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9" r:id="rId10"/>
    <p:sldId id="261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Haislip" initials="RH" lastIdx="2" clrIdx="0">
    <p:extLst>
      <p:ext uri="{19B8F6BF-5375-455C-9EA6-DF929625EA0E}">
        <p15:presenceInfo xmlns:p15="http://schemas.microsoft.com/office/powerpoint/2012/main" userId="e9c0d4fc23f7b0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B86C4-A114-448C-BD27-09F8E0C3B70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53F83-945A-4703-8F2F-A786617B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two-thirds get </a:t>
            </a:r>
            <a:r>
              <a:rPr lang="en-US" dirty="0" err="1"/>
              <a:t>chol</a:t>
            </a:r>
            <a:r>
              <a:rPr lang="en-US" dirty="0"/>
              <a:t> screen</a:t>
            </a:r>
          </a:p>
          <a:p>
            <a:r>
              <a:rPr lang="en-US" dirty="0"/>
              <a:t>Only about 50% of people who would benefit from bp meds are on them</a:t>
            </a:r>
          </a:p>
          <a:p>
            <a:r>
              <a:rPr lang="en-US" dirty="0"/>
              <a:t>50% of Americans don’t get enough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53F83-945A-4703-8F2F-A786617B4A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6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from the 500 cities project from the CDC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53F83-945A-4703-8F2F-A786617B4A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2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821F-4374-4CA0-B6F2-DD41B1669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AD79D-0A5E-411C-9144-FC5251404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3390-DF3E-4572-99B0-0F50B619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CEC4-E72A-4DAB-80DA-65377A64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5B47A-3CE3-42F2-9851-DE2F9823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5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3579-801E-460B-906F-EB19B320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D0F6D-2F32-43F9-805F-7D5064E69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A0A7-32C0-462F-AD2D-87917D39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C9C52-4D58-436E-9028-045A07A1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8908-EE38-4070-A702-B5DF9E9E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5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2F101-6E39-45CC-9520-C39ADB8C2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DBD18-2466-46AA-B804-075842704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A794-BC88-4C63-9596-0643820E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6DEC-277C-4292-84AF-6C3C6FC5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6CFF-22CB-40B2-9039-4EC1350C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7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8490-5CFB-4070-92FA-64480BF7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CDEE-569A-49DC-9084-053C7D6A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5BF7-A17B-4140-897B-D561C069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3D581-7080-4FCF-8F6D-1E2D00A1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8501-4C46-4846-9A4B-801631FC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1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81CB-3DA0-4306-8D6A-2208C074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D338B-E8B0-4383-95FB-516AEDEB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6FE4-E876-4105-9E25-FB3476B2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BC57-BDEC-4196-A06D-BF615A2B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1131-30D7-4AFB-80D9-DA577E47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9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8CFF-9BFD-4AE0-87E3-E5D885D6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BDD8-D4D3-4D13-9D85-00E854196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F9CF2-A851-4272-9512-0F1A3D08D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E94AA-3119-4388-917D-227A7FA0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2FD6A-3175-4C08-BD8F-4C9843BD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2683F-5A2B-408C-9D26-44CB53D3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7AFF-70B0-42B3-BE35-E5F6C9A3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0077-6F24-461B-8D7B-A70A855D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DF778-E00C-4AEE-A4A5-F3183A03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0FD41-9F05-4691-A046-FD91D6875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4CD22-F052-4D6F-8A78-8CA568898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A3595-3122-4BF6-85C4-59BA1D88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3F3AC-84D5-453B-BD39-04AFFD01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C34B1-D124-4BF8-8733-AAFE1669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9045-107A-4E39-9463-9ACD75AF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B2AE8-14CA-4DB2-AFE0-B0C5C90C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FED8F-0F98-48CA-B17C-2D95D6C8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E6105-DC62-4480-ACF3-2214F30E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1C009-E9E9-4804-B7CE-4CB1C7EE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D1884-800B-4C68-9A4F-5B5B3B07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408C5-6A7F-4640-81FD-CF41D3AC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3F3B-A618-4DF2-925C-EB103439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9F65-F947-4765-9D5A-CFEC01B52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7BA28-B93C-41C0-B858-180E79C3C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9063-7FAA-45C5-A940-60AA18C8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E0433-2934-4DE6-8964-1461A1D1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8C7DC-5CFC-4C6C-8D7C-85C2500D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1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766E-3B4C-4346-AC8F-7703FCE9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1EAD3-1E82-42D8-B074-42F938CDB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A4A9F-D9AA-4DAA-BEDE-EAB6C5FD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D7F7-C76C-46D0-9AC9-DA50D490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98ED1-B983-46E0-9831-AA1E076C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03385-31A0-4733-9A37-60141137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9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7B712-6039-4858-8E56-27F3C342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DEAE1-0FB1-41D4-86A0-8AA5DA8E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C768-A4E2-4D96-B777-F0DE9B2FF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BF64-7EBA-40AF-9A04-BB00E274CC4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35E1-657D-4CA6-8E5C-9D2AEFE83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96E7-D112-4719-86C2-601E6FE89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6F30-CE0D-4F91-A0E0-79967E0A1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Lifestyle Changes More Effective at Preventing Chronic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C2F56-1F05-47FE-99BE-E227B4C27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Khoo</a:t>
            </a:r>
          </a:p>
          <a:p>
            <a:r>
              <a:rPr lang="en-US" dirty="0" err="1"/>
              <a:t>Thinkful</a:t>
            </a:r>
            <a:r>
              <a:rPr lang="en-US" dirty="0"/>
              <a:t> Capstone 3</a:t>
            </a:r>
          </a:p>
          <a:p>
            <a:r>
              <a:rPr lang="en-US" dirty="0"/>
              <a:t>October 2020</a:t>
            </a:r>
          </a:p>
        </p:txBody>
      </p:sp>
    </p:spTree>
    <p:extLst>
      <p:ext uri="{BB962C8B-B14F-4D97-AF65-F5344CB8AC3E}">
        <p14:creationId xmlns:p14="http://schemas.microsoft.com/office/powerpoint/2010/main" val="426533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AC9BF0D-0C1A-43E4-BA4D-91458ECF0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5" y="240058"/>
            <a:ext cx="9921151" cy="6377883"/>
          </a:xfrm>
        </p:spPr>
      </p:pic>
    </p:spTree>
    <p:extLst>
      <p:ext uri="{BB962C8B-B14F-4D97-AF65-F5344CB8AC3E}">
        <p14:creationId xmlns:p14="http://schemas.microsoft.com/office/powerpoint/2010/main" val="277464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9BF0D-0C1A-43E4-BA4D-91458ECF0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645" y="240058"/>
            <a:ext cx="9921151" cy="637788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3F367E-BB4F-4DAC-B18B-31B1C01EB2B0}"/>
              </a:ext>
            </a:extLst>
          </p:cNvPr>
          <p:cNvSpPr txBox="1"/>
          <p:nvPr/>
        </p:nvSpPr>
        <p:spPr>
          <a:xfrm>
            <a:off x="9589499" y="3105833"/>
            <a:ext cx="2288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Prevention overshadowed by habits</a:t>
            </a:r>
          </a:p>
          <a:p>
            <a:endParaRPr lang="en-US" dirty="0"/>
          </a:p>
          <a:p>
            <a:r>
              <a:rPr lang="en-US" dirty="0"/>
              <a:t>Mainly eastern states</a:t>
            </a:r>
          </a:p>
        </p:txBody>
      </p:sp>
    </p:spTree>
    <p:extLst>
      <p:ext uri="{BB962C8B-B14F-4D97-AF65-F5344CB8AC3E}">
        <p14:creationId xmlns:p14="http://schemas.microsoft.com/office/powerpoint/2010/main" val="191301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9BF0D-0C1A-43E4-BA4D-91458ECF0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646" y="240058"/>
            <a:ext cx="9921149" cy="637788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2D4630-B014-49D5-BF1C-49FCE9050130}"/>
              </a:ext>
            </a:extLst>
          </p:cNvPr>
          <p:cNvSpPr txBox="1"/>
          <p:nvPr/>
        </p:nvSpPr>
        <p:spPr>
          <a:xfrm>
            <a:off x="9589499" y="3105833"/>
            <a:ext cx="228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prevention and  bad habits</a:t>
            </a:r>
          </a:p>
          <a:p>
            <a:endParaRPr lang="en-US" dirty="0"/>
          </a:p>
          <a:p>
            <a:r>
              <a:rPr lang="en-US" dirty="0"/>
              <a:t>Generally southwest</a:t>
            </a:r>
          </a:p>
        </p:txBody>
      </p:sp>
    </p:spTree>
    <p:extLst>
      <p:ext uri="{BB962C8B-B14F-4D97-AF65-F5344CB8AC3E}">
        <p14:creationId xmlns:p14="http://schemas.microsoft.com/office/powerpoint/2010/main" val="43829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9BF0D-0C1A-43E4-BA4D-91458ECF0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646" y="240058"/>
            <a:ext cx="9921149" cy="637788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926338-2911-4F85-BD5A-556B6A7AC011}"/>
              </a:ext>
            </a:extLst>
          </p:cNvPr>
          <p:cNvSpPr txBox="1"/>
          <p:nvPr/>
        </p:nvSpPr>
        <p:spPr>
          <a:xfrm>
            <a:off x="9589499" y="3105833"/>
            <a:ext cx="228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Prevention without bad habits</a:t>
            </a:r>
          </a:p>
          <a:p>
            <a:endParaRPr lang="en-US" dirty="0"/>
          </a:p>
          <a:p>
            <a:r>
              <a:rPr lang="en-US" dirty="0"/>
              <a:t>Mostly in large cities</a:t>
            </a:r>
          </a:p>
        </p:txBody>
      </p:sp>
    </p:spTree>
    <p:extLst>
      <p:ext uri="{BB962C8B-B14F-4D97-AF65-F5344CB8AC3E}">
        <p14:creationId xmlns:p14="http://schemas.microsoft.com/office/powerpoint/2010/main" val="406036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9BF0D-0C1A-43E4-BA4D-91458ECF0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646" y="240058"/>
            <a:ext cx="9921148" cy="637788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A55F4A-2D3F-4168-B479-7779CD4ED1D3}"/>
              </a:ext>
            </a:extLst>
          </p:cNvPr>
          <p:cNvSpPr txBox="1"/>
          <p:nvPr/>
        </p:nvSpPr>
        <p:spPr>
          <a:xfrm>
            <a:off x="9589499" y="3105833"/>
            <a:ext cx="228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habits dominate</a:t>
            </a:r>
          </a:p>
          <a:p>
            <a:endParaRPr lang="en-US" dirty="0"/>
          </a:p>
          <a:p>
            <a:r>
              <a:rPr lang="en-US" dirty="0"/>
              <a:t>Mainly east and south</a:t>
            </a:r>
          </a:p>
        </p:txBody>
      </p:sp>
    </p:spTree>
    <p:extLst>
      <p:ext uri="{BB962C8B-B14F-4D97-AF65-F5344CB8AC3E}">
        <p14:creationId xmlns:p14="http://schemas.microsoft.com/office/powerpoint/2010/main" val="244552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5347-5520-4AAB-B0F6-BB7321A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isn’t the most effective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E8D9-F1C3-4B16-B829-3DF72636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access to healthcare</a:t>
            </a:r>
          </a:p>
          <a:p>
            <a:endParaRPr lang="en-US" dirty="0"/>
          </a:p>
          <a:p>
            <a:r>
              <a:rPr lang="en-US" dirty="0"/>
              <a:t>Poor lifestyle choices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162AFB-1319-45BD-B2F9-72A17BC88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21" b="65304"/>
          <a:stretch/>
        </p:blipFill>
        <p:spPr bwMode="auto">
          <a:xfrm>
            <a:off x="998276" y="3517928"/>
            <a:ext cx="9183950" cy="115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6AB9F63-6E70-4B3D-B08A-5FE0BADF1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50" r="9921"/>
          <a:stretch/>
        </p:blipFill>
        <p:spPr bwMode="auto">
          <a:xfrm>
            <a:off x="998276" y="4676775"/>
            <a:ext cx="9183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1C0B409-4AD9-4D10-99CC-84A89E787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62"/>
          <a:stretch/>
        </p:blipFill>
        <p:spPr bwMode="auto">
          <a:xfrm>
            <a:off x="10496550" y="3517928"/>
            <a:ext cx="697174" cy="334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DBAE-ABE8-495A-867B-06BCF114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lower rates of heart disease?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4F39-D2DD-4D3C-BD12-CD161191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lifestyle changes</a:t>
            </a:r>
          </a:p>
          <a:p>
            <a:endParaRPr lang="en-US" dirty="0"/>
          </a:p>
          <a:p>
            <a:r>
              <a:rPr lang="en-US" dirty="0"/>
              <a:t>Medications and screenings</a:t>
            </a:r>
          </a:p>
          <a:p>
            <a:endParaRPr lang="en-US" dirty="0"/>
          </a:p>
          <a:p>
            <a:r>
              <a:rPr lang="en-US" dirty="0"/>
              <a:t>Incorporate into insurance 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69B9DF-2651-476F-A539-57776AED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41" y="2300903"/>
            <a:ext cx="6805747" cy="36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1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368D-C45A-4513-B8B0-D89D835F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 could refine these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8172-FB9C-4F3B-B875-F3EE1247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information</a:t>
            </a:r>
          </a:p>
          <a:p>
            <a:endParaRPr lang="en-US" dirty="0"/>
          </a:p>
          <a:p>
            <a:r>
              <a:rPr lang="en-US" dirty="0"/>
              <a:t>Age ranges</a:t>
            </a:r>
          </a:p>
          <a:p>
            <a:endParaRPr lang="en-US" dirty="0"/>
          </a:p>
          <a:p>
            <a:r>
              <a:rPr lang="en-US" dirty="0"/>
              <a:t>More cities surveyed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B0593BA-C6AB-4574-AB5A-A6250BA52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82" y="1690688"/>
            <a:ext cx="6179281" cy="397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5E46-9EAE-4866-9048-3F426AF4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chronic disease can be prevented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8918-9D9C-4DFF-BCF5-AE1C198D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 is the highest killer in the US</a:t>
            </a:r>
          </a:p>
          <a:p>
            <a:endParaRPr lang="en-US" dirty="0"/>
          </a:p>
          <a:p>
            <a:r>
              <a:rPr lang="en-US" dirty="0"/>
              <a:t>Cholesterol screenings</a:t>
            </a:r>
          </a:p>
          <a:p>
            <a:endParaRPr lang="en-US" dirty="0"/>
          </a:p>
          <a:p>
            <a:r>
              <a:rPr lang="en-US" dirty="0"/>
              <a:t>Blood pressure medications</a:t>
            </a:r>
          </a:p>
          <a:p>
            <a:endParaRPr lang="en-US" dirty="0"/>
          </a:p>
          <a:p>
            <a:r>
              <a:rPr lang="en-US" dirty="0"/>
              <a:t>Physical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64CB7-2420-40F4-873D-BDC299428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678" y="2542257"/>
            <a:ext cx="3807354" cy="36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2C24-A3A3-4FFD-BEA3-C5432F8D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be targeted for prevention?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0803-05EF-4BA4-98E0-075639F6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clusters health data into four groups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Health Outcomes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Prevention Measures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Behavioral Risk Factors</a:t>
            </a:r>
          </a:p>
          <a:p>
            <a:endParaRPr 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618CD17-A05A-4D17-A77E-524BADD2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2638425"/>
            <a:ext cx="5543550" cy="378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7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CD5BAEC-3E21-49B3-9F1D-F659508F0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1307"/>
            <a:ext cx="12192000" cy="39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5965CE6-A2C4-46FC-A6F2-CB090211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Who needs to be targeted for prevention?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ABDF1-4A95-4611-9EEC-21AD8353A158}"/>
              </a:ext>
            </a:extLst>
          </p:cNvPr>
          <p:cNvSpPr txBox="1"/>
          <p:nvPr/>
        </p:nvSpPr>
        <p:spPr>
          <a:xfrm>
            <a:off x="363984" y="5675457"/>
            <a:ext cx="491957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Heath Outcomes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D20C61-09AA-47D4-8508-E309BA0F2F63}"/>
              </a:ext>
            </a:extLst>
          </p:cNvPr>
          <p:cNvSpPr txBox="1"/>
          <p:nvPr/>
        </p:nvSpPr>
        <p:spPr>
          <a:xfrm>
            <a:off x="5283559" y="5675457"/>
            <a:ext cx="3762787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Prevention Measures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3A327-09B6-4D31-8C21-52152CEB246C}"/>
              </a:ext>
            </a:extLst>
          </p:cNvPr>
          <p:cNvSpPr txBox="1"/>
          <p:nvPr/>
        </p:nvSpPr>
        <p:spPr>
          <a:xfrm>
            <a:off x="9046346" y="5675457"/>
            <a:ext cx="190869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Habits</a:t>
            </a:r>
          </a:p>
        </p:txBody>
      </p:sp>
    </p:spTree>
    <p:extLst>
      <p:ext uri="{BB962C8B-B14F-4D97-AF65-F5344CB8AC3E}">
        <p14:creationId xmlns:p14="http://schemas.microsoft.com/office/powerpoint/2010/main" val="37959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3C55-6A34-4A13-866E-776C7CE8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0 – Bad habits cancel out prevention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0B3C303-8F9D-4F43-835A-70D8D9B05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r="8963" b="81451"/>
          <a:stretch/>
        </p:blipFill>
        <p:spPr bwMode="auto">
          <a:xfrm>
            <a:off x="390728" y="2342787"/>
            <a:ext cx="10729608" cy="19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64B21FC-9AF7-44EA-80EC-26CC58D30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13" r="8165"/>
          <a:stretch/>
        </p:blipFill>
        <p:spPr bwMode="auto">
          <a:xfrm>
            <a:off x="16213" y="4250986"/>
            <a:ext cx="1119653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EF6C455-A69A-45E2-A2FE-D2AD48872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04" t="-10716" r="-1451" b="10716"/>
          <a:stretch/>
        </p:blipFill>
        <p:spPr bwMode="auto">
          <a:xfrm>
            <a:off x="11126821" y="1366049"/>
            <a:ext cx="1248382" cy="54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C39A671A-56D2-455A-8C27-C2D158D4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" t="1265" r="10454" b="79665"/>
          <a:stretch/>
        </p:blipFill>
        <p:spPr bwMode="auto">
          <a:xfrm>
            <a:off x="312750" y="2800890"/>
            <a:ext cx="10736812" cy="12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2656B7-23ED-40BB-BF2D-D33B7C944B97}"/>
              </a:ext>
            </a:extLst>
          </p:cNvPr>
          <p:cNvSpPr txBox="1"/>
          <p:nvPr/>
        </p:nvSpPr>
        <p:spPr>
          <a:xfrm>
            <a:off x="372862" y="5675457"/>
            <a:ext cx="491957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Heath Outcomes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F7EC44-A87D-41A6-A335-9B5C0891DFBC}"/>
              </a:ext>
            </a:extLst>
          </p:cNvPr>
          <p:cNvSpPr txBox="1"/>
          <p:nvPr/>
        </p:nvSpPr>
        <p:spPr>
          <a:xfrm>
            <a:off x="5283559" y="5675457"/>
            <a:ext cx="3762787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Prevention Measures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37941-B8C5-4FF1-B13A-C3AB7DA0FDEE}"/>
              </a:ext>
            </a:extLst>
          </p:cNvPr>
          <p:cNvSpPr txBox="1"/>
          <p:nvPr/>
        </p:nvSpPr>
        <p:spPr>
          <a:xfrm>
            <a:off x="9046346" y="5675457"/>
            <a:ext cx="190869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Habits</a:t>
            </a:r>
          </a:p>
        </p:txBody>
      </p:sp>
    </p:spTree>
    <p:extLst>
      <p:ext uri="{BB962C8B-B14F-4D97-AF65-F5344CB8AC3E}">
        <p14:creationId xmlns:p14="http://schemas.microsoft.com/office/powerpoint/2010/main" val="79758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3C55-6A34-4A13-866E-776C7CE8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 – No prevention and bad habits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0B3C303-8F9D-4F43-835A-70D8D9B05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t="18550" r="8963" b="65281"/>
          <a:stretch/>
        </p:blipFill>
        <p:spPr bwMode="auto">
          <a:xfrm>
            <a:off x="397213" y="2587556"/>
            <a:ext cx="10729608" cy="166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64B21FC-9AF7-44EA-80EC-26CC58D30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13" r="8165"/>
          <a:stretch/>
        </p:blipFill>
        <p:spPr bwMode="auto">
          <a:xfrm>
            <a:off x="16213" y="4250986"/>
            <a:ext cx="1119653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EF6C455-A69A-45E2-A2FE-D2AD48872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04" t="-10716" r="-1451" b="10716"/>
          <a:stretch/>
        </p:blipFill>
        <p:spPr bwMode="auto">
          <a:xfrm>
            <a:off x="11126821" y="1366049"/>
            <a:ext cx="1248382" cy="54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DB1D9FD-7687-4A82-B108-E70945268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21258" r="10931" b="59481"/>
          <a:stretch/>
        </p:blipFill>
        <p:spPr bwMode="auto">
          <a:xfrm>
            <a:off x="377756" y="2801566"/>
            <a:ext cx="10614499" cy="126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544442-82C5-499E-9137-EFCF9D9E67FF}"/>
              </a:ext>
            </a:extLst>
          </p:cNvPr>
          <p:cNvSpPr txBox="1"/>
          <p:nvPr/>
        </p:nvSpPr>
        <p:spPr>
          <a:xfrm>
            <a:off x="372862" y="5675457"/>
            <a:ext cx="491957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Heath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FA1F3-F324-4E1A-BA0C-F82D29DAFCB1}"/>
              </a:ext>
            </a:extLst>
          </p:cNvPr>
          <p:cNvSpPr txBox="1"/>
          <p:nvPr/>
        </p:nvSpPr>
        <p:spPr>
          <a:xfrm>
            <a:off x="5283559" y="5675457"/>
            <a:ext cx="3762787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Prevention Measures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CCCF0-E06B-4C3D-997C-F68A831F602C}"/>
              </a:ext>
            </a:extLst>
          </p:cNvPr>
          <p:cNvSpPr txBox="1"/>
          <p:nvPr/>
        </p:nvSpPr>
        <p:spPr>
          <a:xfrm>
            <a:off x="9046346" y="5675457"/>
            <a:ext cx="190869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Habits</a:t>
            </a:r>
          </a:p>
        </p:txBody>
      </p:sp>
    </p:spTree>
    <p:extLst>
      <p:ext uri="{BB962C8B-B14F-4D97-AF65-F5344CB8AC3E}">
        <p14:creationId xmlns:p14="http://schemas.microsoft.com/office/powerpoint/2010/main" val="256414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3C55-6A34-4A13-866E-776C7CE8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2 – Prevention without bad habits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0B3C303-8F9D-4F43-835A-70D8D9B05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5003" r="8870" b="48971"/>
          <a:stretch/>
        </p:blipFill>
        <p:spPr bwMode="auto">
          <a:xfrm>
            <a:off x="397213" y="2607014"/>
            <a:ext cx="10729608" cy="16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64B21FC-9AF7-44EA-80EC-26CC58D30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13" r="8165"/>
          <a:stretch/>
        </p:blipFill>
        <p:spPr bwMode="auto">
          <a:xfrm>
            <a:off x="16213" y="4250986"/>
            <a:ext cx="1119653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EF6C455-A69A-45E2-A2FE-D2AD48872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04" t="-10716" r="-1451" b="10716"/>
          <a:stretch/>
        </p:blipFill>
        <p:spPr bwMode="auto">
          <a:xfrm>
            <a:off x="11126821" y="1366049"/>
            <a:ext cx="1248382" cy="54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031F8EE-7E7B-45D2-A9A2-698457A8A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41481" r="9681" b="39772"/>
          <a:stretch/>
        </p:blipFill>
        <p:spPr bwMode="auto">
          <a:xfrm>
            <a:off x="416263" y="2829808"/>
            <a:ext cx="10729608" cy="12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BAA1D8-B3BF-48F5-82E1-083CDDD217F1}"/>
              </a:ext>
            </a:extLst>
          </p:cNvPr>
          <p:cNvSpPr txBox="1"/>
          <p:nvPr/>
        </p:nvSpPr>
        <p:spPr>
          <a:xfrm>
            <a:off x="372862" y="5675457"/>
            <a:ext cx="491957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Heath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12DEB-2089-48FE-8E56-B7DE5D23E435}"/>
              </a:ext>
            </a:extLst>
          </p:cNvPr>
          <p:cNvSpPr txBox="1"/>
          <p:nvPr/>
        </p:nvSpPr>
        <p:spPr>
          <a:xfrm>
            <a:off x="5283559" y="5675457"/>
            <a:ext cx="3762787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Prevention Measures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AD30E-A1D5-438A-BEB8-E9661F08C355}"/>
              </a:ext>
            </a:extLst>
          </p:cNvPr>
          <p:cNvSpPr txBox="1"/>
          <p:nvPr/>
        </p:nvSpPr>
        <p:spPr>
          <a:xfrm>
            <a:off x="9046346" y="5675457"/>
            <a:ext cx="190869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Habits</a:t>
            </a:r>
          </a:p>
        </p:txBody>
      </p:sp>
    </p:spTree>
    <p:extLst>
      <p:ext uri="{BB962C8B-B14F-4D97-AF65-F5344CB8AC3E}">
        <p14:creationId xmlns:p14="http://schemas.microsoft.com/office/powerpoint/2010/main" val="4732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3C55-6A34-4A13-866E-776C7CE8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3 – Bad habits dominate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0B3C303-8F9D-4F43-835A-70D8D9B05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" t="50984" r="8603" b="32941"/>
          <a:stretch/>
        </p:blipFill>
        <p:spPr bwMode="auto">
          <a:xfrm>
            <a:off x="397213" y="2620642"/>
            <a:ext cx="10729608" cy="16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64B21FC-9AF7-44EA-80EC-26CC58D30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13" r="8165"/>
          <a:stretch/>
        </p:blipFill>
        <p:spPr bwMode="auto">
          <a:xfrm>
            <a:off x="0" y="4240608"/>
            <a:ext cx="1119653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EF6C455-A69A-45E2-A2FE-D2AD48872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04" t="-10716" r="-1451" b="10716"/>
          <a:stretch/>
        </p:blipFill>
        <p:spPr bwMode="auto">
          <a:xfrm>
            <a:off x="11126821" y="1366049"/>
            <a:ext cx="1248382" cy="54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6F492A6-1146-4489-B3DC-D27EAAB73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61293" r="10796" b="20761"/>
          <a:stretch/>
        </p:blipFill>
        <p:spPr bwMode="auto">
          <a:xfrm>
            <a:off x="317559" y="2839530"/>
            <a:ext cx="10635363" cy="117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1E53ED-69E1-4547-B1DE-9301BF6CF615}"/>
              </a:ext>
            </a:extLst>
          </p:cNvPr>
          <p:cNvSpPr txBox="1"/>
          <p:nvPr/>
        </p:nvSpPr>
        <p:spPr>
          <a:xfrm>
            <a:off x="372862" y="5675457"/>
            <a:ext cx="491957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Heath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8BE6C-427E-4432-A829-48D1D4BA12E4}"/>
              </a:ext>
            </a:extLst>
          </p:cNvPr>
          <p:cNvSpPr txBox="1"/>
          <p:nvPr/>
        </p:nvSpPr>
        <p:spPr>
          <a:xfrm>
            <a:off x="5283559" y="5675457"/>
            <a:ext cx="3762787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Prevention Measures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B42CA-DF8E-4D4F-9FA0-856D6B88E92C}"/>
              </a:ext>
            </a:extLst>
          </p:cNvPr>
          <p:cNvSpPr txBox="1"/>
          <p:nvPr/>
        </p:nvSpPr>
        <p:spPr>
          <a:xfrm>
            <a:off x="9046346" y="5675457"/>
            <a:ext cx="190869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Habits</a:t>
            </a:r>
          </a:p>
        </p:txBody>
      </p:sp>
    </p:spTree>
    <p:extLst>
      <p:ext uri="{BB962C8B-B14F-4D97-AF65-F5344CB8AC3E}">
        <p14:creationId xmlns:p14="http://schemas.microsoft.com/office/powerpoint/2010/main" val="19743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7415D7B-F13D-48CC-9326-C235A87E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218" y="608448"/>
            <a:ext cx="6227852" cy="614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0BCE25-A8A6-43EC-8753-763E1CB34BF6}"/>
              </a:ext>
            </a:extLst>
          </p:cNvPr>
          <p:cNvSpPr txBox="1"/>
          <p:nvPr/>
        </p:nvSpPr>
        <p:spPr>
          <a:xfrm>
            <a:off x="5273963" y="1228436"/>
            <a:ext cx="2272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cities in California skew this bar</a:t>
            </a:r>
          </a:p>
        </p:txBody>
      </p:sp>
    </p:spTree>
    <p:extLst>
      <p:ext uri="{BB962C8B-B14F-4D97-AF65-F5344CB8AC3E}">
        <p14:creationId xmlns:p14="http://schemas.microsoft.com/office/powerpoint/2010/main" val="76024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243</Words>
  <Application>Microsoft Office PowerPoint</Application>
  <PresentationFormat>Widescreen</PresentationFormat>
  <Paragraphs>80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Lifestyle Changes More Effective at Preventing Chronic Disease</vt:lpstr>
      <vt:lpstr>Many chronic disease can be prevented</vt:lpstr>
      <vt:lpstr>Who needs to be targeted for prevention?</vt:lpstr>
      <vt:lpstr>Who needs to be targeted for prevention?</vt:lpstr>
      <vt:lpstr>Group 0 – Bad habits cancel out prevention</vt:lpstr>
      <vt:lpstr>Group 1 – No prevention and bad habits</vt:lpstr>
      <vt:lpstr>Group 2 – Prevention without bad habits</vt:lpstr>
      <vt:lpstr>Group 3 – Bad habits dominate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Prevention isn’t the most effective strategy</vt:lpstr>
      <vt:lpstr>How do we lower rates of heart disease?</vt:lpstr>
      <vt:lpstr>Further research could refine these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Health </dc:title>
  <dc:creator>Rachel Haislip</dc:creator>
  <cp:lastModifiedBy>Rachel Haislip</cp:lastModifiedBy>
  <cp:revision>26</cp:revision>
  <dcterms:created xsi:type="dcterms:W3CDTF">2020-10-12T19:22:57Z</dcterms:created>
  <dcterms:modified xsi:type="dcterms:W3CDTF">2020-10-13T19:49:11Z</dcterms:modified>
</cp:coreProperties>
</file>