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73" r:id="rId7"/>
    <p:sldId id="274" r:id="rId8"/>
    <p:sldId id="275" r:id="rId9"/>
    <p:sldId id="276" r:id="rId10"/>
    <p:sldId id="282" r:id="rId11"/>
    <p:sldId id="277" r:id="rId12"/>
    <p:sldId id="278" r:id="rId13"/>
    <p:sldId id="279" r:id="rId14"/>
    <p:sldId id="280" r:id="rId15"/>
    <p:sldId id="281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Haislip" initials="RH" lastIdx="2" clrIdx="0">
    <p:extLst>
      <p:ext uri="{19B8F6BF-5375-455C-9EA6-DF929625EA0E}">
        <p15:presenceInfo xmlns:p15="http://schemas.microsoft.com/office/powerpoint/2012/main" userId="e9c0d4fc23f7b0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B86C4-A114-448C-BD27-09F8E0C3B70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3F83-945A-4703-8F2F-A786617B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two-thirds get </a:t>
            </a:r>
            <a:r>
              <a:rPr lang="en-US" dirty="0" err="1"/>
              <a:t>chol</a:t>
            </a:r>
            <a:r>
              <a:rPr lang="en-US" dirty="0"/>
              <a:t> screen</a:t>
            </a:r>
          </a:p>
          <a:p>
            <a:r>
              <a:rPr lang="en-US" dirty="0"/>
              <a:t>Only about 50% of people who would benefit from bp meds are on them</a:t>
            </a:r>
          </a:p>
          <a:p>
            <a:r>
              <a:rPr lang="en-US" dirty="0"/>
              <a:t>50% of Americans don’t get enough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from the 500 cities project from the CDC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3F83-945A-4703-8F2F-A786617B4A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21F-4374-4CA0-B6F2-DD41B1669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D79D-0A5E-411C-9144-FC5251404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390-DF3E-4572-99B0-0F50B619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EC4-E72A-4DAB-80DA-65377A64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B47A-3CE3-42F2-9851-DE2F9823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3579-801E-460B-906F-EB19B320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D0F6D-2F32-43F9-805F-7D5064E6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A0A7-32C0-462F-AD2D-87917D39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9C52-4D58-436E-9028-045A07A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908-EE38-4070-A702-B5DF9E9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2F101-6E39-45CC-9520-C39ADB8C2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BD18-2466-46AA-B804-075842704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A794-BC88-4C63-9596-0643820E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6DEC-277C-4292-84AF-6C3C6FC5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6CFF-22CB-40B2-9039-4EC1350C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490-5CFB-4070-92FA-64480BF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CDEE-569A-49DC-9084-053C7D6A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5BF7-A17B-4140-897B-D561C069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D581-7080-4FCF-8F6D-1E2D00A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8501-4C46-4846-9A4B-801631FC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81CB-3DA0-4306-8D6A-2208C074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338B-E8B0-4383-95FB-516AEDEB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FE4-E876-4105-9E25-FB3476B2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BC57-BDEC-4196-A06D-BF615A2B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1131-30D7-4AFB-80D9-DA577E47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9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8CFF-9BFD-4AE0-87E3-E5D885D6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BDD8-D4D3-4D13-9D85-00E854196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9CF2-A851-4272-9512-0F1A3D08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94AA-3119-4388-917D-227A7FA0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2FD6A-3175-4C08-BD8F-4C9843B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683F-5A2B-408C-9D26-44CB53D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7AFF-70B0-42B3-BE35-E5F6C9A3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0077-6F24-461B-8D7B-A70A855D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DF778-E00C-4AEE-A4A5-F3183A03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0FD41-9F05-4691-A046-FD91D687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4CD22-F052-4D6F-8A78-8CA56889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A3595-3122-4BF6-85C4-59BA1D88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3F3AC-84D5-453B-BD39-04AFFD01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C34B1-D124-4BF8-8733-AAFE166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9045-107A-4E39-9463-9ACD75AF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B2AE8-14CA-4DB2-AFE0-B0C5C90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FED8F-0F98-48CA-B17C-2D95D6C8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E6105-DC62-4480-ACF3-2214F30E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1C009-E9E9-4804-B7CE-4CB1C7E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D1884-800B-4C68-9A4F-5B5B3B07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08C5-6A7F-4640-81FD-CF41D3A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3F3B-A618-4DF2-925C-EB103439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F65-F947-4765-9D5A-CFEC01B5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BA28-B93C-41C0-B858-180E79C3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9063-7FAA-45C5-A940-60AA18C8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0433-2934-4DE6-8964-1461A1D1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C7DC-5CFC-4C6C-8D7C-85C2500D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766E-3B4C-4346-AC8F-7703FCE9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1EAD3-1E82-42D8-B074-42F938CD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4A9F-D9AA-4DAA-BEDE-EAB6C5FD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D7F7-C76C-46D0-9AC9-DA50D490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98ED1-B983-46E0-9831-AA1E076C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3385-31A0-4733-9A37-60141137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7B712-6039-4858-8E56-27F3C342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DEAE1-0FB1-41D4-86A0-8AA5DA8E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C768-A4E2-4D96-B777-F0DE9B2FF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BF64-7EBA-40AF-9A04-BB00E274CC4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35E1-657D-4CA6-8E5C-9D2AEFE83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96E7-D112-4719-86C2-601E6FE89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ECD2-03E4-4C0A-A0D4-6FFD37F5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6F30-CE0D-4F91-A0E0-79967E0A1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Lifestyle Changes Better Indicator of Chronic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2F56-1F05-47FE-99BE-E227B4C27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3</a:t>
            </a:r>
          </a:p>
          <a:p>
            <a:r>
              <a:rPr lang="en-US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426533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9EDCB6-A83F-4D95-AA53-FE8C837F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293" y="240524"/>
            <a:ext cx="6461414" cy="63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4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4"/>
          <a:stretch/>
        </p:blipFill>
        <p:spPr>
          <a:xfrm>
            <a:off x="1143000" y="101033"/>
            <a:ext cx="9905999" cy="665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6571C-50AC-43C3-83FB-BB3B156B73F7}"/>
              </a:ext>
            </a:extLst>
          </p:cNvPr>
          <p:cNvSpPr txBox="1"/>
          <p:nvPr/>
        </p:nvSpPr>
        <p:spPr>
          <a:xfrm>
            <a:off x="10791825" y="1841269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</a:t>
            </a:r>
          </a:p>
          <a:p>
            <a:r>
              <a:rPr lang="en-US" dirty="0"/>
              <a:t>Healthy</a:t>
            </a:r>
          </a:p>
          <a:p>
            <a:r>
              <a:rPr lang="en-US" dirty="0"/>
              <a:t>Unhealthy</a:t>
            </a:r>
          </a:p>
          <a:p>
            <a:r>
              <a:rPr lang="en-US" dirty="0"/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248087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4"/>
          <a:stretch/>
        </p:blipFill>
        <p:spPr>
          <a:xfrm>
            <a:off x="1141990" y="101033"/>
            <a:ext cx="9908019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8709C-1FF2-4071-A796-498D6C97B408}"/>
              </a:ext>
            </a:extLst>
          </p:cNvPr>
          <p:cNvSpPr txBox="1"/>
          <p:nvPr/>
        </p:nvSpPr>
        <p:spPr>
          <a:xfrm>
            <a:off x="10791825" y="1865282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198589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" r="4215" b="-376"/>
          <a:stretch/>
        </p:blipFill>
        <p:spPr>
          <a:xfrm>
            <a:off x="1137372" y="101033"/>
            <a:ext cx="9917256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EC82E-D343-415F-BDDC-C357804FA78F}"/>
              </a:ext>
            </a:extLst>
          </p:cNvPr>
          <p:cNvSpPr txBox="1"/>
          <p:nvPr/>
        </p:nvSpPr>
        <p:spPr>
          <a:xfrm>
            <a:off x="10791825" y="1813560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/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70334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/>
          <a:stretch/>
        </p:blipFill>
        <p:spPr>
          <a:xfrm>
            <a:off x="1150216" y="101033"/>
            <a:ext cx="9898783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A0C80C-3E59-4770-9B79-AA80583616B7}"/>
              </a:ext>
            </a:extLst>
          </p:cNvPr>
          <p:cNvSpPr txBox="1"/>
          <p:nvPr/>
        </p:nvSpPr>
        <p:spPr>
          <a:xfrm>
            <a:off x="10791825" y="1841269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/>
              <a:t>Unhealthy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123571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9668-C298-4B67-B505-D7BB851D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"/>
          <a:stretch/>
        </p:blipFill>
        <p:spPr>
          <a:xfrm>
            <a:off x="1131743" y="101033"/>
            <a:ext cx="9917256" cy="665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910BA-6263-43E3-97CB-3E8F633A1654}"/>
              </a:ext>
            </a:extLst>
          </p:cNvPr>
          <p:cNvSpPr txBox="1"/>
          <p:nvPr/>
        </p:nvSpPr>
        <p:spPr>
          <a:xfrm>
            <a:off x="10791825" y="1824644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Catch-all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Healthy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Unhealthy</a:t>
            </a:r>
          </a:p>
          <a:p>
            <a:r>
              <a:rPr lang="en-US" dirty="0"/>
              <a:t>Uninsured</a:t>
            </a:r>
          </a:p>
        </p:txBody>
      </p:sp>
    </p:spTree>
    <p:extLst>
      <p:ext uri="{BB962C8B-B14F-4D97-AF65-F5344CB8AC3E}">
        <p14:creationId xmlns:p14="http://schemas.microsoft.com/office/powerpoint/2010/main" val="249275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347-5520-4AAB-B0F6-BB7321AA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isn’t the most effective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E8D9-F1C3-4B16-B829-3DF72636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access to healthcare</a:t>
            </a:r>
          </a:p>
          <a:p>
            <a:endParaRPr lang="en-US" dirty="0"/>
          </a:p>
          <a:p>
            <a:r>
              <a:rPr lang="en-US" dirty="0"/>
              <a:t>Poor lifestyle choices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33F797-8261-425A-B605-81B417CBF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7" b="80061"/>
          <a:stretch/>
        </p:blipFill>
        <p:spPr bwMode="auto">
          <a:xfrm>
            <a:off x="0" y="3287770"/>
            <a:ext cx="11010900" cy="7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6C1F9B0-6B96-4C22-B426-1A496E306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37191" r="9687"/>
          <a:stretch/>
        </p:blipFill>
        <p:spPr bwMode="auto">
          <a:xfrm>
            <a:off x="171450" y="4029075"/>
            <a:ext cx="10839450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28B1C4A-E3CE-45ED-816E-51C27F215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5"/>
          <a:stretch/>
        </p:blipFill>
        <p:spPr bwMode="auto">
          <a:xfrm>
            <a:off x="11334750" y="3073400"/>
            <a:ext cx="685799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BAE-ABE8-495A-867B-06BCF114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lower rates of heart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4F39-D2DD-4D3C-BD12-CD161191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Medications and screenings</a:t>
            </a:r>
          </a:p>
          <a:p>
            <a:endParaRPr lang="en-US" dirty="0"/>
          </a:p>
          <a:p>
            <a:r>
              <a:rPr lang="en-US" dirty="0"/>
              <a:t>Focus on lifestyle changes</a:t>
            </a:r>
          </a:p>
          <a:p>
            <a:endParaRPr lang="en-US" dirty="0"/>
          </a:p>
          <a:p>
            <a:r>
              <a:rPr lang="en-US" dirty="0"/>
              <a:t>Incorporate into insurance 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69B9DF-2651-476F-A539-57776AED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41" y="2300903"/>
            <a:ext cx="6805747" cy="36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68D-C45A-4513-B8B0-D89D835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research could refine these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8172-FB9C-4F3B-B875-F3EE1247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information</a:t>
            </a:r>
          </a:p>
          <a:p>
            <a:endParaRPr lang="en-US" dirty="0"/>
          </a:p>
          <a:p>
            <a:r>
              <a:rPr lang="en-US" dirty="0"/>
              <a:t>Age ranges</a:t>
            </a:r>
          </a:p>
          <a:p>
            <a:endParaRPr lang="en-US" dirty="0"/>
          </a:p>
          <a:p>
            <a:r>
              <a:rPr lang="en-US" dirty="0"/>
              <a:t>More cities surveyed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464A43-0C1F-4E79-9828-82E7DB01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15" y="1603927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E46-9EAE-4866-9048-3F426AF4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chronic disease can be prevented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8918-9D9C-4DFF-BCF5-AE1C198D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highest killer in the US</a:t>
            </a:r>
          </a:p>
          <a:p>
            <a:endParaRPr lang="en-US" dirty="0"/>
          </a:p>
          <a:p>
            <a:r>
              <a:rPr lang="en-US" dirty="0"/>
              <a:t>Blood pressure medications</a:t>
            </a:r>
          </a:p>
          <a:p>
            <a:endParaRPr lang="en-US" dirty="0"/>
          </a:p>
          <a:p>
            <a:r>
              <a:rPr lang="en-US" dirty="0"/>
              <a:t>Cholesterol screenings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Physical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64CB7-2420-40F4-873D-BDC299428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78" y="2542257"/>
            <a:ext cx="3807354" cy="3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2C24-A3A3-4FFD-BEA3-C5432F8D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0803-05EF-4BA4-98E0-075639F6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clusters health data into four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Health Outcomes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Prevention Measures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Behavioral Risk Factors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8C6896-0FB7-4663-B5D5-BC83B984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55" y="2504498"/>
            <a:ext cx="5985164" cy="40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5965CE6-A2C4-46FC-A6F2-CB090211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Who needs to be targeted for prevention?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ABDF1-4A95-4611-9EEC-21AD8353A158}"/>
              </a:ext>
            </a:extLst>
          </p:cNvPr>
          <p:cNvSpPr txBox="1"/>
          <p:nvPr/>
        </p:nvSpPr>
        <p:spPr>
          <a:xfrm>
            <a:off x="363984" y="5306125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20C61-09AA-47D4-8508-E309BA0F2F63}"/>
              </a:ext>
            </a:extLst>
          </p:cNvPr>
          <p:cNvSpPr txBox="1"/>
          <p:nvPr/>
        </p:nvSpPr>
        <p:spPr>
          <a:xfrm>
            <a:off x="5283559" y="5306125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3A327-09B6-4D31-8C21-52152CEB246C}"/>
              </a:ext>
            </a:extLst>
          </p:cNvPr>
          <p:cNvSpPr txBox="1"/>
          <p:nvPr/>
        </p:nvSpPr>
        <p:spPr>
          <a:xfrm>
            <a:off x="9046346" y="5306125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AC7733-FE75-4BE6-90B5-A075C421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038"/>
            <a:ext cx="12192000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0 – Catch-all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6" r="11645" b="77361"/>
          <a:stretch/>
        </p:blipFill>
        <p:spPr bwMode="auto">
          <a:xfrm>
            <a:off x="372862" y="2320997"/>
            <a:ext cx="10631290" cy="20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8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 – Healthy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2998" r="11792" b="55259"/>
          <a:stretch/>
        </p:blipFill>
        <p:spPr bwMode="auto">
          <a:xfrm>
            <a:off x="372862" y="2416077"/>
            <a:ext cx="10582183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– Unhealthy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44633" r="11266" b="33624"/>
          <a:stretch/>
        </p:blipFill>
        <p:spPr bwMode="auto">
          <a:xfrm>
            <a:off x="372862" y="2400300"/>
            <a:ext cx="1063129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3C55-6A34-4A13-866E-776C7CE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 – Uninsured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656B7-23ED-40BB-BF2D-D33B7C944B97}"/>
              </a:ext>
            </a:extLst>
          </p:cNvPr>
          <p:cNvSpPr txBox="1"/>
          <p:nvPr/>
        </p:nvSpPr>
        <p:spPr>
          <a:xfrm>
            <a:off x="372862" y="5675457"/>
            <a:ext cx="491957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Heath Outcomes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7EC44-A87D-41A6-A335-9B5C0891DFBC}"/>
              </a:ext>
            </a:extLst>
          </p:cNvPr>
          <p:cNvSpPr txBox="1"/>
          <p:nvPr/>
        </p:nvSpPr>
        <p:spPr>
          <a:xfrm>
            <a:off x="5283559" y="5675457"/>
            <a:ext cx="3762787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Prevention Measures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37941-B8C5-4FF1-B13A-C3AB7DA0FDEE}"/>
              </a:ext>
            </a:extLst>
          </p:cNvPr>
          <p:cNvSpPr txBox="1"/>
          <p:nvPr/>
        </p:nvSpPr>
        <p:spPr>
          <a:xfrm>
            <a:off x="9046346" y="5675457"/>
            <a:ext cx="190869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12A0D7-BF5A-4F69-9454-CF75778D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" t="66699" r="11266" b="11558"/>
          <a:stretch/>
        </p:blipFill>
        <p:spPr bwMode="auto">
          <a:xfrm>
            <a:off x="372862" y="2400300"/>
            <a:ext cx="1063129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0F7C6D-663E-49DA-A675-909381981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67" r="11645"/>
          <a:stretch/>
        </p:blipFill>
        <p:spPr bwMode="auto">
          <a:xfrm>
            <a:off x="0" y="4340127"/>
            <a:ext cx="11004152" cy="9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AA0BC7E-F049-4DF3-868F-04667F582A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3"/>
          <a:stretch/>
        </p:blipFill>
        <p:spPr bwMode="auto">
          <a:xfrm>
            <a:off x="11295144" y="1552575"/>
            <a:ext cx="52399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2BF-9C1D-4310-844F-FC19702A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Group Dominates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6A059-A230-42D8-A6A5-6363EF97645E}"/>
              </a:ext>
            </a:extLst>
          </p:cNvPr>
          <p:cNvSpPr txBox="1"/>
          <p:nvPr/>
        </p:nvSpPr>
        <p:spPr>
          <a:xfrm>
            <a:off x="3454399" y="5708073"/>
            <a:ext cx="546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Catch-all	           Healthy           Unhealthy         Uninsured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733EA0-EA21-463F-89C0-513E122F6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94267" r="-2340" b="-1018"/>
          <a:stretch/>
        </p:blipFill>
        <p:spPr bwMode="auto">
          <a:xfrm>
            <a:off x="2673928" y="6077404"/>
            <a:ext cx="6511636" cy="3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66BA17-3B3D-4319-9EFF-D38B8C916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5"/>
          <a:stretch/>
        </p:blipFill>
        <p:spPr bwMode="auto">
          <a:xfrm>
            <a:off x="2360518" y="1494672"/>
            <a:ext cx="6825046" cy="42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16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222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Lifestyle Changes Better Indicator of Chronic Disease</vt:lpstr>
      <vt:lpstr>Many chronic disease can be prevented</vt:lpstr>
      <vt:lpstr>Who needs to be targeted for prevention?</vt:lpstr>
      <vt:lpstr>Who needs to be targeted for prevention?</vt:lpstr>
      <vt:lpstr>Group 0 – Catch-all</vt:lpstr>
      <vt:lpstr>Group 1 – Healthy</vt:lpstr>
      <vt:lpstr>Group 2 – Unhealthy</vt:lpstr>
      <vt:lpstr>Group 3 – Uninsured</vt:lpstr>
      <vt:lpstr>Healthy Group Dominates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 isn’t the most effective strategy</vt:lpstr>
      <vt:lpstr>How do we lower rates of heart disease?</vt:lpstr>
      <vt:lpstr>Further research could refine these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Health </dc:title>
  <dc:creator>Rachel Haislip</dc:creator>
  <cp:lastModifiedBy>Rachel Haislip</cp:lastModifiedBy>
  <cp:revision>35</cp:revision>
  <dcterms:created xsi:type="dcterms:W3CDTF">2020-10-12T19:22:57Z</dcterms:created>
  <dcterms:modified xsi:type="dcterms:W3CDTF">2020-10-14T20:58:46Z</dcterms:modified>
</cp:coreProperties>
</file>