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7" r:id="rId5"/>
    <p:sldId id="260" r:id="rId6"/>
    <p:sldId id="266" r:id="rId7"/>
    <p:sldId id="261" r:id="rId8"/>
    <p:sldId id="262" r:id="rId9"/>
    <p:sldId id="273" r:id="rId10"/>
    <p:sldId id="263" r:id="rId11"/>
    <p:sldId id="270" r:id="rId12"/>
    <p:sldId id="269" r:id="rId13"/>
    <p:sldId id="271" r:id="rId14"/>
    <p:sldId id="272" r:id="rId15"/>
    <p:sldId id="264" r:id="rId16"/>
    <p:sldId id="27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14F203-B7AD-44B7-8856-0F3053CF9182}" v="385" dt="2020-08-13T16:49:37.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60"/>
  </p:normalViewPr>
  <p:slideViewPr>
    <p:cSldViewPr snapToGrid="0">
      <p:cViewPr varScale="1">
        <p:scale>
          <a:sx n="108" d="100"/>
          <a:sy n="108" d="100"/>
        </p:scale>
        <p:origin x="5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18CF8-27BE-414E-8FDC-5D638C1660AA}"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6E1CC-D2B9-4E91-8FD1-AFA3C7F68A3A}" type="slidenum">
              <a:rPr lang="en-US" smtClean="0"/>
              <a:t>‹#›</a:t>
            </a:fld>
            <a:endParaRPr lang="en-US"/>
          </a:p>
        </p:txBody>
      </p:sp>
    </p:spTree>
    <p:extLst>
      <p:ext uri="{BB962C8B-B14F-4D97-AF65-F5344CB8AC3E}">
        <p14:creationId xmlns:p14="http://schemas.microsoft.com/office/powerpoint/2010/main" val="17875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2017, the US Dept. of Health and Human Services declare a public health emergency regarding the widespread abuse of opioids.</a:t>
            </a:r>
          </a:p>
          <a:p>
            <a:r>
              <a:rPr lang="en-US" dirty="0"/>
              <a:t>What are opioids? </a:t>
            </a:r>
          </a:p>
        </p:txBody>
      </p:sp>
      <p:sp>
        <p:nvSpPr>
          <p:cNvPr id="4" name="Slide Number Placeholder 3"/>
          <p:cNvSpPr>
            <a:spLocks noGrp="1"/>
          </p:cNvSpPr>
          <p:nvPr>
            <p:ph type="sldNum" sz="quarter" idx="5"/>
          </p:nvPr>
        </p:nvSpPr>
        <p:spPr/>
        <p:txBody>
          <a:bodyPr/>
          <a:lstStyle/>
          <a:p>
            <a:fld id="{8826E1CC-D2B9-4E91-8FD1-AFA3C7F68A3A}" type="slidenum">
              <a:rPr lang="en-US" smtClean="0"/>
              <a:t>2</a:t>
            </a:fld>
            <a:endParaRPr lang="en-US"/>
          </a:p>
        </p:txBody>
      </p:sp>
    </p:spTree>
    <p:extLst>
      <p:ext uri="{BB962C8B-B14F-4D97-AF65-F5344CB8AC3E}">
        <p14:creationId xmlns:p14="http://schemas.microsoft.com/office/powerpoint/2010/main" val="1343573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focuses on synthetic opioids such as fentanyl and tramadol.  The image shows approx. 2mg of fentanyl, a lethal dose.</a:t>
            </a:r>
          </a:p>
          <a:p>
            <a:r>
              <a:rPr lang="en-US" dirty="0"/>
              <a:t>Note: Will not be including Methadone</a:t>
            </a:r>
          </a:p>
        </p:txBody>
      </p:sp>
      <p:sp>
        <p:nvSpPr>
          <p:cNvPr id="4" name="Slide Number Placeholder 3"/>
          <p:cNvSpPr>
            <a:spLocks noGrp="1"/>
          </p:cNvSpPr>
          <p:nvPr>
            <p:ph type="sldNum" sz="quarter" idx="5"/>
          </p:nvPr>
        </p:nvSpPr>
        <p:spPr/>
        <p:txBody>
          <a:bodyPr/>
          <a:lstStyle/>
          <a:p>
            <a:fld id="{8826E1CC-D2B9-4E91-8FD1-AFA3C7F68A3A}" type="slidenum">
              <a:rPr lang="en-US" smtClean="0"/>
              <a:t>3</a:t>
            </a:fld>
            <a:endParaRPr lang="en-US"/>
          </a:p>
        </p:txBody>
      </p:sp>
    </p:spTree>
    <p:extLst>
      <p:ext uri="{BB962C8B-B14F-4D97-AF65-F5344CB8AC3E}">
        <p14:creationId xmlns:p14="http://schemas.microsoft.com/office/powerpoint/2010/main" val="125443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Centers for Medicaid and Medicare Services and the CDC</a:t>
            </a:r>
          </a:p>
          <a:p>
            <a:r>
              <a:rPr lang="en-US" dirty="0"/>
              <a:t>Two main tables used</a:t>
            </a:r>
          </a:p>
          <a:p>
            <a:r>
              <a:rPr lang="en-US" dirty="0"/>
              <a:t>National Provider Identifier</a:t>
            </a:r>
          </a:p>
        </p:txBody>
      </p:sp>
      <p:sp>
        <p:nvSpPr>
          <p:cNvPr id="4" name="Slide Number Placeholder 3"/>
          <p:cNvSpPr>
            <a:spLocks noGrp="1"/>
          </p:cNvSpPr>
          <p:nvPr>
            <p:ph type="sldNum" sz="quarter" idx="5"/>
          </p:nvPr>
        </p:nvSpPr>
        <p:spPr/>
        <p:txBody>
          <a:bodyPr/>
          <a:lstStyle/>
          <a:p>
            <a:fld id="{8826E1CC-D2B9-4E91-8FD1-AFA3C7F68A3A}" type="slidenum">
              <a:rPr lang="en-US" smtClean="0"/>
              <a:t>5</a:t>
            </a:fld>
            <a:endParaRPr lang="en-US"/>
          </a:p>
        </p:txBody>
      </p:sp>
    </p:spTree>
    <p:extLst>
      <p:ext uri="{BB962C8B-B14F-4D97-AF65-F5344CB8AC3E}">
        <p14:creationId xmlns:p14="http://schemas.microsoft.com/office/powerpoint/2010/main" val="138580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size is less </a:t>
            </a:r>
            <a:r>
              <a:rPr lang="en-US"/>
              <a:t>than 50% </a:t>
            </a:r>
            <a:r>
              <a:rPr lang="en-US" dirty="0"/>
              <a:t>for </a:t>
            </a:r>
            <a:r>
              <a:rPr lang="en-US"/>
              <a:t>each pairing</a:t>
            </a:r>
            <a:endParaRPr lang="en-US" dirty="0"/>
          </a:p>
        </p:txBody>
      </p:sp>
      <p:sp>
        <p:nvSpPr>
          <p:cNvPr id="4" name="Slide Number Placeholder 3"/>
          <p:cNvSpPr>
            <a:spLocks noGrp="1"/>
          </p:cNvSpPr>
          <p:nvPr>
            <p:ph type="sldNum" sz="quarter" idx="5"/>
          </p:nvPr>
        </p:nvSpPr>
        <p:spPr/>
        <p:txBody>
          <a:bodyPr/>
          <a:lstStyle/>
          <a:p>
            <a:fld id="{8826E1CC-D2B9-4E91-8FD1-AFA3C7F68A3A}" type="slidenum">
              <a:rPr lang="en-US" smtClean="0"/>
              <a:t>7</a:t>
            </a:fld>
            <a:endParaRPr lang="en-US"/>
          </a:p>
        </p:txBody>
      </p:sp>
    </p:spTree>
    <p:extLst>
      <p:ext uri="{BB962C8B-B14F-4D97-AF65-F5344CB8AC3E}">
        <p14:creationId xmlns:p14="http://schemas.microsoft.com/office/powerpoint/2010/main" val="183118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C3D2-D9D7-4418-83BA-31AD2CE2C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BFA40C-CB4D-4C31-A94F-D98054C57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96EF34-29A5-4803-B66D-5608A31B1B99}"/>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5" name="Footer Placeholder 4">
            <a:extLst>
              <a:ext uri="{FF2B5EF4-FFF2-40B4-BE49-F238E27FC236}">
                <a16:creationId xmlns:a16="http://schemas.microsoft.com/office/drawing/2014/main" id="{9E358FF1-CD8D-47A7-9924-3FA080B22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2FDE6-CA1B-4045-9FAD-0996DC745784}"/>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187746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63FA-2126-4782-A2E8-1131311D77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79AAF2-0FC3-419F-A168-606B3C34CF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29E0D-3880-45AF-85A7-B39C82C28B3A}"/>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5" name="Footer Placeholder 4">
            <a:extLst>
              <a:ext uri="{FF2B5EF4-FFF2-40B4-BE49-F238E27FC236}">
                <a16:creationId xmlns:a16="http://schemas.microsoft.com/office/drawing/2014/main" id="{177E6F31-B1ED-4599-B784-BA9CF8B14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68F32-87A0-44AE-902D-4C52798102E2}"/>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48457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9EF89-59BA-4ECC-A752-C841841AD3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3802A9-8435-41F9-8219-2751B8863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65A11-DC05-489C-80D9-2F6DE056272C}"/>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5" name="Footer Placeholder 4">
            <a:extLst>
              <a:ext uri="{FF2B5EF4-FFF2-40B4-BE49-F238E27FC236}">
                <a16:creationId xmlns:a16="http://schemas.microsoft.com/office/drawing/2014/main" id="{073888F7-0616-4E66-9665-12330622E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F0AF0-ACE1-4502-B794-3A29993FC1B8}"/>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15342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2BA8-5F1D-48CE-AA81-54E50E966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CE67B-B560-4EA8-ACFA-1E0844082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6AC62-B4F6-4108-AE20-23B771C3D80D}"/>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5" name="Footer Placeholder 4">
            <a:extLst>
              <a:ext uri="{FF2B5EF4-FFF2-40B4-BE49-F238E27FC236}">
                <a16:creationId xmlns:a16="http://schemas.microsoft.com/office/drawing/2014/main" id="{930EE875-8273-4909-9361-F7922CB1F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732E6-602A-4BFB-9352-142F2DBDEE70}"/>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327722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331B-6778-4143-8DCF-D11206A26B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15F601-03C8-4AA3-86A0-648065198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49B32-1EB7-4821-8352-1D8A63B9230E}"/>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5" name="Footer Placeholder 4">
            <a:extLst>
              <a:ext uri="{FF2B5EF4-FFF2-40B4-BE49-F238E27FC236}">
                <a16:creationId xmlns:a16="http://schemas.microsoft.com/office/drawing/2014/main" id="{85948CBA-91E3-45AA-B227-DA7E06C88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1208A-9F41-45A4-898D-1E1B7891CFD3}"/>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414475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792D-9D5C-40F0-BC01-B80D6C55D5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68795-0E52-4915-837B-07CB860F6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9A3287-7489-4313-AA41-CD7759A22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32D9C-67ED-4234-BE3C-B97C89C1B3A1}"/>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6" name="Footer Placeholder 5">
            <a:extLst>
              <a:ext uri="{FF2B5EF4-FFF2-40B4-BE49-F238E27FC236}">
                <a16:creationId xmlns:a16="http://schemas.microsoft.com/office/drawing/2014/main" id="{872BB8F1-F47A-4FA9-8A5C-2D1D6A6C7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F7C00-B326-4E6D-9A3A-6A740C24E8A0}"/>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157481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80CF-13F5-43F7-9BE2-E753E0CF28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4F8602-EDB1-4F57-98B5-E653722C3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150442-D95F-43E5-85D8-35E8A17D38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8E74D-79B7-4D04-A4F8-A3B17DA0E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D24FD-64CE-46E8-AEF4-DB9EC797F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DC72DC-C659-43FF-8801-963B3760064B}"/>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8" name="Footer Placeholder 7">
            <a:extLst>
              <a:ext uri="{FF2B5EF4-FFF2-40B4-BE49-F238E27FC236}">
                <a16:creationId xmlns:a16="http://schemas.microsoft.com/office/drawing/2014/main" id="{71490ADB-E535-4525-A4EE-39FFDB188D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7F84A8-2A26-4185-A772-09799D29ECB2}"/>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332736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2279-7E82-4333-883B-432CA8E005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428D9E-A515-4058-A7CD-7CEED458EDE0}"/>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4" name="Footer Placeholder 3">
            <a:extLst>
              <a:ext uri="{FF2B5EF4-FFF2-40B4-BE49-F238E27FC236}">
                <a16:creationId xmlns:a16="http://schemas.microsoft.com/office/drawing/2014/main" id="{76FBEA21-B545-4D67-8F33-A834DC036F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DA9BCB-9F5F-4C0A-B801-054504CDDA64}"/>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22744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82E7C-E032-456C-A66B-301E772241A4}"/>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3" name="Footer Placeholder 2">
            <a:extLst>
              <a:ext uri="{FF2B5EF4-FFF2-40B4-BE49-F238E27FC236}">
                <a16:creationId xmlns:a16="http://schemas.microsoft.com/office/drawing/2014/main" id="{82FD5CF2-1B24-45CB-AB87-D1AD769AD7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59F5BB-B010-4114-8AED-F99AA545FF8B}"/>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76552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F1FF-0FED-4CFF-B552-20D5232AE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0A2692-9191-4028-93CD-FA9BE81F8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2CCAE2-6A6B-46D2-8AEA-B7BD16915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1AD48-4CED-4F2E-B9CC-EE1B2E0AB605}"/>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6" name="Footer Placeholder 5">
            <a:extLst>
              <a:ext uri="{FF2B5EF4-FFF2-40B4-BE49-F238E27FC236}">
                <a16:creationId xmlns:a16="http://schemas.microsoft.com/office/drawing/2014/main" id="{A919F731-AAE0-4C9A-9777-BDC3AE30E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8B19-1201-4E3C-9802-A38AEFD85BC6}"/>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113316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06F5-49D7-4171-BCDC-3A42AB85D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E798F3-A720-4225-9FD5-46B24FED2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60FF7B-BD90-4BBA-B1B1-0425223CB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DF062-010A-4B7D-A437-F903F50AD1A1}"/>
              </a:ext>
            </a:extLst>
          </p:cNvPr>
          <p:cNvSpPr>
            <a:spLocks noGrp="1"/>
          </p:cNvSpPr>
          <p:nvPr>
            <p:ph type="dt" sz="half" idx="10"/>
          </p:nvPr>
        </p:nvSpPr>
        <p:spPr/>
        <p:txBody>
          <a:bodyPr/>
          <a:lstStyle/>
          <a:p>
            <a:fld id="{2453AC89-62DB-41BD-A348-232B17B98E60}" type="datetimeFigureOut">
              <a:rPr lang="en-US" smtClean="0"/>
              <a:t>8/13/2020</a:t>
            </a:fld>
            <a:endParaRPr lang="en-US"/>
          </a:p>
        </p:txBody>
      </p:sp>
      <p:sp>
        <p:nvSpPr>
          <p:cNvPr id="6" name="Footer Placeholder 5">
            <a:extLst>
              <a:ext uri="{FF2B5EF4-FFF2-40B4-BE49-F238E27FC236}">
                <a16:creationId xmlns:a16="http://schemas.microsoft.com/office/drawing/2014/main" id="{BE05381F-4C0C-48CD-B668-D8B09B319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F2004-A39C-4499-BB2D-C1EB0B7E932B}"/>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380630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BD86DF-2351-48F3-B516-4109E6F4E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B9BB10-0533-42B7-B042-4A9DF4F1B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B3265-2B4C-4842-B4CA-74C246CCB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3AC89-62DB-41BD-A348-232B17B98E60}" type="datetimeFigureOut">
              <a:rPr lang="en-US" smtClean="0"/>
              <a:t>8/13/2020</a:t>
            </a:fld>
            <a:endParaRPr lang="en-US"/>
          </a:p>
        </p:txBody>
      </p:sp>
      <p:sp>
        <p:nvSpPr>
          <p:cNvPr id="5" name="Footer Placeholder 4">
            <a:extLst>
              <a:ext uri="{FF2B5EF4-FFF2-40B4-BE49-F238E27FC236}">
                <a16:creationId xmlns:a16="http://schemas.microsoft.com/office/drawing/2014/main" id="{8B6157DB-92FA-40F6-B48F-734EF4628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BFB16A-C20C-47DE-82D5-526ED9B6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38100-FCFD-46C8-A3E6-47154BF78E09}" type="slidenum">
              <a:rPr lang="en-US" smtClean="0"/>
              <a:t>‹#›</a:t>
            </a:fld>
            <a:endParaRPr lang="en-US"/>
          </a:p>
        </p:txBody>
      </p:sp>
    </p:spTree>
    <p:extLst>
      <p:ext uri="{BB962C8B-B14F-4D97-AF65-F5344CB8AC3E}">
        <p14:creationId xmlns:p14="http://schemas.microsoft.com/office/powerpoint/2010/main" val="267686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936D-7404-413C-AF90-85E1D738F468}"/>
              </a:ext>
            </a:extLst>
          </p:cNvPr>
          <p:cNvSpPr>
            <a:spLocks noGrp="1"/>
          </p:cNvSpPr>
          <p:nvPr>
            <p:ph type="ctrTitle"/>
          </p:nvPr>
        </p:nvSpPr>
        <p:spPr/>
        <p:txBody>
          <a:bodyPr>
            <a:normAutofit fontScale="90000"/>
          </a:bodyPr>
          <a:lstStyle/>
          <a:p>
            <a:r>
              <a:rPr lang="en-US" dirty="0"/>
              <a:t>Synthetic Opioids </a:t>
            </a:r>
            <a:r>
              <a:rPr lang="en-US"/>
              <a:t>Are Not Deadlier </a:t>
            </a:r>
            <a:r>
              <a:rPr lang="en-US" dirty="0"/>
              <a:t>Than Natural Opioids</a:t>
            </a:r>
          </a:p>
        </p:txBody>
      </p:sp>
      <p:sp>
        <p:nvSpPr>
          <p:cNvPr id="3" name="Subtitle 2">
            <a:extLst>
              <a:ext uri="{FF2B5EF4-FFF2-40B4-BE49-F238E27FC236}">
                <a16:creationId xmlns:a16="http://schemas.microsoft.com/office/drawing/2014/main" id="{C0542350-867E-424C-BDB7-BC16C6629535}"/>
              </a:ext>
            </a:extLst>
          </p:cNvPr>
          <p:cNvSpPr>
            <a:spLocks noGrp="1"/>
          </p:cNvSpPr>
          <p:nvPr>
            <p:ph type="subTitle" idx="1"/>
          </p:nvPr>
        </p:nvSpPr>
        <p:spPr/>
        <p:txBody>
          <a:bodyPr>
            <a:normAutofit/>
          </a:bodyPr>
          <a:lstStyle/>
          <a:p>
            <a:r>
              <a:rPr lang="en-US" dirty="0"/>
              <a:t>Rachel Khoo</a:t>
            </a:r>
          </a:p>
          <a:p>
            <a:r>
              <a:rPr lang="en-US" dirty="0" err="1"/>
              <a:t>Thinkful</a:t>
            </a:r>
            <a:r>
              <a:rPr lang="en-US" dirty="0"/>
              <a:t> Capstone 1</a:t>
            </a:r>
          </a:p>
          <a:p>
            <a:r>
              <a:rPr lang="en-US" dirty="0"/>
              <a:t>August, 2020</a:t>
            </a:r>
          </a:p>
        </p:txBody>
      </p:sp>
    </p:spTree>
    <p:extLst>
      <p:ext uri="{BB962C8B-B14F-4D97-AF65-F5344CB8AC3E}">
        <p14:creationId xmlns:p14="http://schemas.microsoft.com/office/powerpoint/2010/main" val="234721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A8578E0-762F-4542-AA42-8E4A81B2D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610" y="754380"/>
            <a:ext cx="8166779"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5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E5BD114-25EC-4D0C-B967-690FFA9AB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610" y="754380"/>
            <a:ext cx="8166779"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64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AE431E3-4AE7-4FB4-A4CC-576AE782A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7" y="755643"/>
            <a:ext cx="8165592" cy="534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88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69A9EA7-2E9D-4321-873B-FD51176DE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610" y="754380"/>
            <a:ext cx="8166779"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4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A4FAF63-70A4-4735-ACBE-97E6E2EEE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610" y="754380"/>
            <a:ext cx="8166779"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60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764C-9FE5-4557-99C0-3EFE200E49ED}"/>
              </a:ext>
            </a:extLst>
          </p:cNvPr>
          <p:cNvSpPr>
            <a:spLocks noGrp="1"/>
          </p:cNvSpPr>
          <p:nvPr>
            <p:ph type="title"/>
          </p:nvPr>
        </p:nvSpPr>
        <p:spPr/>
        <p:txBody>
          <a:bodyPr/>
          <a:lstStyle/>
          <a:p>
            <a:r>
              <a:rPr lang="en-US" dirty="0"/>
              <a:t>Is there a regional difference in synthetic percentages?</a:t>
            </a:r>
          </a:p>
        </p:txBody>
      </p:sp>
      <p:sp>
        <p:nvSpPr>
          <p:cNvPr id="3" name="Content Placeholder 2">
            <a:extLst>
              <a:ext uri="{FF2B5EF4-FFF2-40B4-BE49-F238E27FC236}">
                <a16:creationId xmlns:a16="http://schemas.microsoft.com/office/drawing/2014/main" id="{F9C372BB-1303-4D41-8C15-F4B5161747D9}"/>
              </a:ext>
            </a:extLst>
          </p:cNvPr>
          <p:cNvSpPr>
            <a:spLocks noGrp="1"/>
          </p:cNvSpPr>
          <p:nvPr>
            <p:ph idx="1"/>
          </p:nvPr>
        </p:nvSpPr>
        <p:spPr/>
        <p:txBody>
          <a:bodyPr/>
          <a:lstStyle/>
          <a:p>
            <a:r>
              <a:rPr lang="en-US" dirty="0"/>
              <a:t>Kruskal-Wallis Test</a:t>
            </a:r>
          </a:p>
        </p:txBody>
      </p:sp>
      <p:pic>
        <p:nvPicPr>
          <p:cNvPr id="1026" name="Picture 2">
            <a:extLst>
              <a:ext uri="{FF2B5EF4-FFF2-40B4-BE49-F238E27FC236}">
                <a16:creationId xmlns:a16="http://schemas.microsoft.com/office/drawing/2014/main" id="{B3BFC20F-A757-490B-AC67-AF7DC7B79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451553"/>
            <a:ext cx="6000750" cy="4041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A3FCAB-4CD9-4E6C-B815-FB2EBAD38C6A}"/>
              </a:ext>
            </a:extLst>
          </p:cNvPr>
          <p:cNvSpPr txBox="1"/>
          <p:nvPr/>
        </p:nvSpPr>
        <p:spPr>
          <a:xfrm>
            <a:off x="8957188" y="3621592"/>
            <a:ext cx="2644877" cy="646331"/>
          </a:xfrm>
          <a:prstGeom prst="rect">
            <a:avLst/>
          </a:prstGeom>
          <a:noFill/>
        </p:spPr>
        <p:txBody>
          <a:bodyPr wrap="square" rtlCol="0">
            <a:spAutoFit/>
          </a:bodyPr>
          <a:lstStyle/>
          <a:p>
            <a:r>
              <a:rPr lang="en-US" dirty="0"/>
              <a:t>Small differences between each group</a:t>
            </a:r>
          </a:p>
        </p:txBody>
      </p:sp>
    </p:spTree>
    <p:extLst>
      <p:ext uri="{BB962C8B-B14F-4D97-AF65-F5344CB8AC3E}">
        <p14:creationId xmlns:p14="http://schemas.microsoft.com/office/powerpoint/2010/main" val="23387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80B4-2514-435E-8A8D-5CD69147014C}"/>
              </a:ext>
            </a:extLst>
          </p:cNvPr>
          <p:cNvSpPr>
            <a:spLocks noGrp="1"/>
          </p:cNvSpPr>
          <p:nvPr>
            <p:ph type="title"/>
          </p:nvPr>
        </p:nvSpPr>
        <p:spPr/>
        <p:txBody>
          <a:bodyPr/>
          <a:lstStyle/>
          <a:p>
            <a:r>
              <a:rPr lang="en-US" dirty="0"/>
              <a:t>Other regional factors may be at play</a:t>
            </a:r>
          </a:p>
        </p:txBody>
      </p:sp>
      <p:sp>
        <p:nvSpPr>
          <p:cNvPr id="3" name="Content Placeholder 2">
            <a:extLst>
              <a:ext uri="{FF2B5EF4-FFF2-40B4-BE49-F238E27FC236}">
                <a16:creationId xmlns:a16="http://schemas.microsoft.com/office/drawing/2014/main" id="{6BB15F30-4EA0-4F7C-A657-D65BEF06CC87}"/>
              </a:ext>
            </a:extLst>
          </p:cNvPr>
          <p:cNvSpPr>
            <a:spLocks noGrp="1"/>
          </p:cNvSpPr>
          <p:nvPr>
            <p:ph idx="1"/>
          </p:nvPr>
        </p:nvSpPr>
        <p:spPr/>
        <p:txBody>
          <a:bodyPr/>
          <a:lstStyle/>
          <a:p>
            <a:r>
              <a:rPr lang="en-US" dirty="0"/>
              <a:t>Naloxone (Narcan) access</a:t>
            </a:r>
          </a:p>
          <a:p>
            <a:endParaRPr lang="en-US" dirty="0"/>
          </a:p>
          <a:p>
            <a:r>
              <a:rPr lang="en-US" dirty="0"/>
              <a:t>Dependence programs</a:t>
            </a:r>
          </a:p>
          <a:p>
            <a:endParaRPr lang="en-US" dirty="0"/>
          </a:p>
          <a:p>
            <a:r>
              <a:rPr lang="en-US" dirty="0"/>
              <a:t>Income</a:t>
            </a:r>
          </a:p>
          <a:p>
            <a:endParaRPr lang="en-US" dirty="0"/>
          </a:p>
          <a:p>
            <a:endParaRPr lang="en-US" dirty="0"/>
          </a:p>
        </p:txBody>
      </p:sp>
      <p:pic>
        <p:nvPicPr>
          <p:cNvPr id="2050" name="Picture 2" descr="Image showing state naloxone and good Samaritan laws as of October 2017. 43 states have standing orders to authorize nonmedical personnel to issue naloxone. 34 states protect naloxone prescribers from both criminal and civil liability. 10 states offer legal protection to those who call 911 to report an overdose. Image courtesy of PDAPS.">
            <a:extLst>
              <a:ext uri="{FF2B5EF4-FFF2-40B4-BE49-F238E27FC236}">
                <a16:creationId xmlns:a16="http://schemas.microsoft.com/office/drawing/2014/main" id="{213752FC-864F-4A6C-A192-1400CEE47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25" y="1645614"/>
            <a:ext cx="6457950" cy="4847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7111-4BA3-4502-95B4-0B06861A8CE2}"/>
              </a:ext>
            </a:extLst>
          </p:cNvPr>
          <p:cNvSpPr>
            <a:spLocks noGrp="1"/>
          </p:cNvSpPr>
          <p:nvPr>
            <p:ph type="title"/>
          </p:nvPr>
        </p:nvSpPr>
        <p:spPr/>
        <p:txBody>
          <a:bodyPr/>
          <a:lstStyle/>
          <a:p>
            <a:r>
              <a:rPr lang="en-US" dirty="0"/>
              <a:t>Further research is needed</a:t>
            </a:r>
          </a:p>
        </p:txBody>
      </p:sp>
      <p:sp>
        <p:nvSpPr>
          <p:cNvPr id="3" name="Content Placeholder 2">
            <a:extLst>
              <a:ext uri="{FF2B5EF4-FFF2-40B4-BE49-F238E27FC236}">
                <a16:creationId xmlns:a16="http://schemas.microsoft.com/office/drawing/2014/main" id="{12203992-7A6E-4076-90DA-0650A2BE7519}"/>
              </a:ext>
            </a:extLst>
          </p:cNvPr>
          <p:cNvSpPr>
            <a:spLocks noGrp="1"/>
          </p:cNvSpPr>
          <p:nvPr>
            <p:ph idx="1"/>
          </p:nvPr>
        </p:nvSpPr>
        <p:spPr/>
        <p:txBody>
          <a:bodyPr/>
          <a:lstStyle/>
          <a:p>
            <a:r>
              <a:rPr lang="en-US" dirty="0"/>
              <a:t>Different insurance providers</a:t>
            </a:r>
          </a:p>
          <a:p>
            <a:endParaRPr lang="en-US" dirty="0"/>
          </a:p>
          <a:p>
            <a:r>
              <a:rPr lang="en-US" dirty="0"/>
              <a:t>Deaths on a per-doctor basis</a:t>
            </a:r>
          </a:p>
          <a:p>
            <a:endParaRPr lang="en-US" dirty="0"/>
          </a:p>
          <a:p>
            <a:r>
              <a:rPr lang="en-US" dirty="0"/>
              <a:t>Regional effects</a:t>
            </a:r>
          </a:p>
          <a:p>
            <a:endParaRPr lang="en-US" dirty="0"/>
          </a:p>
          <a:p>
            <a:endParaRPr lang="en-US" dirty="0"/>
          </a:p>
        </p:txBody>
      </p:sp>
      <p:pic>
        <p:nvPicPr>
          <p:cNvPr id="2052" name="Picture 4" descr="The Ultimate Cheat Sheet on Health Insurance Companies - Ducere ...">
            <a:extLst>
              <a:ext uri="{FF2B5EF4-FFF2-40B4-BE49-F238E27FC236}">
                <a16:creationId xmlns:a16="http://schemas.microsoft.com/office/drawing/2014/main" id="{BDB977BB-42B2-4F12-833A-A240B03C9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16075"/>
            <a:ext cx="48196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0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36F4-3B87-4F33-ADEB-FC769ED0EB9E}"/>
              </a:ext>
            </a:extLst>
          </p:cNvPr>
          <p:cNvSpPr>
            <a:spLocks noGrp="1"/>
          </p:cNvSpPr>
          <p:nvPr>
            <p:ph type="title"/>
          </p:nvPr>
        </p:nvSpPr>
        <p:spPr/>
        <p:txBody>
          <a:bodyPr/>
          <a:lstStyle/>
          <a:p>
            <a:r>
              <a:rPr lang="en-US" dirty="0"/>
              <a:t>Will decreasing synthetic prescriptions decrease overdose deaths?</a:t>
            </a:r>
          </a:p>
        </p:txBody>
      </p:sp>
      <p:pic>
        <p:nvPicPr>
          <p:cNvPr id="5" name="Content Placeholder 4" descr="A close up of a map&#10;&#10;Description automatically generated">
            <a:extLst>
              <a:ext uri="{FF2B5EF4-FFF2-40B4-BE49-F238E27FC236}">
                <a16:creationId xmlns:a16="http://schemas.microsoft.com/office/drawing/2014/main" id="{AD64A3CA-8E6F-47E1-B57D-BB1DA870A5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0650" y="1690688"/>
            <a:ext cx="6531558" cy="4898669"/>
          </a:xfrm>
        </p:spPr>
      </p:pic>
      <p:sp>
        <p:nvSpPr>
          <p:cNvPr id="3" name="TextBox 2">
            <a:extLst>
              <a:ext uri="{FF2B5EF4-FFF2-40B4-BE49-F238E27FC236}">
                <a16:creationId xmlns:a16="http://schemas.microsoft.com/office/drawing/2014/main" id="{1A8D6454-DF75-463D-A794-B0FDA23FE220}"/>
              </a:ext>
            </a:extLst>
          </p:cNvPr>
          <p:cNvSpPr txBox="1"/>
          <p:nvPr/>
        </p:nvSpPr>
        <p:spPr>
          <a:xfrm>
            <a:off x="5154780" y="2295746"/>
            <a:ext cx="2778711" cy="646331"/>
          </a:xfrm>
          <a:prstGeom prst="rect">
            <a:avLst/>
          </a:prstGeom>
          <a:noFill/>
        </p:spPr>
        <p:txBody>
          <a:bodyPr wrap="square" rtlCol="0">
            <a:spAutoFit/>
          </a:bodyPr>
          <a:lstStyle/>
          <a:p>
            <a:r>
              <a:rPr lang="en-US" dirty="0"/>
              <a:t>Includes illicitly manufactured</a:t>
            </a:r>
          </a:p>
        </p:txBody>
      </p:sp>
      <p:cxnSp>
        <p:nvCxnSpPr>
          <p:cNvPr id="7" name="Straight Connector 6">
            <a:extLst>
              <a:ext uri="{FF2B5EF4-FFF2-40B4-BE49-F238E27FC236}">
                <a16:creationId xmlns:a16="http://schemas.microsoft.com/office/drawing/2014/main" id="{1862EB9B-F7EA-44C2-941F-4D912F8C93F4}"/>
              </a:ext>
            </a:extLst>
          </p:cNvPr>
          <p:cNvCxnSpPr>
            <a:cxnSpLocks/>
          </p:cNvCxnSpPr>
          <p:nvPr/>
        </p:nvCxnSpPr>
        <p:spPr>
          <a:xfrm>
            <a:off x="6747029" y="2906566"/>
            <a:ext cx="328474" cy="710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5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36F4-3B87-4F33-ADEB-FC769ED0EB9E}"/>
              </a:ext>
            </a:extLst>
          </p:cNvPr>
          <p:cNvSpPr>
            <a:spLocks noGrp="1"/>
          </p:cNvSpPr>
          <p:nvPr>
            <p:ph type="title"/>
          </p:nvPr>
        </p:nvSpPr>
        <p:spPr/>
        <p:txBody>
          <a:bodyPr/>
          <a:lstStyle/>
          <a:p>
            <a:r>
              <a:rPr lang="en-US" dirty="0"/>
              <a:t>“Synthetics are dangerous”</a:t>
            </a:r>
          </a:p>
        </p:txBody>
      </p:sp>
      <p:sp>
        <p:nvSpPr>
          <p:cNvPr id="6" name="TextBox 5">
            <a:extLst>
              <a:ext uri="{FF2B5EF4-FFF2-40B4-BE49-F238E27FC236}">
                <a16:creationId xmlns:a16="http://schemas.microsoft.com/office/drawing/2014/main" id="{E85DF77E-9CB8-4172-8A64-252DE3F4DF04}"/>
              </a:ext>
            </a:extLst>
          </p:cNvPr>
          <p:cNvSpPr txBox="1"/>
          <p:nvPr/>
        </p:nvSpPr>
        <p:spPr>
          <a:xfrm>
            <a:off x="838200" y="1737291"/>
            <a:ext cx="4282751" cy="433965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rPr>
              <a:t>Hydrocodone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rPr>
              <a:t>Oxycodone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rPr>
              <a:t>Codeine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rPr>
              <a:t>Morphine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Fentanyl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Tramadol</a:t>
            </a:r>
          </a:p>
        </p:txBody>
      </p:sp>
      <p:pic>
        <p:nvPicPr>
          <p:cNvPr id="4" name="Picture 3">
            <a:extLst>
              <a:ext uri="{FF2B5EF4-FFF2-40B4-BE49-F238E27FC236}">
                <a16:creationId xmlns:a16="http://schemas.microsoft.com/office/drawing/2014/main" id="{9E55C140-A407-40E5-BD64-15AD90B5A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55" y="1978303"/>
            <a:ext cx="5143500" cy="3857625"/>
          </a:xfrm>
          <a:prstGeom prst="rect">
            <a:avLst/>
          </a:prstGeom>
        </p:spPr>
      </p:pic>
    </p:spTree>
    <p:extLst>
      <p:ext uri="{BB962C8B-B14F-4D97-AF65-F5344CB8AC3E}">
        <p14:creationId xmlns:p14="http://schemas.microsoft.com/office/powerpoint/2010/main" val="357718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5B99-A0CA-40B0-98BD-6BC49C3E94BA}"/>
              </a:ext>
            </a:extLst>
          </p:cNvPr>
          <p:cNvSpPr>
            <a:spLocks noGrp="1"/>
          </p:cNvSpPr>
          <p:nvPr>
            <p:ph type="title"/>
          </p:nvPr>
        </p:nvSpPr>
        <p:spPr/>
        <p:txBody>
          <a:bodyPr/>
          <a:lstStyle/>
          <a:p>
            <a:r>
              <a:rPr lang="en-US" dirty="0"/>
              <a:t>Prescribing synthetics has a negative to no correlation to deaths</a:t>
            </a:r>
          </a:p>
        </p:txBody>
      </p:sp>
      <p:sp>
        <p:nvSpPr>
          <p:cNvPr id="3" name="Content Placeholder 2">
            <a:extLst>
              <a:ext uri="{FF2B5EF4-FFF2-40B4-BE49-F238E27FC236}">
                <a16:creationId xmlns:a16="http://schemas.microsoft.com/office/drawing/2014/main" id="{535F5A29-919C-4E85-B703-B13CB2527189}"/>
              </a:ext>
            </a:extLst>
          </p:cNvPr>
          <p:cNvSpPr>
            <a:spLocks noGrp="1"/>
          </p:cNvSpPr>
          <p:nvPr>
            <p:ph idx="1"/>
          </p:nvPr>
        </p:nvSpPr>
        <p:spPr>
          <a:xfrm>
            <a:off x="838200" y="2141537"/>
            <a:ext cx="10515600" cy="4351338"/>
          </a:xfrm>
        </p:spPr>
        <p:txBody>
          <a:bodyPr/>
          <a:lstStyle/>
          <a:p>
            <a:r>
              <a:rPr lang="en-US" dirty="0"/>
              <a:t>There is a difference between synthetic use in all US regions except between the North East and the Midwest</a:t>
            </a:r>
          </a:p>
          <a:p>
            <a:endParaRPr lang="en-US" dirty="0"/>
          </a:p>
          <a:p>
            <a:r>
              <a:rPr lang="en-US" dirty="0"/>
              <a:t>The Midwest’s death rate is much lower than the North East; </a:t>
            </a:r>
          </a:p>
          <a:p>
            <a:pPr lvl="1"/>
            <a:r>
              <a:rPr lang="en-US" dirty="0"/>
              <a:t>South and West have similar deaths </a:t>
            </a:r>
          </a:p>
          <a:p>
            <a:pPr marL="0" indent="0">
              <a:buNone/>
            </a:pPr>
            <a:endParaRPr lang="en-US" dirty="0"/>
          </a:p>
        </p:txBody>
      </p:sp>
    </p:spTree>
    <p:extLst>
      <p:ext uri="{BB962C8B-B14F-4D97-AF65-F5344CB8AC3E}">
        <p14:creationId xmlns:p14="http://schemas.microsoft.com/office/powerpoint/2010/main" val="409494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446C-3419-4194-896E-36C55AC6229F}"/>
              </a:ext>
            </a:extLst>
          </p:cNvPr>
          <p:cNvSpPr>
            <a:spLocks noGrp="1"/>
          </p:cNvSpPr>
          <p:nvPr>
            <p:ph type="title"/>
          </p:nvPr>
        </p:nvSpPr>
        <p:spPr/>
        <p:txBody>
          <a:bodyPr/>
          <a:lstStyle/>
          <a:p>
            <a:r>
              <a:rPr lang="en-US" dirty="0"/>
              <a:t>The findings are limited to Medicare users</a:t>
            </a:r>
          </a:p>
        </p:txBody>
      </p:sp>
      <p:sp>
        <p:nvSpPr>
          <p:cNvPr id="3" name="Content Placeholder 2">
            <a:extLst>
              <a:ext uri="{FF2B5EF4-FFF2-40B4-BE49-F238E27FC236}">
                <a16:creationId xmlns:a16="http://schemas.microsoft.com/office/drawing/2014/main" id="{6061665C-446A-43A6-B427-B4BE39976F0C}"/>
              </a:ext>
            </a:extLst>
          </p:cNvPr>
          <p:cNvSpPr>
            <a:spLocks noGrp="1"/>
          </p:cNvSpPr>
          <p:nvPr>
            <p:ph idx="1"/>
          </p:nvPr>
        </p:nvSpPr>
        <p:spPr/>
        <p:txBody>
          <a:bodyPr/>
          <a:lstStyle/>
          <a:p>
            <a:r>
              <a:rPr lang="en-US" dirty="0"/>
              <a:t>For the year 2014</a:t>
            </a:r>
          </a:p>
          <a:p>
            <a:endParaRPr lang="en-US" dirty="0"/>
          </a:p>
          <a:p>
            <a:r>
              <a:rPr lang="en-US" dirty="0"/>
              <a:t>From Medicare</a:t>
            </a:r>
          </a:p>
          <a:p>
            <a:endParaRPr lang="en-US" dirty="0"/>
          </a:p>
          <a:p>
            <a:r>
              <a:rPr lang="en-US" dirty="0"/>
              <a:t>14.5k unique opioid prescribers</a:t>
            </a:r>
          </a:p>
          <a:p>
            <a:endParaRPr lang="en-US" dirty="0"/>
          </a:p>
          <a:p>
            <a:r>
              <a:rPr lang="en-US" dirty="0"/>
              <a:t>Compiled by Kaggle User</a:t>
            </a:r>
          </a:p>
          <a:p>
            <a:pPr marL="0" indent="0">
              <a:buNone/>
            </a:pPr>
            <a:r>
              <a:rPr lang="en-US" sz="1800" b="0" i="0" u="none" strike="noStrike" dirty="0">
                <a:solidFill>
                  <a:srgbClr val="000000"/>
                </a:solidFill>
                <a:effectLst/>
                <a:latin typeface="Times New Roman" panose="02020603050405020304" pitchFamily="18" charset="0"/>
              </a:rPr>
              <a:t>	</a:t>
            </a:r>
            <a:r>
              <a:rPr lang="pl-PL" sz="1800" b="0" i="0" u="none" strike="noStrike" dirty="0">
                <a:solidFill>
                  <a:srgbClr val="000000"/>
                </a:solidFill>
                <a:effectLst/>
                <a:latin typeface="Times New Roman" panose="02020603050405020304" pitchFamily="18" charset="0"/>
              </a:rPr>
              <a:t>Alan “AJ” Pryor, Ph.D.</a:t>
            </a:r>
            <a:endParaRPr lang="en-US" dirty="0"/>
          </a:p>
        </p:txBody>
      </p:sp>
      <p:pic>
        <p:nvPicPr>
          <p:cNvPr id="1026" name="Picture 2" descr="parkersquaremedical.com/wp-content/uploads/2015...">
            <a:extLst>
              <a:ext uri="{FF2B5EF4-FFF2-40B4-BE49-F238E27FC236}">
                <a16:creationId xmlns:a16="http://schemas.microsoft.com/office/drawing/2014/main" id="{515C5AE8-3994-4BF1-9ADE-9CD9E6460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835" y="1807660"/>
            <a:ext cx="4450524" cy="16213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DC Issues COVID-19 Guidance for Businesses - CStore Decisions">
            <a:extLst>
              <a:ext uri="{FF2B5EF4-FFF2-40B4-BE49-F238E27FC236}">
                <a16:creationId xmlns:a16="http://schemas.microsoft.com/office/drawing/2014/main" id="{2BCA2630-9FD6-4361-AD89-C12003A09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647" y="3940950"/>
            <a:ext cx="3816510" cy="247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79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B51C-CF19-44DB-B914-9FB0C04B048E}"/>
              </a:ext>
            </a:extLst>
          </p:cNvPr>
          <p:cNvSpPr>
            <a:spLocks noGrp="1"/>
          </p:cNvSpPr>
          <p:nvPr>
            <p:ph type="title"/>
          </p:nvPr>
        </p:nvSpPr>
        <p:spPr/>
        <p:txBody>
          <a:bodyPr/>
          <a:lstStyle/>
          <a:p>
            <a:r>
              <a:rPr lang="en-US" dirty="0"/>
              <a:t>Regional Differences</a:t>
            </a:r>
          </a:p>
        </p:txBody>
      </p:sp>
      <p:pic>
        <p:nvPicPr>
          <p:cNvPr id="9" name="Content Placeholder 8" descr="A close up of a map&#10;&#10;Description automatically generated">
            <a:extLst>
              <a:ext uri="{FF2B5EF4-FFF2-40B4-BE49-F238E27FC236}">
                <a16:creationId xmlns:a16="http://schemas.microsoft.com/office/drawing/2014/main" id="{EE2AB7EB-5230-40CA-92F6-A6D86F1F5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002" y="1317140"/>
            <a:ext cx="7621996" cy="5540860"/>
          </a:xfrm>
        </p:spPr>
      </p:pic>
    </p:spTree>
    <p:extLst>
      <p:ext uri="{BB962C8B-B14F-4D97-AF65-F5344CB8AC3E}">
        <p14:creationId xmlns:p14="http://schemas.microsoft.com/office/powerpoint/2010/main" val="207714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B9149A-AA4E-4D33-90DD-264A8B93615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093"/>
          <a:stretch/>
        </p:blipFill>
        <p:spPr>
          <a:xfrm>
            <a:off x="2343245" y="845548"/>
            <a:ext cx="7505510" cy="5166904"/>
          </a:xfrm>
        </p:spPr>
      </p:pic>
    </p:spTree>
    <p:extLst>
      <p:ext uri="{BB962C8B-B14F-4D97-AF65-F5344CB8AC3E}">
        <p14:creationId xmlns:p14="http://schemas.microsoft.com/office/powerpoint/2010/main" val="411427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60462A-C471-47A4-85E8-B7FC68D74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734" y="813951"/>
            <a:ext cx="8198531" cy="5230098"/>
          </a:xfrm>
        </p:spPr>
      </p:pic>
    </p:spTree>
    <p:extLst>
      <p:ext uri="{BB962C8B-B14F-4D97-AF65-F5344CB8AC3E}">
        <p14:creationId xmlns:p14="http://schemas.microsoft.com/office/powerpoint/2010/main" val="169963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79EFAD1-097F-47AE-AADD-73F6C0A99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719" y="3421688"/>
            <a:ext cx="5349998" cy="3412930"/>
          </a:xfrm>
        </p:spPr>
      </p:pic>
      <p:pic>
        <p:nvPicPr>
          <p:cNvPr id="5" name="Content Placeholder 4">
            <a:extLst>
              <a:ext uri="{FF2B5EF4-FFF2-40B4-BE49-F238E27FC236}">
                <a16:creationId xmlns:a16="http://schemas.microsoft.com/office/drawing/2014/main" id="{63D99B29-89C9-4B78-9851-B6A0CF2C3657}"/>
              </a:ext>
            </a:extLst>
          </p:cNvPr>
          <p:cNvPicPr>
            <a:picLocks noChangeAspect="1"/>
          </p:cNvPicPr>
          <p:nvPr/>
        </p:nvPicPr>
        <p:blipFill rotWithShape="1">
          <a:blip r:embed="rId3">
            <a:extLst>
              <a:ext uri="{28A0092B-C50C-407E-A947-70E740481C1C}">
                <a14:useLocalDpi xmlns:a14="http://schemas.microsoft.com/office/drawing/2010/main" val="0"/>
              </a:ext>
            </a:extLst>
          </a:blip>
          <a:srcRect t="1093"/>
          <a:stretch/>
        </p:blipFill>
        <p:spPr>
          <a:xfrm>
            <a:off x="2903673" y="23382"/>
            <a:ext cx="4947044" cy="3405618"/>
          </a:xfrm>
          <a:prstGeom prst="rect">
            <a:avLst/>
          </a:prstGeom>
        </p:spPr>
      </p:pic>
      <p:sp>
        <p:nvSpPr>
          <p:cNvPr id="6" name="TextBox 5">
            <a:extLst>
              <a:ext uri="{FF2B5EF4-FFF2-40B4-BE49-F238E27FC236}">
                <a16:creationId xmlns:a16="http://schemas.microsoft.com/office/drawing/2014/main" id="{9B6B708A-A545-4218-8019-E89EB8ECE922}"/>
              </a:ext>
            </a:extLst>
          </p:cNvPr>
          <p:cNvSpPr txBox="1"/>
          <p:nvPr/>
        </p:nvSpPr>
        <p:spPr>
          <a:xfrm>
            <a:off x="435006" y="2960023"/>
            <a:ext cx="2065713" cy="923330"/>
          </a:xfrm>
          <a:prstGeom prst="rect">
            <a:avLst/>
          </a:prstGeom>
          <a:noFill/>
        </p:spPr>
        <p:txBody>
          <a:bodyPr wrap="square" rtlCol="0">
            <a:spAutoFit/>
          </a:bodyPr>
          <a:lstStyle/>
          <a:p>
            <a:r>
              <a:rPr lang="en-US" dirty="0"/>
              <a:t>Midwest has highest synthetics, but lowest deaths</a:t>
            </a:r>
          </a:p>
        </p:txBody>
      </p:sp>
      <p:sp>
        <p:nvSpPr>
          <p:cNvPr id="7" name="TextBox 6">
            <a:extLst>
              <a:ext uri="{FF2B5EF4-FFF2-40B4-BE49-F238E27FC236}">
                <a16:creationId xmlns:a16="http://schemas.microsoft.com/office/drawing/2014/main" id="{8C420BCA-AB64-45AD-9DAF-87703D52AB50}"/>
              </a:ext>
            </a:extLst>
          </p:cNvPr>
          <p:cNvSpPr txBox="1"/>
          <p:nvPr/>
        </p:nvSpPr>
        <p:spPr>
          <a:xfrm>
            <a:off x="8149701" y="2095130"/>
            <a:ext cx="3551068" cy="923330"/>
          </a:xfrm>
          <a:prstGeom prst="rect">
            <a:avLst/>
          </a:prstGeom>
          <a:noFill/>
        </p:spPr>
        <p:txBody>
          <a:bodyPr wrap="square" rtlCol="0">
            <a:spAutoFit/>
          </a:bodyPr>
          <a:lstStyle/>
          <a:p>
            <a:r>
              <a:rPr lang="en-US" dirty="0"/>
              <a:t>South and West have very different synthetic percentages, but similar deaths </a:t>
            </a:r>
          </a:p>
        </p:txBody>
      </p:sp>
    </p:spTree>
    <p:extLst>
      <p:ext uri="{BB962C8B-B14F-4D97-AF65-F5344CB8AC3E}">
        <p14:creationId xmlns:p14="http://schemas.microsoft.com/office/powerpoint/2010/main" val="387169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2044</TotalTime>
  <Words>275</Words>
  <Application>Microsoft Office PowerPoint</Application>
  <PresentationFormat>Widescreen</PresentationFormat>
  <Paragraphs>62</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Synthetic Opioids Are Not Deadlier Than Natural Opioids</vt:lpstr>
      <vt:lpstr>Will decreasing synthetic prescriptions decrease overdose deaths?</vt:lpstr>
      <vt:lpstr>“Synthetics are dangerous”</vt:lpstr>
      <vt:lpstr>Prescribing synthetics has a negative to no correlation to deaths</vt:lpstr>
      <vt:lpstr>The findings are limited to Medicare users</vt:lpstr>
      <vt:lpstr>Regional Differences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there a regional difference in synthetic percentages?</vt:lpstr>
      <vt:lpstr>Other regional factors may be at play</vt:lpstr>
      <vt:lpstr>Further research is needed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Haislip</dc:creator>
  <cp:lastModifiedBy>Rachel Haislip</cp:lastModifiedBy>
  <cp:revision>24</cp:revision>
  <dcterms:created xsi:type="dcterms:W3CDTF">2020-08-11T14:17:36Z</dcterms:created>
  <dcterms:modified xsi:type="dcterms:W3CDTF">2020-08-13T22:46:12Z</dcterms:modified>
</cp:coreProperties>
</file>