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Kaggle Survey Salary Prediction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Han Hu | 1000555348 Dec 14 2018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Cleaning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584065" cy="4953000"/>
          </a:xfrm>
        </p:spPr>
        <p:txBody>
          <a:bodyPr/>
          <a:p>
            <a:pPr marL="0" indent="0">
              <a:buNone/>
            </a:pPr>
            <a:endParaRPr lang="" altLang="en-US" sz="1600"/>
          </a:p>
          <a:p>
            <a:r>
              <a:rPr lang="" altLang="en-US" sz="1600"/>
              <a:t>Questions with over 15% of its data missing are dropped, then missing data entries in the remaining questions are dropped.</a:t>
            </a:r>
            <a:endParaRPr lang="" altLang="en-US" sz="1600"/>
          </a:p>
          <a:p>
            <a:endParaRPr lang="" altLang="en-US" sz="1600"/>
          </a:p>
          <a:p>
            <a:r>
              <a:rPr lang="en-US" altLang="en-US" sz="1600">
                <a:sym typeface="+mn-ea"/>
              </a:rPr>
              <a:t>One hot encoding used to encode categorical data into numerical data so it can be inputed into the model.</a:t>
            </a:r>
            <a:endParaRPr lang="en-US" altLang="en-US" sz="1600">
              <a:sym typeface="+mn-ea"/>
            </a:endParaRPr>
          </a:p>
          <a:p>
            <a:endParaRPr lang="" altLang="en-US" sz="1600"/>
          </a:p>
          <a:p>
            <a:r>
              <a:rPr lang="en-US" altLang="en-US" sz="1600">
                <a:sym typeface="+mn-ea"/>
              </a:rPr>
              <a:t>The missing questions are likely not only because of respondants losing interest over time. </a:t>
            </a:r>
            <a:endParaRPr lang="en-US" altLang="en-US" sz="1600">
              <a:sym typeface="+mn-ea"/>
            </a:endParaRPr>
          </a:p>
          <a:p>
            <a:endParaRPr lang="en-US" altLang="en-US" sz="1600">
              <a:sym typeface="+mn-ea"/>
            </a:endParaRPr>
          </a:p>
          <a:p>
            <a:r>
              <a:rPr lang="" altLang="en-US" sz="1600">
                <a:sym typeface="+mn-ea"/>
              </a:rPr>
              <a:t>Questions regarding industry computing products have a low response rate</a:t>
            </a:r>
            <a:endParaRPr lang="" altLang="en-US" sz="16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570" y="1633855"/>
            <a:ext cx="6538595" cy="3039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Exploratory Analysis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410" y="5159375"/>
            <a:ext cx="6309360" cy="4953000"/>
          </a:xfrm>
        </p:spPr>
        <p:txBody>
          <a:bodyPr/>
          <a:p>
            <a:pPr marL="457200" lvl="1" indent="0">
              <a:buNone/>
            </a:pPr>
            <a:r>
              <a:rPr lang="" altLang="en-US" sz="2100"/>
              <a:t>There is an obvious trend in the number of features selected</a:t>
            </a:r>
            <a:endParaRPr lang="" altLang="en-US" sz="21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291590"/>
            <a:ext cx="5215890" cy="36080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7176770" y="4782820"/>
            <a:ext cx="4405630" cy="27266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100"/>
          </a:p>
          <a:p>
            <a:pPr marL="457200" lvl="1" indent="0">
              <a:buNone/>
            </a:pPr>
            <a:r>
              <a:rPr lang="en-US" altLang="en-US" sz="2100"/>
              <a:t>Trends can be observed in the individual questions.</a:t>
            </a:r>
            <a:endParaRPr lang="en-US" altLang="en-US" sz="21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031240"/>
            <a:ext cx="6058535" cy="4128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 Feature Selection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229225" cy="4953000"/>
          </a:xfrm>
        </p:spPr>
        <p:txBody>
          <a:bodyPr anchor="ctr" anchorCtr="0"/>
          <a:p>
            <a:r>
              <a:rPr lang="" altLang="en-US" sz="1600"/>
              <a:t>Used 3 different feature selection methods:</a:t>
            </a:r>
            <a:endParaRPr lang="" altLang="en-US" sz="1600"/>
          </a:p>
          <a:p>
            <a:pPr lvl="1"/>
            <a:r>
              <a:rPr lang="" altLang="en-US" sz="1600"/>
              <a:t>Boruta Library (Wrapper Method)</a:t>
            </a:r>
            <a:endParaRPr lang="" altLang="en-US" sz="1600"/>
          </a:p>
          <a:p>
            <a:pPr lvl="1"/>
            <a:r>
              <a:rPr lang="" altLang="en-US" sz="1600"/>
              <a:t>SelectFromModel_ExtraTreeRegressor (Wrapper Method)</a:t>
            </a:r>
            <a:endParaRPr lang="" altLang="en-US" sz="1600"/>
          </a:p>
          <a:p>
            <a:pPr lvl="1"/>
            <a:r>
              <a:rPr lang="" altLang="en-US" sz="1600"/>
              <a:t>Analysis of Variance (Filter Method)</a:t>
            </a:r>
            <a:endParaRPr lang="" altLang="en-US" sz="1600"/>
          </a:p>
          <a:p>
            <a:pPr lvl="0"/>
            <a:r>
              <a:rPr lang="" altLang="en-US" sz="1600"/>
              <a:t>Reduced Model dimension from 354 dim to 133 dim, while gave better performance.</a:t>
            </a:r>
            <a:endParaRPr lang="" altLang="en-US" sz="1600"/>
          </a:p>
          <a:p>
            <a:pPr lvl="0"/>
            <a:endParaRPr lang="" altLang="en-US" sz="1600"/>
          </a:p>
          <a:p>
            <a:pPr lvl="0"/>
            <a:r>
              <a:rPr lang="" altLang="en-US" sz="1600"/>
              <a:t>Questions that had higher response rate were stronger predictors.</a:t>
            </a:r>
            <a:endParaRPr lang="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825" y="518795"/>
            <a:ext cx="632587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 Implementation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7309485" cy="4953000"/>
          </a:xfrm>
        </p:spPr>
        <p:txBody>
          <a:bodyPr/>
          <a:p>
            <a:r>
              <a:rPr lang="" altLang="en-US" sz="2800"/>
              <a:t>Support Vector Machine was Implemented</a:t>
            </a:r>
            <a:endParaRPr lang="" altLang="en-US" sz="2800"/>
          </a:p>
          <a:p>
            <a:endParaRPr lang="" altLang="en-US" sz="2800"/>
          </a:p>
          <a:p>
            <a:r>
              <a:rPr lang="" altLang="en-US" sz="2800"/>
              <a:t>4 algorithms were explored:</a:t>
            </a:r>
            <a:endParaRPr lang="" altLang="en-US" sz="2800"/>
          </a:p>
          <a:p>
            <a:pPr lvl="1"/>
            <a:r>
              <a:rPr lang="" altLang="en-US" sz="2000"/>
              <a:t>Ridge Linear Regression R2 score= 0.43 (+/- 0.23)</a:t>
            </a:r>
            <a:endParaRPr lang="" altLang="en-US" sz="2000"/>
          </a:p>
          <a:p>
            <a:pPr lvl="1"/>
            <a:r>
              <a:rPr lang="" altLang="en-US" sz="2000"/>
              <a:t>Stocastic Gradient Descent </a:t>
            </a:r>
            <a:r>
              <a:rPr lang="en-US" altLang="en-US" sz="2000">
                <a:sym typeface="+mn-ea"/>
              </a:rPr>
              <a:t>R2 score= 0.47 (+/- 0.17)</a:t>
            </a:r>
            <a:endParaRPr lang="en-US" altLang="en-US" sz="2000">
              <a:sym typeface="+mn-ea"/>
            </a:endParaRPr>
          </a:p>
          <a:p>
            <a:pPr lvl="1"/>
            <a:r>
              <a:rPr lang="" altLang="en-US" sz="2000"/>
              <a:t>Random Forest </a:t>
            </a:r>
            <a:r>
              <a:rPr lang="en-US" altLang="en-US" sz="2000">
                <a:sym typeface="+mn-ea"/>
              </a:rPr>
              <a:t>R2 score= 0.43 (+/- 0.20)</a:t>
            </a:r>
            <a:endParaRPr lang="en-US" altLang="en-US" sz="2000">
              <a:sym typeface="+mn-ea"/>
            </a:endParaRPr>
          </a:p>
          <a:p>
            <a:pPr lvl="1"/>
            <a:r>
              <a:rPr lang="" altLang="en-US" sz="2000"/>
              <a:t>Support Vector Machine: </a:t>
            </a:r>
            <a:r>
              <a:rPr lang="en-US" altLang="en-US" sz="2000">
                <a:sym typeface="+mn-ea"/>
              </a:rPr>
              <a:t>R2 score=0.50 (+/- 0.14)</a:t>
            </a:r>
            <a:endParaRPr lang="en-US" altLang="en-US" sz="2400">
              <a:sym typeface="+mn-ea"/>
            </a:endParaRPr>
          </a:p>
          <a:p>
            <a:pPr marL="457200" lvl="1" indent="0">
              <a:buNone/>
            </a:pPr>
            <a:endParaRPr lang="" altLang="en-US"/>
          </a:p>
          <a:p>
            <a:pPr lvl="0"/>
            <a:r>
              <a:rPr lang="" altLang="en-US" sz="2400"/>
              <a:t>SVM has best R2 score after grid search</a:t>
            </a:r>
            <a:endParaRPr lang="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1135" y="1659255"/>
            <a:ext cx="4088765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 Result Visualization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5996305" cy="4834255"/>
          </a:xfrm>
        </p:spPr>
        <p:txBody>
          <a:bodyPr anchor="ctr" anchorCtr="0"/>
          <a:p>
            <a:r>
              <a:rPr lang="" altLang="en-US" sz="1800"/>
              <a:t>Model Performed Poorly because</a:t>
            </a:r>
            <a:endParaRPr lang="" altLang="en-US" sz="1800"/>
          </a:p>
          <a:p>
            <a:pPr lvl="1">
              <a:buAutoNum type="arabicPeriod"/>
            </a:pPr>
            <a:r>
              <a:rPr lang="" altLang="en-US" sz="1800"/>
              <a:t>Very high salary value at the end of the salary distribution that the model cannot predict.</a:t>
            </a:r>
            <a:endParaRPr lang="" altLang="en-US" sz="1800"/>
          </a:p>
          <a:p>
            <a:pPr lvl="1">
              <a:buAutoNum type="arabicPeriod"/>
            </a:pPr>
            <a:r>
              <a:rPr lang="" altLang="en-US" sz="1800"/>
              <a:t>Not enough data points at the extreme spectrums of the salary distribution</a:t>
            </a:r>
            <a:endParaRPr lang="" altLang="en-US" sz="1800"/>
          </a:p>
          <a:p>
            <a:pPr lvl="0">
              <a:buAutoNum type="arabicPeriod"/>
            </a:pPr>
            <a:endParaRPr lang="" altLang="en-US" sz="1800"/>
          </a:p>
          <a:p>
            <a:pPr lvl="0"/>
            <a:r>
              <a:rPr lang="" altLang="en-US" sz="1800"/>
              <a:t>Potential Solutions:</a:t>
            </a:r>
            <a:endParaRPr lang="" altLang="en-US" sz="1800"/>
          </a:p>
          <a:p>
            <a:pPr lvl="1">
              <a:buAutoNum type="arabicPeriod"/>
            </a:pPr>
            <a:r>
              <a:rPr lang="en-US" altLang="en-US" sz="1800">
                <a:sym typeface="+mn-ea"/>
              </a:rPr>
              <a:t> Perform outlier detection on the dataset</a:t>
            </a:r>
            <a:endParaRPr lang="en-US" altLang="en-US" sz="1800">
              <a:sym typeface="+mn-ea"/>
            </a:endParaRPr>
          </a:p>
          <a:p>
            <a:pPr lvl="1">
              <a:buAutoNum type="arabicPeriod"/>
            </a:pPr>
            <a:r>
              <a:rPr lang="" altLang="en-US" sz="1800"/>
              <a:t>More Data Points</a:t>
            </a:r>
            <a:endParaRPr lang="" altLang="en-US" sz="1800"/>
          </a:p>
          <a:p>
            <a:pPr lvl="1">
              <a:buAutoNum type="arabicPeriod"/>
            </a:pPr>
            <a:r>
              <a:rPr lang="" altLang="en-US" sz="1800"/>
              <a:t>Use Ensemble Methods to fit the residual of the model</a:t>
            </a:r>
            <a:endParaRPr lang="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2355" y="74930"/>
            <a:ext cx="4635500" cy="3372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0" y="3447415"/>
            <a:ext cx="4552315" cy="3242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Presentation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AR PL UKai CN</vt:lpstr>
      <vt:lpstr>Webdings</vt:lpstr>
      <vt:lpstr>Times New Roman</vt:lpstr>
      <vt:lpstr>Orange Waves</vt:lpstr>
      <vt:lpstr>PowerPoint 演示文稿</vt:lpstr>
      <vt:lpstr>PowerPoint 演示文稿</vt:lpstr>
      <vt:lpstr>Model Feature Importance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Survey Salary Prediction</dc:title>
  <dc:creator>richard</dc:creator>
  <cp:lastModifiedBy>richard</cp:lastModifiedBy>
  <cp:revision>6</cp:revision>
  <dcterms:created xsi:type="dcterms:W3CDTF">2018-12-15T04:56:17Z</dcterms:created>
  <dcterms:modified xsi:type="dcterms:W3CDTF">2018-12-15T04:56:17Z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