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6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horzBarState="maximized">
    <p:restoredLeft sz="16023"/>
    <p:restoredTop sz="94660"/>
  </p:normalViewPr>
  <p:slideViewPr>
    <p:cSldViewPr snapToGrid="0">
      <p:cViewPr>
        <p:scale>
          <a:sx n="100" d="100"/>
          <a:sy n="100" d="100"/>
        </p:scale>
        <p:origin x="216" y="39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7FB36FB-C10C-479A-9DFD-15DEB134881C}" type="datetime1">
              <a:rPr lang="ko-KR" altLang="en-US"/>
              <a:pPr lvl="0">
                <a:defRPr lang="ko-KR" altLang="en-US"/>
              </a:pPr>
              <a:t>2021-07-27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D64B5D5-48B7-4F94-AE9E-F3674E44000D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Relationship Id="rId3" Type="http://schemas.openxmlformats.org/officeDocument/2006/relationships/image" Target="../media/image22.gif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8382" y="2447473"/>
            <a:ext cx="79752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연애 성공 예측 연구소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8204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곽우영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88C064-20DA-4292-98C3-70AA57D69D07}"/>
              </a:ext>
            </a:extLst>
          </p:cNvPr>
          <p:cNvSpPr/>
          <p:nvPr/>
        </p:nvSpPr>
        <p:spPr>
          <a:xfrm>
            <a:off x="2238987" y="2274859"/>
            <a:ext cx="3018813" cy="281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 + Pandas + PyQT5</a:t>
            </a:r>
            <a:endParaRPr lang="ko-KR" altLang="en-US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46561" y="437393"/>
            <a:ext cx="2122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및 구현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F1B392-B3CE-46AC-9FF2-86EB87BCCA8D}"/>
              </a:ext>
            </a:extLst>
          </p:cNvPr>
          <p:cNvSpPr txBox="1"/>
          <p:nvPr/>
        </p:nvSpPr>
        <p:spPr>
          <a:xfrm>
            <a:off x="4725973" y="1625670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Class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Method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071259-D365-44C8-8B51-9D177ECE5F9D}"/>
              </a:ext>
            </a:extLst>
          </p:cNvPr>
          <p:cNvSpPr txBox="1"/>
          <p:nvPr/>
        </p:nvSpPr>
        <p:spPr>
          <a:xfrm>
            <a:off x="1378170" y="4712397"/>
            <a:ext cx="94356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kern="0" spc="-1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HE명품고딕R"/>
              </a:rPr>
              <a:t>메</a:t>
            </a:r>
            <a:r>
              <a:rPr lang="ko-KR" altLang="en-US" sz="2000" b="1" kern="0" spc="-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HE명품고딕R"/>
              </a:rPr>
              <a:t>소드화 시켜서 마지막에 확률을 구할 수 있는 메서드를 설계하여 값이 </a:t>
            </a:r>
            <a:r>
              <a:rPr lang="en-US" altLang="ko-KR" sz="2000" b="1" kern="0" spc="-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HE명품고딕R"/>
              </a:rPr>
              <a:t>return</a:t>
            </a:r>
            <a:r>
              <a:rPr lang="ko-KR" altLang="en-US" sz="2000" b="1" kern="0" spc="-1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HE명품고딕R"/>
              </a:rPr>
              <a:t>됨</a:t>
            </a:r>
            <a:endParaRPr lang="ko-KR" altLang="en-US" sz="2000" b="1" kern="0" spc="-1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HE명품고딕R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826DAAE-3E24-470F-A57B-1FED27C35B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6942" y="2119293"/>
            <a:ext cx="11458116" cy="224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71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46561" y="437393"/>
            <a:ext cx="2122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및 구현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F4758AB-A274-4D3C-8D36-16E95666E847}"/>
              </a:ext>
            </a:extLst>
          </p:cNvPr>
          <p:cNvGrpSpPr/>
          <p:nvPr/>
        </p:nvGrpSpPr>
        <p:grpSpPr>
          <a:xfrm>
            <a:off x="874122" y="632109"/>
            <a:ext cx="10656091" cy="5070191"/>
            <a:chOff x="874122" y="632109"/>
            <a:chExt cx="10656091" cy="507019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2CDAE04-1B96-49FF-9A00-28562AA1DA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74122" y="1433117"/>
              <a:ext cx="4123659" cy="3977084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D6E7D34-F072-48B0-A85E-EF7EE50FAA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943600" y="632109"/>
              <a:ext cx="4170735" cy="815678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559B9857-EA50-4ED5-848C-A81200E435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964806" y="1599474"/>
              <a:ext cx="5565407" cy="4102826"/>
            </a:xfrm>
            <a:prstGeom prst="rect">
              <a:avLst/>
            </a:prstGeom>
          </p:spPr>
        </p:pic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CDF192E8-9CE1-4A39-9504-30ED13450B4C}"/>
                </a:ext>
              </a:extLst>
            </p:cNvPr>
            <p:cNvSpPr/>
            <p:nvPr/>
          </p:nvSpPr>
          <p:spPr>
            <a:xfrm>
              <a:off x="5265269" y="3205635"/>
              <a:ext cx="432048" cy="432048"/>
            </a:xfrm>
            <a:prstGeom prst="rightArrow">
              <a:avLst/>
            </a:prstGeom>
            <a:solidFill>
              <a:srgbClr val="005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A7E9D8A-463A-4B82-9BBB-ECDF78C60F6D}"/>
              </a:ext>
            </a:extLst>
          </p:cNvPr>
          <p:cNvSpPr txBox="1"/>
          <p:nvPr/>
        </p:nvSpPr>
        <p:spPr>
          <a:xfrm>
            <a:off x="4260068" y="5932352"/>
            <a:ext cx="36718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 lang="ko-KR" altLang="en-US"/>
            </a:pPr>
            <a:r>
              <a:rPr lang="en-US" altLang="ko-KR" sz="2000" b="1" kern="0" spc="-1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HE명품고딕R"/>
              </a:rPr>
              <a:t>PyQT5</a:t>
            </a:r>
            <a:r>
              <a:rPr lang="ko-KR" altLang="en-US" sz="2000" b="1" kern="0" spc="-1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HE명품고딕R"/>
              </a:rPr>
              <a:t>를 이용하여 간단한 </a:t>
            </a:r>
            <a:r>
              <a:rPr lang="en-US" altLang="ko-KR" sz="2000" b="1" kern="0" spc="-1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HE명품고딕R"/>
              </a:rPr>
              <a:t>UI</a:t>
            </a:r>
            <a:r>
              <a:rPr lang="ko-KR" altLang="en-US" sz="2000" b="1" kern="0" spc="-1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HE명품고딕R"/>
              </a:rPr>
              <a:t>구현</a:t>
            </a:r>
            <a:endParaRPr lang="ko-KR" altLang="en-US" sz="2000" b="1" kern="0" spc="-1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HE명품고딕R"/>
            </a:endParaRPr>
          </a:p>
        </p:txBody>
      </p:sp>
    </p:spTree>
    <p:extLst>
      <p:ext uri="{BB962C8B-B14F-4D97-AF65-F5344CB8AC3E}">
        <p14:creationId xmlns:p14="http://schemas.microsoft.com/office/powerpoint/2010/main" val="4061109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46561" y="437393"/>
            <a:ext cx="2122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및 구현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0DE4F173-05DD-4B22-889C-BD5E2F62ED3D}"/>
              </a:ext>
            </a:extLst>
          </p:cNvPr>
          <p:cNvSpPr/>
          <p:nvPr/>
        </p:nvSpPr>
        <p:spPr>
          <a:xfrm>
            <a:off x="6096000" y="5344909"/>
            <a:ext cx="432048" cy="432048"/>
          </a:xfrm>
          <a:prstGeom prst="rightArrow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236237C-CE19-436D-94B0-DE45940FB9AB}"/>
              </a:ext>
            </a:extLst>
          </p:cNvPr>
          <p:cNvGrpSpPr/>
          <p:nvPr/>
        </p:nvGrpSpPr>
        <p:grpSpPr>
          <a:xfrm>
            <a:off x="6096000" y="2870108"/>
            <a:ext cx="5511800" cy="432048"/>
            <a:chOff x="6096000" y="2800226"/>
            <a:chExt cx="5511800" cy="432048"/>
          </a:xfrm>
        </p:grpSpPr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DF427A44-A31D-4FFD-A2DC-1AE7DAA1F18F}"/>
                </a:ext>
              </a:extLst>
            </p:cNvPr>
            <p:cNvSpPr/>
            <p:nvPr/>
          </p:nvSpPr>
          <p:spPr>
            <a:xfrm>
              <a:off x="6096000" y="2800226"/>
              <a:ext cx="432048" cy="432048"/>
            </a:xfrm>
            <a:prstGeom prst="rightArrow">
              <a:avLst/>
            </a:prstGeom>
            <a:solidFill>
              <a:srgbClr val="005E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11F597D-22ED-419A-8D37-72CB03AF75C0}"/>
                </a:ext>
              </a:extLst>
            </p:cNvPr>
            <p:cNvSpPr txBox="1"/>
            <p:nvPr/>
          </p:nvSpPr>
          <p:spPr>
            <a:xfrm>
              <a:off x="6780138" y="2816195"/>
              <a:ext cx="482766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 lang="ko-KR" altLang="en-US"/>
              </a:pPr>
              <a:r>
                <a:rPr lang="ko-KR" altLang="en-US" sz="2000" b="1" kern="0" spc="-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THE명품고딕R"/>
                </a:rPr>
                <a:t>콤보 박스와 라디오 버튼의 값을 </a:t>
              </a:r>
              <a:r>
                <a:rPr lang="ko-KR" altLang="en-US" sz="2000" b="1" kern="0" spc="-1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THE명품고딕R"/>
                </a:rPr>
                <a:t>받아옴</a:t>
              </a:r>
              <a:endParaRPr lang="ko-KR" altLang="en-US" sz="2000" b="1" kern="0" spc="-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HE명품고딕R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BA47D21-B37F-4D65-9920-D1D92E07CE2E}"/>
              </a:ext>
            </a:extLst>
          </p:cNvPr>
          <p:cNvSpPr txBox="1"/>
          <p:nvPr/>
        </p:nvSpPr>
        <p:spPr>
          <a:xfrm>
            <a:off x="6780138" y="5360878"/>
            <a:ext cx="29480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 lang="ko-KR" altLang="en-US"/>
            </a:pPr>
            <a:r>
              <a:rPr lang="ko-KR" altLang="en-US" sz="2000" b="1" kern="0" spc="-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HE명품고딕R"/>
              </a:rPr>
              <a:t>받아온 값을 메소드에 넣음</a:t>
            </a:r>
            <a:endParaRPr lang="en-US" altLang="ko-KR" sz="2000" b="1" kern="0" spc="-1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HE명품고딕R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F88CBE5-0697-4AFE-9AB1-F974215D4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5531" y="1262880"/>
            <a:ext cx="5275903" cy="364111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2BF281D-A5CA-4831-9DE4-F72CC26EA3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5532" y="5063966"/>
            <a:ext cx="5275903" cy="99393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F18C273-6BC5-4386-B05F-742B54EF3368}"/>
              </a:ext>
            </a:extLst>
          </p:cNvPr>
          <p:cNvSpPr/>
          <p:nvPr/>
        </p:nvSpPr>
        <p:spPr>
          <a:xfrm>
            <a:off x="486938" y="1268268"/>
            <a:ext cx="5244496" cy="3635728"/>
          </a:xfrm>
          <a:prstGeom prst="rect">
            <a:avLst/>
          </a:prstGeom>
          <a:solidFill>
            <a:srgbClr val="005E8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8E94F5F-A76E-45D0-9A6C-4C06E69CC5D6}"/>
              </a:ext>
            </a:extLst>
          </p:cNvPr>
          <p:cNvSpPr/>
          <p:nvPr/>
        </p:nvSpPr>
        <p:spPr>
          <a:xfrm>
            <a:off x="455532" y="5063966"/>
            <a:ext cx="5275902" cy="993934"/>
          </a:xfrm>
          <a:prstGeom prst="rect">
            <a:avLst/>
          </a:prstGeom>
          <a:solidFill>
            <a:srgbClr val="8DBAB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953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46561" y="437393"/>
            <a:ext cx="2122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및 구현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2CDAE04-1B96-49FF-9A00-28562AA1DA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4122" y="1433117"/>
            <a:ext cx="4123659" cy="3977084"/>
          </a:xfrm>
          <a:prstGeom prst="rect">
            <a:avLst/>
          </a:prstGeom>
        </p:spPr>
      </p:pic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CDF192E8-9CE1-4A39-9504-30ED13450B4C}"/>
              </a:ext>
            </a:extLst>
          </p:cNvPr>
          <p:cNvSpPr/>
          <p:nvPr/>
        </p:nvSpPr>
        <p:spPr>
          <a:xfrm>
            <a:off x="5203594" y="3205635"/>
            <a:ext cx="432048" cy="432048"/>
          </a:xfrm>
          <a:prstGeom prst="rightArrow">
            <a:avLst/>
          </a:prstGeom>
          <a:solidFill>
            <a:srgbClr val="005E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7E9D8A-463A-4B82-9BBB-ECDF78C60F6D}"/>
              </a:ext>
            </a:extLst>
          </p:cNvPr>
          <p:cNvSpPr txBox="1"/>
          <p:nvPr/>
        </p:nvSpPr>
        <p:spPr>
          <a:xfrm>
            <a:off x="1264597" y="5621095"/>
            <a:ext cx="3342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 lang="ko-KR" altLang="en-US"/>
            </a:pPr>
            <a:r>
              <a:rPr lang="ko-KR" altLang="en-US" sz="2000" b="1" kern="0" spc="-1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HE명품고딕R"/>
              </a:rPr>
              <a:t>버튼 클릭하면 그래프가 출력됨</a:t>
            </a:r>
            <a:endParaRPr lang="ko-KR" altLang="en-US" sz="2000" b="1" kern="0" spc="-1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HE명품고딕R"/>
            </a:endParaRPr>
          </a:p>
        </p:txBody>
      </p:sp>
      <p:sp>
        <p:nvSpPr>
          <p:cNvPr id="22" name="직사각형 13">
            <a:extLst>
              <a:ext uri="{FF2B5EF4-FFF2-40B4-BE49-F238E27FC236}">
                <a16:creationId xmlns:a16="http://schemas.microsoft.com/office/drawing/2014/main" id="{C98A9701-A2E9-4E21-8421-E1F2DC59FC11}"/>
              </a:ext>
            </a:extLst>
          </p:cNvPr>
          <p:cNvSpPr/>
          <p:nvPr/>
        </p:nvSpPr>
        <p:spPr>
          <a:xfrm>
            <a:off x="3854034" y="3005995"/>
            <a:ext cx="965616" cy="575406"/>
          </a:xfrm>
          <a:prstGeom prst="rect">
            <a:avLst/>
          </a:prstGeom>
          <a:noFill/>
          <a:ln w="28575"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6806863-7236-44CE-8A48-5C727A2D35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09715" y="1569668"/>
            <a:ext cx="6049273" cy="75622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84CDB91-5F19-4AB5-96FE-D4C4086E34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81"/>
          <a:stretch/>
        </p:blipFill>
        <p:spPr>
          <a:xfrm>
            <a:off x="5813773" y="2404292"/>
            <a:ext cx="6045215" cy="300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53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46561" y="437393"/>
            <a:ext cx="2122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및 구현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CDF192E8-9CE1-4A39-9504-30ED13450B4C}"/>
              </a:ext>
            </a:extLst>
          </p:cNvPr>
          <p:cNvSpPr/>
          <p:nvPr/>
        </p:nvSpPr>
        <p:spPr>
          <a:xfrm>
            <a:off x="5037877" y="3406287"/>
            <a:ext cx="432048" cy="432048"/>
          </a:xfrm>
          <a:prstGeom prst="rightArrow">
            <a:avLst/>
          </a:prstGeom>
          <a:solidFill>
            <a:srgbClr val="005E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7E9D8A-463A-4B82-9BBB-ECDF78C60F6D}"/>
              </a:ext>
            </a:extLst>
          </p:cNvPr>
          <p:cNvSpPr txBox="1"/>
          <p:nvPr/>
        </p:nvSpPr>
        <p:spPr>
          <a:xfrm>
            <a:off x="782603" y="5654163"/>
            <a:ext cx="39095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kern="0" spc="-1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HE명품고딕R"/>
              </a:rPr>
              <a:t>조건에 대한 선택이 이루어질 때마다</a:t>
            </a:r>
            <a:endParaRPr lang="en-US" altLang="ko-KR" sz="2000" b="1" kern="0" spc="-10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HE명품고딕R"/>
            </a:endParaRPr>
          </a:p>
          <a:p>
            <a:pPr algn="ctr">
              <a:defRPr lang="ko-KR" altLang="en-US"/>
            </a:pPr>
            <a:r>
              <a:rPr lang="ko-KR" altLang="en-US" sz="2000" b="1" kern="0" spc="-1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HE명품고딕R"/>
              </a:rPr>
              <a:t>확률을 보여줄 수 있게 설계함</a:t>
            </a:r>
            <a:endParaRPr lang="ko-KR" altLang="en-US" sz="2000" b="1" kern="0" spc="-1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HE명품고딕R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EBC85A3-EECF-4911-9912-C76E91CE0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4" t="9196" r="7690" b="3194"/>
          <a:stretch/>
        </p:blipFill>
        <p:spPr>
          <a:xfrm>
            <a:off x="754610" y="1723531"/>
            <a:ext cx="3965512" cy="379756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513DC3C-7DA8-4DAD-9718-4F0EB972B6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87680" y="1624597"/>
            <a:ext cx="5723327" cy="39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47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오류 개선</a:t>
            </a: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1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오류 개선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F4F478-188D-4A2B-9215-1C0EEAD52A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44" t="10980" r="9110" b="3632"/>
          <a:stretch/>
        </p:blipFill>
        <p:spPr>
          <a:xfrm>
            <a:off x="1026523" y="1369455"/>
            <a:ext cx="3774078" cy="228807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FC07BDF-A863-41CF-8DEC-3A2E2E3C58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48" t="18537" r="8281" b="3419"/>
          <a:stretch/>
        </p:blipFill>
        <p:spPr>
          <a:xfrm>
            <a:off x="1026523" y="4404511"/>
            <a:ext cx="3774078" cy="2045992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D2D97944-7A2F-4AF4-80D4-1525E0CC1DCA}"/>
              </a:ext>
            </a:extLst>
          </p:cNvPr>
          <p:cNvSpPr/>
          <p:nvPr/>
        </p:nvSpPr>
        <p:spPr>
          <a:xfrm rot="5400000">
            <a:off x="2697538" y="3843506"/>
            <a:ext cx="432048" cy="432048"/>
          </a:xfrm>
          <a:prstGeom prst="rightArrow">
            <a:avLst/>
          </a:prstGeom>
          <a:solidFill>
            <a:srgbClr val="005E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bject 65">
            <a:extLst>
              <a:ext uri="{FF2B5EF4-FFF2-40B4-BE49-F238E27FC236}">
                <a16:creationId xmlns:a16="http://schemas.microsoft.com/office/drawing/2014/main" id="{F3D2F4C8-0CDC-4875-A3B8-1662FDF0E20A}"/>
              </a:ext>
            </a:extLst>
          </p:cNvPr>
          <p:cNvSpPr txBox="1"/>
          <p:nvPr/>
        </p:nvSpPr>
        <p:spPr>
          <a:xfrm>
            <a:off x="6078443" y="4592759"/>
            <a:ext cx="4822681" cy="49133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lnSpc>
                <a:spcPct val="150000"/>
              </a:lnSpc>
              <a:defRPr lang="ko-KR" altLang="en-US"/>
            </a:pPr>
            <a:r>
              <a:rPr lang="ko-KR" altLang="en-US" sz="2000" b="1" kern="0" spc="-1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HE명품고딕R"/>
              </a:rPr>
              <a:t>시스템에 설치 된 </a:t>
            </a:r>
            <a:r>
              <a:rPr lang="ko-KR" altLang="en-US" sz="2000" b="1" kern="0" spc="-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HE명품고딕R"/>
              </a:rPr>
              <a:t>폰트를 지정하면 한글 출력 가능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65BE7D9-8690-4CBC-8F71-8C154336A2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54794" y="2281002"/>
            <a:ext cx="6069979" cy="21828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CF81AAD-4605-46EC-A239-63041CE9505C}"/>
              </a:ext>
            </a:extLst>
          </p:cNvPr>
          <p:cNvSpPr txBox="1"/>
          <p:nvPr/>
        </p:nvSpPr>
        <p:spPr>
          <a:xfrm>
            <a:off x="5365264" y="1369455"/>
            <a:ext cx="6100762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 lang="ko-KR" altLang="en-US"/>
            </a:pPr>
            <a:r>
              <a:rPr lang="en-US" altLang="ko-KR" sz="2000" b="1" kern="0" spc="-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HE명품고딕R"/>
              </a:rPr>
              <a:t>* </a:t>
            </a:r>
            <a:r>
              <a:rPr lang="ko-KR" altLang="en-US" sz="2000" b="1" kern="0" spc="-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HE명품고딕R"/>
              </a:rPr>
              <a:t>그래프에 한글이 안 나오는 오류 발생</a:t>
            </a:r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영상 및 형상 관리</a:t>
            </a: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32510" y="437393"/>
            <a:ext cx="281178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영상 및 형상관리</a:t>
            </a:r>
            <a:endParaRPr lang="ko-KR" altLang="en-US" sz="3200" b="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8312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04.</a:t>
            </a:r>
            <a:endParaRPr lang="ko-KR" altLang="en-US" sz="2400" b="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15568" y="737730"/>
            <a:ext cx="23762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800">
                <a:latin typeface="한수원 한돋움"/>
                <a:ea typeface="한수원 한돋움"/>
                <a:cs typeface="+mn-cs"/>
              </a:rPr>
              <a:t>GitHub </a:t>
            </a:r>
            <a:r>
              <a:rPr lang="en-US" altLang="ko-KR" sz="800">
                <a:latin typeface="한수원 한돋움"/>
                <a:ea typeface="한수원 한돋움"/>
              </a:rPr>
              <a:t>: github.com/rhkrdndud22</a:t>
            </a:r>
            <a:endParaRPr lang="en-US" altLang="ko-KR" sz="800">
              <a:latin typeface="한수원 한돋움"/>
              <a:ea typeface="한수원 한돋움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/>
          <a:srcRect l="17880" t="17880" r="17880" b="17880"/>
          <a:stretch>
            <a:fillRect/>
          </a:stretch>
        </p:blipFill>
        <p:spPr>
          <a:xfrm>
            <a:off x="11491832" y="437393"/>
            <a:ext cx="489271" cy="489271"/>
          </a:xfrm>
          <a:prstGeom prst="rect">
            <a:avLst/>
          </a:prstGeom>
          <a:noFill/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76600" y="1409700"/>
            <a:ext cx="5638800" cy="4038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5307D3-C92F-4B03-AF2F-C4476226B009}"/>
              </a:ext>
            </a:extLst>
          </p:cNvPr>
          <p:cNvSpPr txBox="1"/>
          <p:nvPr/>
        </p:nvSpPr>
        <p:spPr>
          <a:xfrm>
            <a:off x="4048056" y="1142548"/>
            <a:ext cx="4003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개선 방향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38E011-A42E-42B1-9012-DFD1261F72F5}"/>
              </a:ext>
            </a:extLst>
          </p:cNvPr>
          <p:cNvSpPr txBox="1"/>
          <p:nvPr/>
        </p:nvSpPr>
        <p:spPr>
          <a:xfrm>
            <a:off x="3069431" y="2558742"/>
            <a:ext cx="5960269" cy="2952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  <a:defRPr lang="ko-KR" altLang="en-US"/>
            </a:pPr>
            <a:r>
              <a:rPr lang="ko-KR" altLang="en-US" sz="1800" b="1" kern="0" spc="-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바른바탕3 B"/>
              </a:rPr>
              <a:t>데이터의 한계</a:t>
            </a:r>
            <a:br>
              <a:rPr lang="en-US" altLang="ko-KR" b="1" kern="0" spc="-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바른바탕3 B"/>
              </a:rPr>
            </a:br>
            <a:r>
              <a:rPr lang="ko-KR" altLang="en-US" sz="1800" b="1" kern="0" spc="-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바른바탕3 B"/>
              </a:rPr>
              <a:t>데이터 수집의 한계로 동성</a:t>
            </a:r>
            <a:r>
              <a:rPr lang="en-US" altLang="ko-KR" sz="1800" b="1" kern="0" spc="-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바른바탕3 B"/>
              </a:rPr>
              <a:t>, </a:t>
            </a:r>
            <a:r>
              <a:rPr lang="ko-KR" altLang="en-US" sz="1800" b="1" kern="0" spc="-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바른바탕3 B"/>
              </a:rPr>
              <a:t>종교</a:t>
            </a:r>
            <a:r>
              <a:rPr lang="en-US" altLang="ko-KR" sz="1800" b="1" kern="0" spc="-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바른바탕3 B"/>
              </a:rPr>
              <a:t>, </a:t>
            </a:r>
            <a:r>
              <a:rPr lang="ko-KR" altLang="en-US" sz="1800" b="1" kern="0" spc="-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바른바탕3 B"/>
              </a:rPr>
              <a:t>취미</a:t>
            </a:r>
            <a:r>
              <a:rPr lang="en-US" altLang="ko-KR" sz="1800" b="1" kern="0" spc="-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바른바탕3 B"/>
              </a:rPr>
              <a:t>, </a:t>
            </a:r>
            <a:r>
              <a:rPr lang="ko-KR" altLang="en-US" sz="1800" b="1" kern="0" spc="-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바른바탕3 B"/>
              </a:rPr>
              <a:t>인격 등 다양한 데이터가 있다면</a:t>
            </a:r>
            <a:br>
              <a:rPr lang="en-US" altLang="ko-KR" sz="1800" b="1" kern="0" spc="-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바른바탕3 B"/>
              </a:rPr>
            </a:br>
            <a:r>
              <a:rPr lang="ko-KR" altLang="en-US" sz="1800" b="1" kern="0" spc="-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바른바탕3 B"/>
              </a:rPr>
              <a:t>좀 더 많은 사람들의 수요가 있는 프로그램을 구현할 수 있었을 것 같음 </a:t>
            </a:r>
            <a:r>
              <a:rPr lang="en-US" altLang="ko-KR" sz="1800" b="1" kern="0" spc="-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바른바탕3 B"/>
              </a:rPr>
              <a:t>.</a:t>
            </a:r>
            <a:br>
              <a:rPr lang="en-US" altLang="ko-KR" sz="1800" b="1" kern="0" spc="-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바른바탕3 B"/>
              </a:rPr>
            </a:br>
            <a:endParaRPr lang="en-US" altLang="ko-KR" sz="1800" b="1" kern="0" spc="-2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바른바탕3 B"/>
            </a:endParaRPr>
          </a:p>
          <a:p>
            <a:pPr marL="342900" indent="-342900">
              <a:lnSpc>
                <a:spcPct val="150000"/>
              </a:lnSpc>
              <a:buAutoNum type="arabicPeriod"/>
              <a:defRPr lang="ko-KR" altLang="en-US"/>
            </a:pPr>
            <a:r>
              <a:rPr lang="ko-KR" altLang="en-US" b="1" kern="0" spc="-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바른바탕3 B"/>
              </a:rPr>
              <a:t>실시간 변화 추이 확인</a:t>
            </a:r>
            <a:br>
              <a:rPr lang="en-US" altLang="ko-KR" b="1" kern="0" spc="-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바른바탕3 B"/>
              </a:rPr>
            </a:br>
            <a:r>
              <a:rPr lang="ko-KR" altLang="en-US" b="1" kern="0" spc="-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바른바탕3 B"/>
              </a:rPr>
              <a:t>조건을 선택할 때 마다 실시간으로 내가 선택한 조건 값에 대한 확률을</a:t>
            </a:r>
            <a:br>
              <a:rPr lang="en-US" altLang="ko-KR" b="1" kern="0" spc="-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바른바탕3 B"/>
              </a:rPr>
            </a:br>
            <a:r>
              <a:rPr lang="ko-KR" altLang="en-US" b="1" kern="0" spc="-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바른바탕3 B"/>
              </a:rPr>
              <a:t>숫자로 된 값이나 그래프로 변화 값을 볼 수 있다면 가시성이 좋을 것 같음</a:t>
            </a:r>
            <a:r>
              <a:rPr lang="en-US" altLang="ko-KR" b="1" kern="0" spc="-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바른바탕3 B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572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개발개요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및 구현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오류 개선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영상 및 형상관리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개발개요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07049" y="437393"/>
            <a:ext cx="160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77344" y="2258709"/>
            <a:ext cx="6268682" cy="2617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2000" spc="-150" dirty="0">
                <a:solidFill>
                  <a:srgbClr val="005E8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</a:t>
            </a:r>
            <a:r>
              <a:rPr lang="ko-KR" altLang="en-US" sz="2000" spc="-150" dirty="0">
                <a:solidFill>
                  <a:srgbClr val="005E8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 세대 </a:t>
            </a:r>
            <a:r>
              <a:rPr lang="en-US" altLang="ko-KR" sz="2000" spc="-150" dirty="0">
                <a:solidFill>
                  <a:srgbClr val="005E8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N</a:t>
            </a:r>
            <a:r>
              <a:rPr lang="ko-KR" altLang="en-US" sz="2000" spc="-150" dirty="0">
                <a:solidFill>
                  <a:srgbClr val="005E8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가지를 포기한 사람들의 세대</a:t>
            </a:r>
            <a:b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16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많은 대한민국의 </a:t>
            </a:r>
            <a:r>
              <a:rPr lang="en-US" altLang="ko-KR" sz="16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20~30</a:t>
            </a:r>
            <a:r>
              <a:rPr lang="ko-KR" altLang="en-US" sz="16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 젊은이들이 치솟는 물가</a:t>
            </a:r>
            <a:r>
              <a:rPr lang="en-US" altLang="ko-KR" sz="16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등록금</a:t>
            </a:r>
            <a:r>
              <a:rPr lang="en-US" altLang="ko-KR" sz="16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취업난</a:t>
            </a:r>
            <a:r>
              <a:rPr lang="en-US" altLang="ko-KR" sz="16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집값 등</a:t>
            </a:r>
            <a:r>
              <a:rPr lang="en-US" altLang="ko-KR" sz="16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경제적</a:t>
            </a:r>
            <a:r>
              <a:rPr lang="en-US" altLang="ko-KR" sz="16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사회적 압박으로 인해 스스로 돌볼 여유도</a:t>
            </a:r>
            <a:r>
              <a:rPr lang="en-US" altLang="ko-KR" sz="16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없다는 이유로 연애</a:t>
            </a:r>
            <a:r>
              <a:rPr lang="en-US" altLang="ko-KR" sz="16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결혼</a:t>
            </a:r>
            <a:r>
              <a:rPr lang="en-US" altLang="ko-KR" sz="16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출산을 포기한다</a:t>
            </a:r>
            <a:r>
              <a:rPr lang="en-US" altLang="ko-KR" sz="16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>
              <a:lnSpc>
                <a:spcPts val="2200"/>
              </a:lnSpc>
            </a:pPr>
            <a:r>
              <a:rPr lang="ko-KR" altLang="en-US" sz="16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결혼정보회사 </a:t>
            </a:r>
            <a:r>
              <a:rPr lang="ko-KR" altLang="en-US" sz="16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처럼</a:t>
            </a:r>
            <a:r>
              <a:rPr lang="ko-KR" altLang="en-US" sz="16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연애정보회사가 있으면 어떨까 하는 생각으로 개발하게 되었다</a:t>
            </a:r>
            <a:r>
              <a:rPr lang="en-US" altLang="ko-KR" sz="16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>
              <a:lnSpc>
                <a:spcPts val="2200"/>
              </a:lnSpc>
            </a:pPr>
            <a:endParaRPr lang="en-US" altLang="ko-KR" sz="16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ts val="2200"/>
              </a:lnSpc>
            </a:pPr>
            <a:r>
              <a:rPr lang="ko-KR" altLang="en-US" sz="16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초기 개발은 팀 프로젝트로 진행하면서 </a:t>
            </a:r>
            <a:r>
              <a:rPr lang="en-US" altLang="ko-KR" sz="16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.csv </a:t>
            </a:r>
            <a:r>
              <a:rPr lang="ko-KR" altLang="en-US" sz="16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공공 데이터를 분석하였다</a:t>
            </a:r>
            <a:r>
              <a:rPr lang="en-US" altLang="ko-KR" sz="16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br>
              <a:rPr lang="en-US" altLang="ko-KR" sz="16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16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하지만 데이터 분석 교과를 수강한 지 얼마 되지 않고 시작한 프로젝트여서</a:t>
            </a:r>
            <a:endParaRPr lang="en-US" altLang="ko-KR" sz="16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ts val="2200"/>
              </a:lnSpc>
            </a:pPr>
            <a:r>
              <a:rPr lang="ko-KR" altLang="en-US" sz="16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코드가 너무 복잡하고</a:t>
            </a:r>
            <a:r>
              <a:rPr lang="en-US" altLang="ko-KR" sz="16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UI</a:t>
            </a:r>
            <a:r>
              <a:rPr lang="ko-KR" altLang="en-US" sz="16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없어서 한 눈에 들어오지 않아서 불편하였다</a:t>
            </a:r>
            <a:r>
              <a:rPr lang="en-US" altLang="ko-KR" sz="16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br>
              <a:rPr lang="en-US" altLang="ko-KR" sz="16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16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 프로젝트로 진행하면서 코드 모듈화와 </a:t>
            </a:r>
            <a:r>
              <a:rPr lang="en-US" altLang="ko-KR" sz="16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PyQT5</a:t>
            </a:r>
            <a:r>
              <a:rPr lang="ko-KR" altLang="en-US" sz="16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활용하여 </a:t>
            </a:r>
            <a:r>
              <a:rPr lang="en-US" altLang="ko-KR" sz="16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GUI</a:t>
            </a:r>
            <a:r>
              <a:rPr lang="ko-KR" altLang="en-US" sz="16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구현하였다</a:t>
            </a:r>
            <a:r>
              <a:rPr lang="en-US" altLang="ko-KR" sz="16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16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B724F13-D9F0-4F8C-B271-973BC0BAD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18" r="9863" b="20621"/>
          <a:stretch/>
        </p:blipFill>
        <p:spPr>
          <a:xfrm>
            <a:off x="949373" y="2433467"/>
            <a:ext cx="3918795" cy="226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07049" y="437393"/>
            <a:ext cx="160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y">
            <a:extLst>
              <a:ext uri="{FF2B5EF4-FFF2-40B4-BE49-F238E27FC236}">
                <a16:creationId xmlns:a16="http://schemas.microsoft.com/office/drawing/2014/main" id="{546650FC-C483-4767-BA67-60F80A228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92" y="2397329"/>
            <a:ext cx="2099167" cy="209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v">
            <a:extLst>
              <a:ext uri="{FF2B5EF4-FFF2-40B4-BE49-F238E27FC236}">
                <a16:creationId xmlns:a16="http://schemas.microsoft.com/office/drawing/2014/main" id="{C44D37D5-C7FD-4687-9D59-3CBDC8561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71" y="2397329"/>
            <a:ext cx="2099167" cy="209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0D72846-BDC4-4A29-9095-BDEAEF1BB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356474"/>
              </p:ext>
            </p:extLst>
          </p:nvPr>
        </p:nvGraphicFramePr>
        <p:xfrm>
          <a:off x="5619404" y="2001857"/>
          <a:ext cx="5171488" cy="2854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578">
                  <a:extLst>
                    <a:ext uri="{9D8B030D-6E8A-4147-A177-3AD203B41FA5}">
                      <a16:colId xmlns:a16="http://schemas.microsoft.com/office/drawing/2014/main" val="3381251864"/>
                    </a:ext>
                  </a:extLst>
                </a:gridCol>
                <a:gridCol w="3156910">
                  <a:extLst>
                    <a:ext uri="{9D8B030D-6E8A-4147-A177-3AD203B41FA5}">
                      <a16:colId xmlns:a16="http://schemas.microsoft.com/office/drawing/2014/main" val="669711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solidFill>
                            <a:srgbClr val="005E85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통계청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solidFill>
                            <a:srgbClr val="8DBABD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대구시 연령별 미혼자 수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00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solidFill>
                          <a:srgbClr val="005E85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solidFill>
                            <a:srgbClr val="8DBABD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남녀 연봉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37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solidFill>
                          <a:srgbClr val="005E85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solidFill>
                            <a:srgbClr val="8DBABD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남녀 운동 여부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593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solidFill>
                          <a:srgbClr val="005E85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solidFill>
                            <a:srgbClr val="8DBABD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남녀 흡연 여부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52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solidFill>
                          <a:srgbClr val="005E85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solidFill>
                            <a:srgbClr val="8DBABD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남녀 음주 여부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261115"/>
                  </a:ext>
                </a:extLst>
              </a:tr>
              <a:tr h="4768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solidFill>
                            <a:srgbClr val="005E85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병무청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solidFill>
                            <a:srgbClr val="8DBABD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남자 키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4128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solidFill>
                            <a:srgbClr val="005E85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코리아사이즈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solidFill>
                            <a:srgbClr val="8DBABD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여자 키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10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40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및 구현</a:t>
            </a: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46561" y="437393"/>
            <a:ext cx="2122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및 구현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4433BF2-3D8F-42F9-B4C5-FB7737160BB9}"/>
              </a:ext>
            </a:extLst>
          </p:cNvPr>
          <p:cNvGrpSpPr/>
          <p:nvPr/>
        </p:nvGrpSpPr>
        <p:grpSpPr>
          <a:xfrm>
            <a:off x="669776" y="1512367"/>
            <a:ext cx="10976250" cy="4287314"/>
            <a:chOff x="669776" y="1389584"/>
            <a:chExt cx="10976250" cy="428731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2D24D94-D08D-4B6E-B85C-4FCE693CA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320" b="38213"/>
            <a:stretch/>
          </p:blipFill>
          <p:spPr>
            <a:xfrm>
              <a:off x="669776" y="1389586"/>
              <a:ext cx="3343424" cy="4287311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1584341-B1C8-4C35-B51E-C57A63B004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617164" y="1389584"/>
              <a:ext cx="7028862" cy="4287314"/>
            </a:xfrm>
            <a:prstGeom prst="rect">
              <a:avLst/>
            </a:prstGeom>
          </p:spPr>
        </p:pic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B505F0AE-7B3E-4F17-9FAE-EA17D03F3AC9}"/>
                </a:ext>
              </a:extLst>
            </p:cNvPr>
            <p:cNvSpPr/>
            <p:nvPr/>
          </p:nvSpPr>
          <p:spPr>
            <a:xfrm>
              <a:off x="4099158" y="3317217"/>
              <a:ext cx="432048" cy="432048"/>
            </a:xfrm>
            <a:prstGeom prst="rightArrow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55B890A-0CF9-4115-8917-5DAFBA892DE7}"/>
              </a:ext>
            </a:extLst>
          </p:cNvPr>
          <p:cNvSpPr txBox="1"/>
          <p:nvPr/>
        </p:nvSpPr>
        <p:spPr>
          <a:xfrm>
            <a:off x="1220828" y="1116893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팀 프로젝트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csv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F1B392-B3CE-46AC-9FF2-86EB87BCCA8D}"/>
              </a:ext>
            </a:extLst>
          </p:cNvPr>
          <p:cNvSpPr txBox="1"/>
          <p:nvPr/>
        </p:nvSpPr>
        <p:spPr>
          <a:xfrm>
            <a:off x="7102435" y="1143035"/>
            <a:ext cx="205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Pandas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071259-D365-44C8-8B51-9D177ECE5F9D}"/>
              </a:ext>
            </a:extLst>
          </p:cNvPr>
          <p:cNvSpPr txBox="1"/>
          <p:nvPr/>
        </p:nvSpPr>
        <p:spPr>
          <a:xfrm>
            <a:off x="974639" y="6020497"/>
            <a:ext cx="103665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 lang="ko-KR" altLang="en-US"/>
            </a:pPr>
            <a:r>
              <a:rPr lang="en-US" altLang="ko-KR" sz="2000" b="1" kern="0" spc="-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HE명품고딕R"/>
              </a:rPr>
              <a:t>csv </a:t>
            </a:r>
            <a:r>
              <a:rPr lang="ko-KR" altLang="en-US" sz="2000" b="1" kern="0" spc="-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HE명품고딕R"/>
              </a:rPr>
              <a:t>라이브러리는 데이터 정제 시 많은 코드가 필요하여 </a:t>
            </a:r>
            <a:r>
              <a:rPr lang="en-US" altLang="ko-KR" sz="2000" b="1" kern="0" spc="-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HE명품고딕R"/>
              </a:rPr>
              <a:t>pandas </a:t>
            </a:r>
            <a:r>
              <a:rPr lang="ko-KR" altLang="en-US" sz="2000" b="1" kern="0" spc="-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HE명품고딕R"/>
              </a:rPr>
              <a:t>라이브러리를 사용하여 간소화 하였다.</a:t>
            </a: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46561" y="437393"/>
            <a:ext cx="2122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및 구현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2D37EBE-C58F-410A-B03C-06B97136B6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5532" y="1310432"/>
            <a:ext cx="5399168" cy="513284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F18C273-6BC5-4386-B05F-742B54EF3368}"/>
              </a:ext>
            </a:extLst>
          </p:cNvPr>
          <p:cNvSpPr/>
          <p:nvPr/>
        </p:nvSpPr>
        <p:spPr>
          <a:xfrm>
            <a:off x="455532" y="2197100"/>
            <a:ext cx="5399168" cy="1638300"/>
          </a:xfrm>
          <a:prstGeom prst="rect">
            <a:avLst/>
          </a:prstGeom>
          <a:solidFill>
            <a:srgbClr val="005E8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8E94F5F-A76E-45D0-9A6C-4C06E69CC5D6}"/>
              </a:ext>
            </a:extLst>
          </p:cNvPr>
          <p:cNvSpPr/>
          <p:nvPr/>
        </p:nvSpPr>
        <p:spPr>
          <a:xfrm>
            <a:off x="455532" y="3876852"/>
            <a:ext cx="5399168" cy="2308048"/>
          </a:xfrm>
          <a:prstGeom prst="rect">
            <a:avLst/>
          </a:prstGeom>
          <a:solidFill>
            <a:srgbClr val="8DBAB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DF427A44-A31D-4FFD-A2DC-1AE7DAA1F18F}"/>
              </a:ext>
            </a:extLst>
          </p:cNvPr>
          <p:cNvSpPr/>
          <p:nvPr/>
        </p:nvSpPr>
        <p:spPr>
          <a:xfrm>
            <a:off x="6096000" y="2800226"/>
            <a:ext cx="432048" cy="432048"/>
          </a:xfrm>
          <a:prstGeom prst="rightArrow">
            <a:avLst/>
          </a:prstGeom>
          <a:solidFill>
            <a:srgbClr val="005E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0DE4F173-05DD-4B22-889C-BD5E2F62ED3D}"/>
              </a:ext>
            </a:extLst>
          </p:cNvPr>
          <p:cNvSpPr/>
          <p:nvPr/>
        </p:nvSpPr>
        <p:spPr>
          <a:xfrm>
            <a:off x="6096000" y="4814852"/>
            <a:ext cx="432048" cy="432048"/>
          </a:xfrm>
          <a:prstGeom prst="rightArrow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1F597D-22ED-419A-8D37-72CB03AF75C0}"/>
              </a:ext>
            </a:extLst>
          </p:cNvPr>
          <p:cNvSpPr txBox="1"/>
          <p:nvPr/>
        </p:nvSpPr>
        <p:spPr>
          <a:xfrm>
            <a:off x="7008738" y="2816195"/>
            <a:ext cx="4637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 lang="ko-KR" altLang="en-US"/>
            </a:pPr>
            <a:r>
              <a:rPr lang="en-US" altLang="ko-KR" sz="2000" b="1" kern="0" spc="-1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HE명품고딕R"/>
              </a:rPr>
              <a:t>Pandas</a:t>
            </a:r>
            <a:r>
              <a:rPr lang="ko-KR" altLang="en-US" sz="2000" b="1" kern="0" spc="-1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HE명품고딕R"/>
              </a:rPr>
              <a:t>를 이용하여 필요한 데이터만 추출</a:t>
            </a:r>
            <a:endParaRPr lang="ko-KR" altLang="en-US" sz="2000" b="1" kern="0" spc="-1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HE명품고딕R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A47D21-B37F-4D65-9920-D1D92E07CE2E}"/>
              </a:ext>
            </a:extLst>
          </p:cNvPr>
          <p:cNvSpPr txBox="1"/>
          <p:nvPr/>
        </p:nvSpPr>
        <p:spPr>
          <a:xfrm>
            <a:off x="7008738" y="4738488"/>
            <a:ext cx="48276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 lang="ko-KR" altLang="en-US"/>
            </a:pPr>
            <a:r>
              <a:rPr lang="ko-KR" altLang="en-US" sz="1600" b="1" kern="0" spc="-1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HE명품고딕R"/>
              </a:rPr>
              <a:t>추출한 데이터를 사용하기 쉽게 하기 위해 </a:t>
            </a:r>
            <a:r>
              <a:rPr lang="ko-KR" altLang="en-US" sz="1600" b="1" kern="0" spc="-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HE명품고딕R"/>
              </a:rPr>
              <a:t>리스트에 값을 넣음</a:t>
            </a:r>
            <a:endParaRPr lang="en-US" altLang="ko-KR" sz="1600" b="1" kern="0" spc="-1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HE명품고딕R"/>
            </a:endParaRPr>
          </a:p>
          <a:p>
            <a:pPr algn="just">
              <a:defRPr lang="ko-KR" altLang="en-US"/>
            </a:pPr>
            <a:r>
              <a:rPr lang="ko-KR" altLang="en-US" sz="1600" b="1" kern="0" spc="-1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HE명품고딕R"/>
              </a:rPr>
              <a:t>다른 </a:t>
            </a:r>
            <a:r>
              <a:rPr lang="en-US" altLang="ko-KR" sz="1600" b="1" kern="0" spc="-1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HE명품고딕R"/>
              </a:rPr>
              <a:t>CSV </a:t>
            </a:r>
            <a:r>
              <a:rPr lang="ko-KR" altLang="en-US" sz="1600" b="1" kern="0" spc="-1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HE명품고딕R"/>
              </a:rPr>
              <a:t>파일 또한 동일한 방식으로 설계</a:t>
            </a:r>
            <a:endParaRPr lang="en-US" altLang="ko-KR" sz="1600" b="1" kern="0" spc="-1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HE명품고딕R"/>
            </a:endParaRPr>
          </a:p>
        </p:txBody>
      </p:sp>
    </p:spTree>
    <p:extLst>
      <p:ext uri="{BB962C8B-B14F-4D97-AF65-F5344CB8AC3E}">
        <p14:creationId xmlns:p14="http://schemas.microsoft.com/office/powerpoint/2010/main" val="396777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46561" y="437393"/>
            <a:ext cx="2122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및 구현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5B890A-0CF9-4115-8917-5DAFBA892DE7}"/>
              </a:ext>
            </a:extLst>
          </p:cNvPr>
          <p:cNvSpPr txBox="1"/>
          <p:nvPr/>
        </p:nvSpPr>
        <p:spPr>
          <a:xfrm>
            <a:off x="1174694" y="1117670"/>
            <a:ext cx="233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팀 프로젝트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csv read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F1B392-B3CE-46AC-9FF2-86EB87BCCA8D}"/>
              </a:ext>
            </a:extLst>
          </p:cNvPr>
          <p:cNvSpPr txBox="1"/>
          <p:nvPr/>
        </p:nvSpPr>
        <p:spPr>
          <a:xfrm>
            <a:off x="6699667" y="1117670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Class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Method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071259-D365-44C8-8B51-9D177ECE5F9D}"/>
              </a:ext>
            </a:extLst>
          </p:cNvPr>
          <p:cNvSpPr txBox="1"/>
          <p:nvPr/>
        </p:nvSpPr>
        <p:spPr>
          <a:xfrm>
            <a:off x="1609199" y="6020497"/>
            <a:ext cx="90583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kern="0" spc="-1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HE명품고딕R"/>
              </a:rPr>
              <a:t>너무 코드가 복잡한 문제가 있어서 간소화 하기 위하여 메소드를 사용하여 간소화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C564300-77AB-4CB5-BEDD-461686CF18A0}"/>
              </a:ext>
            </a:extLst>
          </p:cNvPr>
          <p:cNvGrpSpPr/>
          <p:nvPr/>
        </p:nvGrpSpPr>
        <p:grpSpPr>
          <a:xfrm>
            <a:off x="669776" y="1514815"/>
            <a:ext cx="10937207" cy="4316590"/>
            <a:chOff x="669776" y="1514815"/>
            <a:chExt cx="10937207" cy="4316590"/>
          </a:xfrm>
        </p:grpSpPr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B505F0AE-7B3E-4F17-9FAE-EA17D03F3AC9}"/>
                </a:ext>
              </a:extLst>
            </p:cNvPr>
            <p:cNvSpPr/>
            <p:nvPr/>
          </p:nvSpPr>
          <p:spPr>
            <a:xfrm>
              <a:off x="4099158" y="3440000"/>
              <a:ext cx="432048" cy="432048"/>
            </a:xfrm>
            <a:prstGeom prst="rightArrow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A907975C-8302-413B-8B2A-CFBB156F47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3108" b="9112"/>
            <a:stretch/>
          </p:blipFill>
          <p:spPr>
            <a:xfrm>
              <a:off x="669776" y="1514815"/>
              <a:ext cx="3343424" cy="4284863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8E58AD15-660A-4BE5-A6EA-478EB31DA4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5"/>
            <a:stretch/>
          </p:blipFill>
          <p:spPr>
            <a:xfrm>
              <a:off x="4617164" y="1540904"/>
              <a:ext cx="6989819" cy="42905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419863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420</ep:Words>
  <ep:PresentationFormat>와이드스크린</ep:PresentationFormat>
  <ep:Paragraphs>83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2017-05-29T09:12:16.000</dcterms:created>
  <dc:creator>hyeran kang</dc:creator>
  <cp:lastModifiedBy>곽우영</cp:lastModifiedBy>
  <dcterms:modified xsi:type="dcterms:W3CDTF">2021-07-26T17:53:39.056</dcterms:modified>
  <cp:revision>24</cp:revision>
  <dc:title>PowerPoint 프레젠테이션</dc:title>
  <cp:version>0906.0100.01</cp:version>
</cp:coreProperties>
</file>