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wdp" ContentType="image/vnd.ms-photo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75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 type="screen16x9"/>
  <p:notesSz cx="6858000" cy="9144000"/>
  <p:defaultTextStyle>
    <a:defPPr>
      <a:defRPr lang="ko-KR"/>
    </a:defPPr>
    <a:lvl1pPr marL="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13127"/>
    <p:restoredTop sz="94815"/>
  </p:normalViewPr>
  <p:slideViewPr>
    <p:cSldViewPr>
      <p:cViewPr varScale="1">
        <p:scale>
          <a:sx n="142" d="100"/>
          <a:sy n="142" d="100"/>
        </p:scale>
        <p:origin x="858" y="120"/>
      </p:cViewPr>
      <p:guideLst>
        <p:guide orient="horz" pos="161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>
        <p:guide orient="horz" pos="2878"/>
        <p:guide pos="2158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3D914578-7EF3-4727-BD42-39B967B9454B}" type="datetime1">
              <a:rPr lang="ko-KR" altLang="en-US"/>
              <a:pPr lvl="0">
                <a:defRPr lang="ko-KR" altLang="en-US"/>
              </a:pPr>
              <a:t>2021-07-26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32C99-96F0-46CD-B58C-814FF01AF26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4E69F32D-416B-41F8-965B-AFE94DF4D917}" type="datetime1">
              <a:rPr lang="ko-KR" altLang="en-US"/>
              <a:pPr lvl="0">
                <a:defRPr lang="ko-KR" altLang="en-US"/>
              </a:pPr>
              <a:t>2021-07-26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9C2FE0F-61B8-4DB6-9D27-4EDC46824B6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72EC76F7-949C-4639-B2C3-5E6FE8A19520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72EC76F7-949C-4639-B2C3-5E6FE8A19520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9C2FE0F-61B8-4DB6-9D27-4EDC46824B6C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9C2FE0F-61B8-4DB6-9D27-4EDC46824B6C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72EC76F7-949C-4639-B2C3-5E6FE8A19520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72EC76F7-949C-4639-B2C3-5E6FE8A19520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push/>
      </p:transition>
    </mc:Choice>
    <mc:Fallback xmlns="">
      <p:transition advClick="0">
        <p:push/>
      </p:transition>
    </mc:Fallback>
  </mc:AlternateContent>
  <p:extLst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. 제작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19292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B3838"/>
                </a:solidFill>
                <a:latin typeface="한수원 한돋움" pitchFamily="50" charset="-127"/>
                <a:ea typeface="한수원 한돋움" pitchFamily="50" charset="-127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B3838"/>
                </a:solidFill>
                <a:latin typeface="한수원 한돋움" pitchFamily="50" charset="-127"/>
                <a:ea typeface="한수원 한돋움" pitchFamily="50" charset="-127"/>
              </a:rPr>
              <a:t>제작개요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358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push/>
      </p:transition>
    </mc:Choice>
    <mc:Fallback xmlns="">
      <p:transition advClick="0"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3. 제작과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200067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B3838"/>
                </a:solidFill>
                <a:latin typeface="한수원 한돋움" pitchFamily="50" charset="-127"/>
                <a:ea typeface="한수원 한돋움" pitchFamily="50" charset="-127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B3838"/>
                </a:solidFill>
                <a:latin typeface="한수원 한돋움" pitchFamily="50" charset="-127"/>
                <a:ea typeface="한수원 한돋움" pitchFamily="50" charset="-127"/>
              </a:rPr>
              <a:t>제작과정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358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3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push/>
      </p:transition>
    </mc:Choice>
    <mc:Fallback xmlns="">
      <p:transition advClick="0"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5. 영상 및 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358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2520562" cy="523218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B3838"/>
                </a:solidFill>
                <a:latin typeface="한수원 한돋움" pitchFamily="50" charset="-127"/>
                <a:ea typeface="한수원 한돋움" pitchFamily="50" charset="-127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B3838"/>
                </a:solidFill>
                <a:latin typeface="한수원 한돋움" pitchFamily="50" charset="-127"/>
                <a:ea typeface="한수원 한돋움" pitchFamily="50" charset="-127"/>
              </a:rPr>
              <a:t>개발 및 구현</a:t>
            </a:r>
          </a:p>
        </p:txBody>
      </p:sp>
    </p:spTree>
    <p:extLst>
      <p:ext uri="{BB962C8B-B14F-4D97-AF65-F5344CB8AC3E}">
        <p14:creationId xmlns:p14="http://schemas.microsoft.com/office/powerpoint/2010/main" val="349466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push/>
      </p:transition>
    </mc:Choice>
    <mc:Fallback xmlns="">
      <p:transition advClick="0"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. 오류개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2022990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B3838"/>
                </a:solidFill>
                <a:latin typeface="한수원 한돋움" pitchFamily="50" charset="-127"/>
                <a:ea typeface="한수원 한돋움" pitchFamily="50" charset="-127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B3838"/>
                </a:solidFill>
                <a:latin typeface="한수원 한돋움" pitchFamily="50" charset="-127"/>
                <a:ea typeface="한수원 한돋움" pitchFamily="50" charset="-127"/>
              </a:rPr>
              <a:t>오류개선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358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push/>
      </p:transition>
    </mc:Choice>
    <mc:Fallback xmlns="">
      <p:transition advClick="0"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. 영상 및 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31739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B3838"/>
                </a:solidFill>
                <a:latin typeface="한수원 한돋움" pitchFamily="50" charset="-127"/>
                <a:ea typeface="한수원 한돋움" pitchFamily="50" charset="-127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B3838"/>
                </a:solidFill>
                <a:latin typeface="한수원 한돋움" pitchFamily="50" charset="-127"/>
                <a:ea typeface="한수원 한돋움" pitchFamily="50" charset="-127"/>
              </a:rPr>
              <a:t>영상 및 형상관리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358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push/>
      </p:transition>
    </mc:Choice>
    <mc:Fallback xmlns="">
      <p:transition advClick="0"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8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push/>
      </p:transition>
    </mc:Choice>
    <mc:Fallback xmlns="">
      <p:transition advClick="0">
        <p:push/>
      </p:transition>
    </mc:Fallback>
  </mc:AlternateContent>
  <p:extLst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98D60-6305-4CBF-A4B2-1F42DE11A19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1" r:id="rId3"/>
    <p:sldLayoutId id="2147483673" r:id="rId4"/>
    <p:sldLayoutId id="2147483669" r:id="rId5"/>
    <p:sldLayoutId id="2147483670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200" advClick="0">
        <p:push/>
      </p:transition>
    </mc:Choice>
    <mc:Fallback xmlns="">
      <p:transition advClick="0">
        <p:push/>
      </p:transition>
    </mc:Fallback>
  </mc:AlternateConten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microsoft.com/office/2007/relationships/hdphoto" Target="../embeddings/oleObject1.wdp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themeOverride" Target="../theme/themeOverride1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0.png"  /><Relationship Id="rId3" Type="http://schemas.openxmlformats.org/officeDocument/2006/relationships/image" Target="../media/image31.gif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themeOverride" Target="../theme/themeOverride2.xml"  /><Relationship Id="rId2" Type="http://schemas.openxmlformats.org/officeDocument/2006/relationships/slideLayout" Target="../slideLayouts/slideLayout7.xml"  /><Relationship Id="rId3" Type="http://schemas.openxmlformats.org/officeDocument/2006/relationships/notesSlide" Target="../notesSlides/notesSlide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8"/>
            <a:ext cx="5632238" cy="513850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07419D-DA91-41E9-BA14-DED2C6883059}"/>
              </a:ext>
            </a:extLst>
          </p:cNvPr>
          <p:cNvSpPr/>
          <p:nvPr/>
        </p:nvSpPr>
        <p:spPr>
          <a:xfrm>
            <a:off x="7452320" y="3291830"/>
            <a:ext cx="2502128" cy="300083"/>
          </a:xfrm>
          <a:prstGeom prst="rect">
            <a:avLst/>
          </a:prstGeom>
          <a:noFill/>
        </p:spPr>
        <p:txBody>
          <a:bodyPr wrap="none" lIns="0" tIns="34290" rIns="0" bIns="34290" rtlCol="0">
            <a:noAutofit/>
          </a:bodyPr>
          <a:lstStyle/>
          <a:p>
            <a:pPr>
              <a:tabLst>
                <a:tab pos="715963" algn="l"/>
              </a:tabLst>
            </a:pPr>
            <a:r>
              <a:rPr lang="ko-KR" altLang="en-US" sz="15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" pitchFamily="50" charset="-127"/>
                <a:ea typeface="한수원 한돋움" pitchFamily="50" charset="-127"/>
              </a:rPr>
              <a:t>곽우영</a:t>
            </a:r>
            <a:endParaRPr lang="ko-KR" altLang="en-US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448431" y="1655800"/>
            <a:ext cx="3651962" cy="1226672"/>
            <a:chOff x="6603999" y="1460640"/>
            <a:chExt cx="4869282" cy="16355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4C1FE0-6BEB-44C5-B4B9-1755F444F838}"/>
                </a:ext>
              </a:extLst>
            </p:cNvPr>
            <p:cNvSpPr txBox="1"/>
            <p:nvPr/>
          </p:nvSpPr>
          <p:spPr>
            <a:xfrm>
              <a:off x="6603999" y="1460640"/>
              <a:ext cx="2956365" cy="615553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r>
                <a:rPr lang="en-US" altLang="ko-KR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C# + Oracle + API</a:t>
              </a:r>
              <a:endPara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04C1FE0-6BEB-44C5-B4B9-1755F444F838}"/>
                </a:ext>
              </a:extLst>
            </p:cNvPr>
            <p:cNvSpPr txBox="1"/>
            <p:nvPr/>
          </p:nvSpPr>
          <p:spPr>
            <a:xfrm>
              <a:off x="6603999" y="2131836"/>
              <a:ext cx="4869282" cy="964366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r>
                <a:rPr lang="ko-KR" altLang="en-US" sz="4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영화 찾기 프로그램</a:t>
              </a:r>
            </a:p>
          </p:txBody>
        </p:sp>
      </p:grpSp>
      <p:sp>
        <p:nvSpPr>
          <p:cNvPr id="4" name="타원 3"/>
          <p:cNvSpPr/>
          <p:nvPr/>
        </p:nvSpPr>
        <p:spPr>
          <a:xfrm>
            <a:off x="-324545" y="699540"/>
            <a:ext cx="3816425" cy="3816425"/>
          </a:xfrm>
          <a:prstGeom prst="ellipse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05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FE314A3-4BE7-4839-A21D-F783E80CBA35}"/>
              </a:ext>
            </a:extLst>
          </p:cNvPr>
          <p:cNvGrpSpPr/>
          <p:nvPr/>
        </p:nvGrpSpPr>
        <p:grpSpPr>
          <a:xfrm>
            <a:off x="287523" y="1502075"/>
            <a:ext cx="8568954" cy="2908052"/>
            <a:chOff x="287523" y="1502075"/>
            <a:chExt cx="8568954" cy="2908052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87523" y="1502075"/>
              <a:ext cx="4833178" cy="290805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366923" y="1595364"/>
              <a:ext cx="3489554" cy="22681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179388" indent="-179388">
                <a:spcAft>
                  <a:spcPts val="800"/>
                </a:spcAft>
                <a:buFont typeface="Arial"/>
                <a:buChar char="•"/>
                <a:defRPr sz="1100">
                  <a:solidFill>
                    <a:schemeClr val="bg2">
                      <a:lumMod val="25000"/>
                    </a:schemeClr>
                  </a:solidFill>
                  <a:latin typeface="한수원 한돋움"/>
                  <a:ea typeface="한수원 한돋움"/>
                </a:defRPr>
              </a:lvl1pPr>
            </a:lstStyle>
            <a:p>
              <a:pPr lvl="0">
                <a:lnSpc>
                  <a:spcPct val="150000"/>
                </a:lnSpc>
                <a:defRPr lang="ko-KR" altLang="en-US"/>
              </a:pPr>
              <a:r>
                <a:rPr lang="en-US" altLang="ko-KR" sz="1300" dirty="0" err="1">
                  <a:solidFill>
                    <a:srgbClr val="358F9C"/>
                  </a:solidFill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movieList.Items.Clear</a:t>
              </a:r>
              <a:r>
                <a:rPr lang="en-US" altLang="ko-KR" sz="1300" dirty="0">
                  <a:solidFill>
                    <a:srgbClr val="358F9C"/>
                  </a:solidFill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()</a:t>
              </a:r>
              <a:br>
                <a:rPr lang="en-US" altLang="ko-KR" sz="1300" dirty="0">
                  <a:solidFill>
                    <a:srgbClr val="358F9C"/>
                  </a:solidFill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</a:br>
              <a:r>
                <a:rPr lang="ko-KR" altLang="en-US" sz="1300" dirty="0"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검색 했을 때 입력된 정보를 지우기 위해 작성</a:t>
              </a:r>
              <a:br>
                <a:rPr lang="en-US" altLang="ko-KR" sz="1300" dirty="0"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</a:br>
              <a:endPara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endParaRPr>
            </a:p>
            <a:p>
              <a:pPr>
                <a:lnSpc>
                  <a:spcPct val="150000"/>
                </a:lnSpc>
                <a:defRPr lang="ko-KR" altLang="en-US"/>
              </a:pPr>
              <a:r>
                <a:rPr lang="en-US" altLang="ko-KR" sz="1300" dirty="0"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Item </a:t>
              </a:r>
              <a:r>
                <a:rPr lang="ko-KR" altLang="en-US" sz="1300" dirty="0"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태그로 개별 검색 결과로 찾은</a:t>
              </a:r>
              <a:br>
                <a:rPr lang="en-US" altLang="ko-KR" sz="1300" dirty="0"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</a:br>
              <a:r>
                <a:rPr lang="ko-KR" altLang="en-US" sz="1300" dirty="0" err="1"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title</a:t>
              </a:r>
              <a:r>
                <a:rPr lang="ko-KR" altLang="en-US" sz="1300" dirty="0"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, </a:t>
              </a:r>
              <a:r>
                <a:rPr lang="ko-KR" altLang="en-US" sz="1300" dirty="0" err="1"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link</a:t>
              </a:r>
              <a:r>
                <a:rPr lang="ko-KR" altLang="en-US" sz="1300" dirty="0"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, </a:t>
              </a:r>
              <a:r>
                <a:rPr lang="ko-KR" altLang="en-US" sz="1300" dirty="0" err="1"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image</a:t>
              </a:r>
              <a:r>
                <a:rPr lang="ko-KR" altLang="en-US" sz="1300" dirty="0"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, </a:t>
              </a:r>
              <a:r>
                <a:rPr lang="ko-KR" altLang="en-US" sz="1300" dirty="0" err="1"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subtitle</a:t>
              </a:r>
              <a:r>
                <a:rPr lang="ko-KR" altLang="en-US" sz="1300" dirty="0"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, </a:t>
              </a:r>
              <a:r>
                <a:rPr lang="ko-KR" altLang="en-US" sz="1300" dirty="0" err="1"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pubDate</a:t>
              </a:r>
              <a:r>
                <a:rPr lang="ko-KR" altLang="en-US" sz="1300" dirty="0"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, </a:t>
              </a:r>
              <a:r>
                <a:rPr lang="ko-KR" altLang="en-US" sz="1300" dirty="0" err="1"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director</a:t>
              </a:r>
              <a:r>
                <a:rPr lang="ko-KR" altLang="en-US" sz="1300" dirty="0"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, </a:t>
              </a:r>
              <a:r>
                <a:rPr lang="ko-KR" altLang="en-US" sz="1300" dirty="0" err="1"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actor</a:t>
              </a:r>
              <a:r>
                <a:rPr lang="ko-KR" altLang="en-US" sz="1300" dirty="0"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, </a:t>
              </a:r>
              <a:r>
                <a:rPr lang="ko-KR" altLang="en-US" sz="1300" dirty="0" err="1"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userRating을</a:t>
              </a:r>
              <a:br>
                <a:rPr lang="en-US" altLang="ko-KR" sz="1300" dirty="0"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</a:br>
              <a:r>
                <a:rPr lang="ko-KR" altLang="en-US" sz="1300" dirty="0"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리스트에 추가</a:t>
              </a:r>
              <a:r>
                <a:rPr lang="en-US" altLang="ko-KR" sz="1300" dirty="0"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,</a:t>
              </a:r>
              <a:r>
                <a:rPr lang="ko-KR" altLang="en-US" sz="1300" dirty="0"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 </a:t>
              </a:r>
              <a:r>
                <a:rPr lang="ko-KR" altLang="en-US" sz="1300" dirty="0" err="1"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리스트뷰</a:t>
              </a:r>
              <a:r>
                <a:rPr lang="ko-KR" altLang="en-US" sz="1300" dirty="0"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 속성 추가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45357" y="1676857"/>
              <a:ext cx="1161887" cy="176320"/>
            </a:xfrm>
            <a:prstGeom prst="rect">
              <a:avLst/>
            </a:prstGeom>
            <a:noFill/>
            <a:ln>
              <a:solidFill>
                <a:srgbClr val="358F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C23D5AE-D519-4237-8499-8904F46E2D61}"/>
                </a:ext>
              </a:extLst>
            </p:cNvPr>
            <p:cNvSpPr/>
            <p:nvPr/>
          </p:nvSpPr>
          <p:spPr>
            <a:xfrm>
              <a:off x="545358" y="1851670"/>
              <a:ext cx="4212468" cy="2013137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162F3EC7-6D62-4934-A2A5-9BBCDBAF004B}"/>
                </a:ext>
              </a:extLst>
            </p:cNvPr>
            <p:cNvSpPr/>
            <p:nvPr/>
          </p:nvSpPr>
          <p:spPr>
            <a:xfrm>
              <a:off x="4902814" y="2573610"/>
              <a:ext cx="435773" cy="435773"/>
            </a:xfrm>
            <a:prstGeom prst="rightArrow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95EED3C-628B-40EF-8FC5-5356E65CF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06" y="1311611"/>
            <a:ext cx="4026002" cy="208823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4BCC68F-EC67-4ADA-9E55-396D5DE1997C}"/>
              </a:ext>
            </a:extLst>
          </p:cNvPr>
          <p:cNvSpPr/>
          <p:nvPr/>
        </p:nvSpPr>
        <p:spPr>
          <a:xfrm flipH="1">
            <a:off x="2555776" y="1314536"/>
            <a:ext cx="2088232" cy="933178"/>
          </a:xfrm>
          <a:prstGeom prst="rect">
            <a:avLst/>
          </a:prstGeom>
          <a:noFill/>
          <a:ln w="28575">
            <a:solidFill>
              <a:srgbClr val="358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F02E-D15F-45D0-B829-D021EE8B2312}"/>
              </a:ext>
            </a:extLst>
          </p:cNvPr>
          <p:cNvSpPr txBox="1"/>
          <p:nvPr/>
        </p:nvSpPr>
        <p:spPr>
          <a:xfrm>
            <a:off x="359532" y="3515925"/>
            <a:ext cx="4644516" cy="13678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9388" indent="-179388">
              <a:spcAft>
                <a:spcPts val="800"/>
              </a:spcAft>
              <a:buFont typeface="Arial"/>
              <a:buChar char="•"/>
              <a:defRPr sz="1100">
                <a:solidFill>
                  <a:schemeClr val="bg2">
                    <a:lumMod val="25000"/>
                  </a:schemeClr>
                </a:solidFill>
                <a:latin typeface="한수원 한돋움"/>
                <a:ea typeface="한수원 한돋움"/>
              </a:defRPr>
            </a:lvl1pPr>
          </a:lstStyle>
          <a:p>
            <a:pPr lvl="0">
              <a:lnSpc>
                <a:spcPct val="150000"/>
              </a:lnSpc>
              <a:defRPr lang="ko-KR" altLang="en-US"/>
            </a:pP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그리드 뷰를 클릭하면</a:t>
            </a:r>
            <a:r>
              <a: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자동으로 저장된 해당 정보를 가져옴</a:t>
            </a:r>
            <a:br>
              <a: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</a:b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가져온 정보들을</a:t>
            </a:r>
            <a:r>
              <a: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DB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에 넣도록 설계</a:t>
            </a:r>
          </a:p>
          <a:p>
            <a:pPr lvl="0">
              <a:lnSpc>
                <a:spcPct val="150000"/>
              </a:lnSpc>
              <a:defRPr lang="ko-KR" altLang="en-US"/>
            </a:pPr>
            <a:r>
              <a:rPr lang="ko-KR" altLang="en-US" sz="1300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별점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버튼을 누르면 해당 영화의 제목과 </a:t>
            </a:r>
            <a:r>
              <a:rPr lang="ko-KR" altLang="en-US" sz="1300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별점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한 줄 평이</a:t>
            </a:r>
            <a:br>
              <a: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</a:br>
            <a:r>
              <a: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DB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에 들어가도록 설계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11360E1-FEF6-4D22-B49C-54AE6C913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7" b="25969"/>
          <a:stretch/>
        </p:blipFill>
        <p:spPr>
          <a:xfrm>
            <a:off x="5004048" y="1059581"/>
            <a:ext cx="3708412" cy="391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0228" y="2139702"/>
            <a:ext cx="5040051" cy="2642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65284" y="2256517"/>
            <a:ext cx="2922130" cy="6651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9388" indent="-179388">
              <a:spcAft>
                <a:spcPts val="800"/>
              </a:spcAft>
              <a:buFont typeface="Arial"/>
              <a:buChar char="•"/>
              <a:defRPr sz="1100">
                <a:solidFill>
                  <a:schemeClr val="bg2">
                    <a:lumMod val="25000"/>
                  </a:schemeClr>
                </a:solidFill>
                <a:latin typeface="한수원 한돋움"/>
                <a:ea typeface="한수원 한돋움"/>
              </a:defRPr>
            </a:lvl1pPr>
          </a:lstStyle>
          <a:p>
            <a:pPr lvl="0">
              <a:lnSpc>
                <a:spcPct val="150000"/>
              </a:lnSpc>
              <a:defRPr lang="ko-KR" altLang="en-US"/>
            </a:pP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이미 </a:t>
            </a:r>
            <a:r>
              <a:rPr lang="ko-KR" altLang="en-US" sz="1300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별점을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준 사용자가 같은 영화에 중복으로</a:t>
            </a:r>
            <a:r>
              <a: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</a:t>
            </a:r>
            <a:r>
              <a:rPr lang="ko-KR" altLang="en-US" sz="1300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별점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줄 수 없음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48164" y="1357129"/>
            <a:ext cx="291632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9388" indent="-179388">
              <a:spcAft>
                <a:spcPts val="800"/>
              </a:spcAft>
              <a:buFont typeface="Arial"/>
              <a:buChar char="•"/>
              <a:defRPr sz="1100">
                <a:solidFill>
                  <a:schemeClr val="bg2">
                    <a:lumMod val="25000"/>
                  </a:schemeClr>
                </a:solidFill>
                <a:latin typeface="한수원 한돋움"/>
                <a:ea typeface="한수원 한돋움"/>
              </a:defRPr>
            </a:lvl1pPr>
          </a:lstStyle>
          <a:p>
            <a:pPr lvl="0">
              <a:defRPr lang="ko-KR" altLang="en-US"/>
            </a:pP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영화의 제목</a:t>
            </a:r>
            <a:r>
              <a: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, </a:t>
            </a:r>
            <a:r>
              <a:rPr lang="ko-KR" altLang="en-US" sz="1300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별점</a:t>
            </a:r>
            <a:r>
              <a: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, 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감독</a:t>
            </a:r>
            <a:r>
              <a: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, 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배우 입력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536" y="1095586"/>
            <a:ext cx="5040051" cy="9589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5C66FF0-315D-465B-951E-7FEF529006B8}"/>
              </a:ext>
            </a:extLst>
          </p:cNvPr>
          <p:cNvSpPr/>
          <p:nvPr/>
        </p:nvSpPr>
        <p:spPr>
          <a:xfrm>
            <a:off x="647564" y="2430821"/>
            <a:ext cx="4680520" cy="201313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D43B720-1E3B-4CFB-9569-741126DD244D}"/>
              </a:ext>
            </a:extLst>
          </p:cNvPr>
          <p:cNvSpPr/>
          <p:nvPr/>
        </p:nvSpPr>
        <p:spPr>
          <a:xfrm>
            <a:off x="5542247" y="1293130"/>
            <a:ext cx="435773" cy="435773"/>
          </a:xfrm>
          <a:prstGeom prst="rightArrow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739815F-4C3F-4A7B-A408-739B98EA266B}"/>
              </a:ext>
            </a:extLst>
          </p:cNvPr>
          <p:cNvSpPr/>
          <p:nvPr/>
        </p:nvSpPr>
        <p:spPr>
          <a:xfrm>
            <a:off x="5542247" y="2273295"/>
            <a:ext cx="435773" cy="435773"/>
          </a:xfrm>
          <a:prstGeom prst="rightArrow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31540" y="3255826"/>
            <a:ext cx="3552825" cy="13678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9388" indent="-179388">
              <a:spcAft>
                <a:spcPts val="800"/>
              </a:spcAft>
              <a:buFont typeface="Arial"/>
              <a:buChar char="•"/>
              <a:defRPr sz="1100">
                <a:solidFill>
                  <a:schemeClr val="bg2">
                    <a:lumMod val="25000"/>
                  </a:schemeClr>
                </a:solidFill>
                <a:latin typeface="한수원 한돋움"/>
                <a:ea typeface="한수원 한돋움"/>
              </a:defRPr>
            </a:lvl1pPr>
          </a:lstStyle>
          <a:p>
            <a:pPr lvl="0">
              <a:lnSpc>
                <a:spcPct val="150000"/>
              </a:lnSpc>
              <a:defRPr lang="ko-KR" altLang="en-US"/>
            </a:pP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이름</a:t>
            </a:r>
            <a:r>
              <a: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,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선호하는 장르</a:t>
            </a:r>
            <a:r>
              <a: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,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평균</a:t>
            </a:r>
            <a:r>
              <a: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,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</a:t>
            </a:r>
            <a:r>
              <a:rPr lang="ko-KR" altLang="en-US" sz="1300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별점</a:t>
            </a:r>
            <a:r>
              <a: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, 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내가 </a:t>
            </a:r>
            <a:r>
              <a:rPr lang="ko-KR" altLang="en-US" sz="1300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별점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준영화</a:t>
            </a:r>
            <a:r>
              <a: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,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사람들이 찾은 영화를 볼 수 있음</a:t>
            </a:r>
            <a:r>
              <a: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.</a:t>
            </a:r>
            <a:endParaRPr lang="ko-KR" altLang="en-US" sz="13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DB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에 저장된 정보들을</a:t>
            </a:r>
            <a:br>
              <a: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</a:br>
            <a:r>
              <a: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SQL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문을 활용하여 </a:t>
            </a:r>
            <a:r>
              <a:rPr lang="en-US" altLang="ko-KR" sz="1300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GridView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에 출력가능</a:t>
            </a:r>
            <a:r>
              <a: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.</a:t>
            </a:r>
            <a:endParaRPr lang="ko-KR" altLang="en-US" sz="13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B37C42-7C6E-42CE-93B9-AF4062E37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383618"/>
            <a:ext cx="3552825" cy="18002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513936-D9C2-4BB6-A5AA-C76472CE6307}"/>
              </a:ext>
            </a:extLst>
          </p:cNvPr>
          <p:cNvSpPr/>
          <p:nvPr/>
        </p:nvSpPr>
        <p:spPr>
          <a:xfrm flipH="1">
            <a:off x="1187624" y="1383617"/>
            <a:ext cx="2787985" cy="1800225"/>
          </a:xfrm>
          <a:prstGeom prst="rect">
            <a:avLst/>
          </a:prstGeom>
          <a:noFill/>
          <a:ln w="28575">
            <a:solidFill>
              <a:srgbClr val="358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54691AC-7966-4987-99BD-14ACB507A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11960" y="1473235"/>
            <a:ext cx="4748714" cy="11532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5523B94-F31C-4CCA-973B-873A858666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11960" y="2793284"/>
            <a:ext cx="4748714" cy="161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8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5516" y="1527634"/>
            <a:ext cx="4251310" cy="20488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7524" y="3795886"/>
            <a:ext cx="4572000" cy="5950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9388" indent="-179388">
              <a:spcAft>
                <a:spcPts val="800"/>
              </a:spcAft>
              <a:buFont typeface="Arial"/>
              <a:buChar char="•"/>
              <a:defRPr sz="1100">
                <a:solidFill>
                  <a:schemeClr val="bg2">
                    <a:lumMod val="25000"/>
                  </a:schemeClr>
                </a:solidFill>
                <a:latin typeface="한수원 한돋움"/>
                <a:ea typeface="한수원 한돋움"/>
              </a:defRPr>
            </a:lvl1pPr>
          </a:lstStyle>
          <a:p>
            <a:pPr lvl="0">
              <a:defRPr lang="ko-KR" altLang="en-US"/>
            </a:pP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여러가지 조건을 </a:t>
            </a:r>
            <a:r>
              <a:rPr lang="en-US" altLang="ko-KR" sz="1300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comboBox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로 선택할 수 있음</a:t>
            </a:r>
            <a:r>
              <a: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선택된 내용에 따라 조건을 다르게 하여 검색 </a:t>
            </a:r>
            <a:r>
              <a:rPr lang="ko-KR" altLang="en-US" sz="1300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가능하게함</a:t>
            </a:r>
            <a:r>
              <a: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.</a:t>
            </a:r>
            <a:endParaRPr lang="ko-KR" altLang="en-US" sz="13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2663C8-31A9-4F57-A1DE-D7F1CA58F52E}"/>
              </a:ext>
            </a:extLst>
          </p:cNvPr>
          <p:cNvSpPr/>
          <p:nvPr/>
        </p:nvSpPr>
        <p:spPr>
          <a:xfrm flipH="1">
            <a:off x="2015716" y="1563638"/>
            <a:ext cx="1404156" cy="629904"/>
          </a:xfrm>
          <a:prstGeom prst="rect">
            <a:avLst/>
          </a:prstGeom>
          <a:noFill/>
          <a:ln w="28575">
            <a:solidFill>
              <a:srgbClr val="358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A708CA-D207-4297-863C-88F36C2D8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30483"/>
            <a:ext cx="4251310" cy="242376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8" y="1524006"/>
            <a:ext cx="5328592" cy="25599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44912" y="1743658"/>
            <a:ext cx="3132856" cy="13678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9388" indent="-179388">
              <a:spcAft>
                <a:spcPts val="800"/>
              </a:spcAft>
              <a:buFont typeface="Arial"/>
              <a:buChar char="•"/>
              <a:defRPr sz="1100">
                <a:solidFill>
                  <a:schemeClr val="bg2">
                    <a:lumMod val="25000"/>
                  </a:schemeClr>
                </a:solidFill>
                <a:latin typeface="한수원 한돋움"/>
                <a:ea typeface="한수원 한돋움"/>
              </a:defRPr>
            </a:lvl1pPr>
          </a:lstStyle>
          <a:p>
            <a:pPr lvl="0">
              <a:lnSpc>
                <a:spcPct val="150000"/>
              </a:lnSpc>
              <a:defRPr lang="ko-KR" altLang="en-US"/>
            </a:pP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제목을 선택하면 영화의 포스터가 출력</a:t>
            </a:r>
            <a:br>
              <a: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</a:br>
            <a:endParaRPr lang="en-US" altLang="ko-KR" sz="13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300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SelectedIndexChanged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를</a:t>
            </a:r>
            <a:r>
              <a: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이용</a:t>
            </a:r>
            <a:r>
              <a: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,</a:t>
            </a:r>
            <a:br>
              <a: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</a:b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영화를 클릭 하면 이벤트 발생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A72E05-0245-4056-A672-DCF381A42168}"/>
              </a:ext>
            </a:extLst>
          </p:cNvPr>
          <p:cNvSpPr/>
          <p:nvPr/>
        </p:nvSpPr>
        <p:spPr>
          <a:xfrm flipH="1">
            <a:off x="1583668" y="1531635"/>
            <a:ext cx="612068" cy="860095"/>
          </a:xfrm>
          <a:prstGeom prst="rect">
            <a:avLst/>
          </a:prstGeom>
          <a:noFill/>
          <a:ln w="28575">
            <a:solidFill>
              <a:srgbClr val="358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1EAD90-B661-4059-BFEC-8FF2C16BB783}"/>
              </a:ext>
            </a:extLst>
          </p:cNvPr>
          <p:cNvSpPr/>
          <p:nvPr/>
        </p:nvSpPr>
        <p:spPr>
          <a:xfrm flipH="1">
            <a:off x="1403648" y="3147815"/>
            <a:ext cx="864096" cy="180020"/>
          </a:xfrm>
          <a:prstGeom prst="rect">
            <a:avLst/>
          </a:prstGeom>
          <a:noFill/>
          <a:ln w="28575">
            <a:solidFill>
              <a:srgbClr val="358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68144" y="1599642"/>
            <a:ext cx="2880320" cy="6651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Arial"/>
              <a:buChar char="•"/>
              <a:defRPr sz="1200">
                <a:solidFill>
                  <a:schemeClr val="bg2">
                    <a:lumMod val="25000"/>
                  </a:schemeClr>
                </a:solidFill>
                <a:latin typeface="한수원 한돋움"/>
                <a:ea typeface="한수원 한돋움"/>
              </a:defRPr>
            </a:lvl1pPr>
          </a:lstStyle>
          <a:p>
            <a:pPr marL="0" indent="0" algn="ctr">
              <a:lnSpc>
                <a:spcPct val="150000"/>
              </a:lnSpc>
              <a:buNone/>
              <a:defRPr lang="ko-KR" altLang="en-US"/>
            </a:pP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텍스트 박스에 불필요한 문자와</a:t>
            </a:r>
            <a:br>
              <a: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</a:b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너무 많은 정보가 들어가는 오류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7020272" y="2751770"/>
            <a:ext cx="576064" cy="576064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3B3838">
                  <a:alpha val="0"/>
                </a:srgbClr>
              </a:gs>
              <a:gs pos="33300">
                <a:srgbClr val="3B3838">
                  <a:alpha val="60000"/>
                </a:srgbClr>
              </a:gs>
              <a:gs pos="71000">
                <a:srgbClr val="3B38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8144" y="3814844"/>
            <a:ext cx="2880320" cy="2923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Arial"/>
              <a:buChar char="•"/>
              <a:defRPr sz="1200">
                <a:solidFill>
                  <a:schemeClr val="bg2">
                    <a:lumMod val="25000"/>
                  </a:schemeClr>
                </a:solidFill>
                <a:latin typeface="한수원 한돋움"/>
                <a:ea typeface="한수원 한돋움"/>
              </a:defRPr>
            </a:lvl1pPr>
          </a:lstStyle>
          <a:p>
            <a:pPr marL="0" indent="0" algn="ctr">
              <a:buNone/>
              <a:defRPr lang="ko-KR" altLang="en-US"/>
            </a:pPr>
            <a:r>
              <a: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Substring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을 사용하여 오류 개선</a:t>
            </a:r>
          </a:p>
        </p:txBody>
      </p:sp>
      <p:pic>
        <p:nvPicPr>
          <p:cNvPr id="5124" name="그림 51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2163" y="2751770"/>
            <a:ext cx="4164927" cy="2213381"/>
          </a:xfrm>
          <a:prstGeom prst="rect">
            <a:avLst/>
          </a:prstGeom>
        </p:spPr>
      </p:pic>
      <p:pic>
        <p:nvPicPr>
          <p:cNvPr id="5127" name="그림 5126"/>
          <p:cNvPicPr>
            <a:picLocks noChangeAspect="1"/>
          </p:cNvPicPr>
          <p:nvPr/>
        </p:nvPicPr>
        <p:blipFill rotWithShape="1">
          <a:blip r:embed="rId4"/>
          <a:srcRect b="7767"/>
          <a:stretch/>
        </p:blipFill>
        <p:spPr>
          <a:xfrm>
            <a:off x="539552" y="1289112"/>
            <a:ext cx="5010150" cy="12826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04E211D-3222-4312-B222-E199440EF284}"/>
              </a:ext>
            </a:extLst>
          </p:cNvPr>
          <p:cNvSpPr/>
          <p:nvPr/>
        </p:nvSpPr>
        <p:spPr>
          <a:xfrm>
            <a:off x="3707904" y="4047914"/>
            <a:ext cx="1332148" cy="468052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advClick="0" mc:Ignorable="hp" hp:hslDur="5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861315" y="3543858"/>
            <a:ext cx="3739342" cy="6651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Arial"/>
              <a:buChar char="•"/>
              <a:defRPr sz="1200">
                <a:solidFill>
                  <a:schemeClr val="bg2">
                    <a:lumMod val="25000"/>
                  </a:schemeClr>
                </a:solidFill>
                <a:latin typeface="한수원 한돋움"/>
                <a:ea typeface="한수원 한돋움"/>
              </a:defRPr>
            </a:lvl1pPr>
          </a:lstStyle>
          <a:p>
            <a:pPr marL="0" indent="0" algn="ctr">
              <a:lnSpc>
                <a:spcPct val="150000"/>
              </a:lnSpc>
              <a:buNone/>
              <a:defRPr lang="ko-KR" altLang="en-US"/>
            </a:pPr>
            <a:r>
              <a:rPr lang="en-US" altLang="ko-KR" sz="1300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ComboBox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에서 제한을 두고</a:t>
            </a:r>
            <a:br>
              <a: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</a:b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다른 번호는 </a:t>
            </a:r>
            <a:r>
              <a:rPr lang="ko-KR" altLang="en-US" sz="1300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못들어가게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개선</a:t>
            </a:r>
          </a:p>
        </p:txBody>
      </p:sp>
      <p:pic>
        <p:nvPicPr>
          <p:cNvPr id="6150" name="그림 614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0758" y="1186247"/>
            <a:ext cx="3224122" cy="1778405"/>
          </a:xfrm>
          <a:prstGeom prst="rect">
            <a:avLst/>
          </a:prstGeom>
        </p:spPr>
      </p:pic>
      <p:pic>
        <p:nvPicPr>
          <p:cNvPr id="6152" name="그림 615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8954" y="3063885"/>
            <a:ext cx="3224122" cy="18854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BF5D23-907C-47A0-9F31-C9DFE480D3A9}"/>
              </a:ext>
            </a:extLst>
          </p:cNvPr>
          <p:cNvSpPr txBox="1"/>
          <p:nvPr/>
        </p:nvSpPr>
        <p:spPr>
          <a:xfrm>
            <a:off x="4861315" y="1935810"/>
            <a:ext cx="3739342" cy="2923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Arial"/>
              <a:buChar char="•"/>
              <a:defRPr sz="1200">
                <a:solidFill>
                  <a:schemeClr val="bg2">
                    <a:lumMod val="25000"/>
                  </a:schemeClr>
                </a:solidFill>
                <a:latin typeface="한수원 한돋움"/>
                <a:ea typeface="한수원 한돋움"/>
              </a:defRPr>
            </a:lvl1pPr>
          </a:lstStyle>
          <a:p>
            <a:pPr marL="0" indent="0" algn="ctr">
              <a:buNone/>
              <a:defRPr lang="ko-KR" altLang="en-US"/>
            </a:pPr>
            <a:r>
              <a:rPr lang="ko-KR" altLang="en-US" sz="1300" dirty="0"/>
              <a:t>전화번호가 010이 아닌 011도 있다는  오류 </a:t>
            </a:r>
          </a:p>
        </p:txBody>
      </p:sp>
      <p:sp>
        <p:nvSpPr>
          <p:cNvPr id="10" name="아래쪽 화살표 6">
            <a:extLst>
              <a:ext uri="{FF2B5EF4-FFF2-40B4-BE49-F238E27FC236}">
                <a16:creationId xmlns:a16="http://schemas.microsoft.com/office/drawing/2014/main" id="{AE120ACB-1FAC-4916-AB4A-2205DD36FB42}"/>
              </a:ext>
            </a:extLst>
          </p:cNvPr>
          <p:cNvSpPr/>
          <p:nvPr/>
        </p:nvSpPr>
        <p:spPr>
          <a:xfrm>
            <a:off x="6512778" y="2619886"/>
            <a:ext cx="576064" cy="576064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3B3838">
                  <a:alpha val="0"/>
                </a:srgbClr>
              </a:gs>
              <a:gs pos="33300">
                <a:srgbClr val="3B3838">
                  <a:alpha val="60000"/>
                </a:srgbClr>
              </a:gs>
              <a:gs pos="71000">
                <a:srgbClr val="3B38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54937" y="747851"/>
            <a:ext cx="23762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latin typeface="한수원 한돋움"/>
                <a:ea typeface="한수원 한돋움"/>
                <a:cs typeface="+mn-cs"/>
              </a:rPr>
              <a:t>GitHub </a:t>
            </a:r>
            <a:r>
              <a:rPr lang="en-US" altLang="ko-KR" sz="800">
                <a:latin typeface="한수원 한돋움"/>
                <a:ea typeface="한수원 한돋움"/>
              </a:rPr>
              <a:t>: github.com/rhkrdndud22</a:t>
            </a:r>
            <a:endParaRPr lang="en-US" altLang="ko-KR" sz="800">
              <a:latin typeface="한수원 한돋움"/>
              <a:ea typeface="한수원 한돋움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7880" t="17880" r="17880" b="17880"/>
          <a:stretch>
            <a:fillRect/>
          </a:stretch>
        </p:blipFill>
        <p:spPr>
          <a:xfrm>
            <a:off x="8331201" y="447514"/>
            <a:ext cx="489271" cy="489271"/>
          </a:xfrm>
          <a:prstGeom prst="rect">
            <a:avLst/>
          </a:prstGeom>
          <a:noFill/>
        </p:spPr>
      </p:pic>
      <p:pic>
        <p:nvPicPr>
          <p:cNvPr id="10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14500" y="1033462"/>
            <a:ext cx="5715000" cy="3076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Click="0" mc:Ignorable="p14" p14:dur="500">
        <p:push dir="u"/>
      </p:transition>
    </mc:Choice>
    <mc:Fallback>
      <p:transition xmlns:mc="http://schemas.openxmlformats.org/markup-compatibility/2006" xmlns:hp="http://schemas.haansoft.com/office/presentation/8.0" advClick="0" mc:Ignorable="hp" hp:hslDur="5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2777970" y="633979"/>
            <a:ext cx="3578542" cy="761745"/>
          </a:xfrm>
          <a:prstGeom prst="rect">
            <a:avLst/>
          </a:prstGeom>
          <a:noFill/>
        </p:spPr>
        <p:txBody>
          <a:bodyPr wrap="none" lIns="68579" tIns="34289" rIns="68579" bIns="34289">
            <a:spAutoFit/>
          </a:bodyPr>
          <a:lstStyle/>
          <a:p>
            <a:pPr algn="ctr">
              <a:defRPr lang="ko-KR" altLang="en-US"/>
            </a:pPr>
            <a:r>
              <a:rPr lang="ko-KR" altLang="en-US" sz="4500" dirty="0">
                <a:solidFill>
                  <a:srgbClr val="3B3838"/>
                </a:solidFill>
                <a:latin typeface="한수원 한돋움"/>
                <a:ea typeface="한수원 한돋움"/>
                <a:cs typeface="+mn-cs"/>
              </a:rPr>
              <a:t>향후 개선 방향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951758" y="1904864"/>
            <a:ext cx="5572570" cy="2053765"/>
          </a:xfrm>
          <a:prstGeom prst="rect">
            <a:avLst/>
          </a:prstGeom>
          <a:noFill/>
        </p:spPr>
        <p:txBody>
          <a:bodyPr wrap="square" lIns="68579" tIns="34289" rIns="68579" bIns="34289">
            <a:spAutoFit/>
          </a:bodyPr>
          <a:lstStyle/>
          <a:p>
            <a:pPr marL="228600" indent="-228600">
              <a:lnSpc>
                <a:spcPct val="125000"/>
              </a:lnSpc>
              <a:spcAft>
                <a:spcPts val="1800"/>
              </a:spcAft>
              <a:buFont typeface="+mj-lt"/>
              <a:buAutoNum type="arabicPeriod"/>
              <a:defRPr lang="ko-KR" altLang="en-US"/>
            </a:pPr>
            <a:r>
              <a:rPr lang="ko-KR" altLang="en-US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/>
                <a:ea typeface="한수원 한돋움 Bold"/>
              </a:rPr>
              <a:t>로그인</a:t>
            </a:r>
            <a:r>
              <a:rPr lang="en-US" altLang="ko-KR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/>
                <a:ea typeface="한수원 한돋움 Bold"/>
              </a:rPr>
              <a:t> API</a:t>
            </a:r>
            <a:r>
              <a:rPr lang="ko-KR" altLang="en-US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/>
                <a:ea typeface="한수원 한돋움 Bold"/>
              </a:rPr>
              <a:t> 활용</a:t>
            </a:r>
            <a:br>
              <a:rPr lang="en-US" altLang="ko-KR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/>
                <a:ea typeface="한수원 한돋움 Bold"/>
              </a:rPr>
            </a:br>
            <a:r>
              <a:rPr lang="ko-KR" altLang="en-US" sz="14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현재 </a:t>
            </a:r>
            <a:r>
              <a:rPr lang="en-US" altLang="ko-KR" sz="14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DB</a:t>
            </a:r>
            <a:r>
              <a:rPr lang="ko-KR" altLang="en-US" sz="14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에 저장된 정보로만 로그인이 가능하지만</a:t>
            </a:r>
            <a:br>
              <a:rPr lang="en-US" altLang="ko-KR" sz="14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</a:br>
            <a:r>
              <a:rPr lang="en-US" altLang="ko-KR" sz="14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API</a:t>
            </a:r>
            <a:r>
              <a:rPr lang="ko-KR" altLang="en-US" sz="14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를 활용하여 네이버 아이디를 사용한다면 더 효율적일 것 같음</a:t>
            </a:r>
            <a:r>
              <a:rPr lang="en-US" altLang="ko-KR" sz="14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.</a:t>
            </a:r>
            <a:endParaRPr lang="ko-KR" altLang="en-US" sz="1400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marL="228600" indent="-228600">
              <a:lnSpc>
                <a:spcPct val="125000"/>
              </a:lnSpc>
              <a:spcAft>
                <a:spcPts val="1800"/>
              </a:spcAft>
              <a:buFont typeface="+mj-lt"/>
              <a:buAutoNum type="arabicPeriod"/>
              <a:defRPr lang="ko-KR" altLang="en-US"/>
            </a:pPr>
            <a:r>
              <a:rPr lang="ko-KR" altLang="en-US" b="1" dirty="0" err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/>
                <a:ea typeface="한수원 한돋움 Bold"/>
              </a:rPr>
              <a:t>별점</a:t>
            </a:r>
            <a:r>
              <a:rPr lang="ko-KR" altLang="en-US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/>
                <a:ea typeface="한수원 한돋움 Bold"/>
              </a:rPr>
              <a:t> 기능 추가</a:t>
            </a:r>
            <a:br>
              <a:rPr lang="en-US" altLang="ko-KR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/>
                <a:ea typeface="한수원 한돋움 Bold"/>
              </a:rPr>
            </a:br>
            <a:r>
              <a:rPr lang="ko-KR" altLang="en-US" sz="14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내가 준 </a:t>
            </a:r>
            <a:r>
              <a:rPr lang="ko-KR" altLang="en-US" sz="1400" dirty="0" err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별점만</a:t>
            </a:r>
            <a:r>
              <a:rPr lang="ko-KR" altLang="en-US" sz="14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볼 수 있지만</a:t>
            </a:r>
            <a:br>
              <a:rPr lang="en-US" altLang="ko-KR" sz="14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</a:br>
            <a:r>
              <a:rPr lang="ko-KR" altLang="en-US" sz="14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같은 영화를 다른 사람이 준  </a:t>
            </a:r>
            <a:r>
              <a:rPr lang="ko-KR" altLang="en-US" sz="1400" dirty="0" err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별점과</a:t>
            </a:r>
            <a:r>
              <a:rPr lang="ko-KR" altLang="en-US" sz="14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</a:t>
            </a:r>
            <a:r>
              <a:rPr lang="ko-KR" altLang="en-US" sz="1400" dirty="0" err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한줄평을</a:t>
            </a:r>
            <a:r>
              <a:rPr lang="ko-KR" altLang="en-US" sz="14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볼 수 있으면 좋을 듯</a:t>
            </a:r>
            <a:r>
              <a:rPr lang="en-US" altLang="ko-KR" sz="14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</a:t>
            </a:r>
            <a:r>
              <a:rPr lang="ko-KR" altLang="en-US" sz="14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함</a:t>
            </a:r>
            <a:r>
              <a:rPr lang="en-US" altLang="ko-KR" sz="14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.</a:t>
            </a:r>
            <a:endParaRPr lang="ko-KR" altLang="en-US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8525" y="634944"/>
            <a:ext cx="2202848" cy="784830"/>
          </a:xfrm>
          <a:prstGeom prst="rect">
            <a:avLst/>
          </a:prstGeom>
          <a:noFill/>
        </p:spPr>
        <p:txBody>
          <a:bodyPr wrap="none" lIns="0" tIns="45719" rIns="91438" bIns="45719">
            <a:noAutofit/>
          </a:bodyPr>
          <a:lstStyle/>
          <a:p>
            <a:pPr lvl="0">
              <a:defRPr lang="ko-KR" altLang="en-US"/>
            </a:pPr>
            <a:r>
              <a:rPr lang="en-US" altLang="ko-KR" sz="45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8F9C"/>
                </a:solidFill>
                <a:latin typeface="한수원 한돋움 Bold"/>
                <a:ea typeface="한수원 한돋움 Bold"/>
              </a:rPr>
              <a:t>INDEX</a:t>
            </a:r>
            <a:endParaRPr lang="ko-KR" altLang="en-US" sz="45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8F9C"/>
              </a:solidFill>
              <a:latin typeface="한수원 한돋움 Bold"/>
              <a:ea typeface="한수원 한돋움 Bold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847182" y="1563638"/>
            <a:ext cx="2397227" cy="518144"/>
            <a:chOff x="5847181" y="1189510"/>
            <a:chExt cx="2397227" cy="518144"/>
          </a:xfrm>
        </p:grpSpPr>
        <p:sp>
          <p:nvSpPr>
            <p:cNvPr id="32" name="직사각형 31"/>
            <p:cNvSpPr/>
            <p:nvPr/>
          </p:nvSpPr>
          <p:spPr>
            <a:xfrm>
              <a:off x="5847181" y="1189510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210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/>
                  <a:ea typeface="한수원 한돋움 Bold"/>
                </a:rPr>
                <a:t>제작개요</a:t>
              </a:r>
              <a:endParaRPr lang="ko-KR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/>
                <a:ea typeface="한수원 한돋움 Bold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616901" y="1189510"/>
              <a:ext cx="627507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>
                <a:defRPr lang="ko-KR" altLang="en-US"/>
              </a:pPr>
              <a:r>
                <a:rPr lang="en-US" altLang="ko-KR" sz="3600" b="0" spc="3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/>
                  <a:ea typeface="한수원 한돋움 Bold"/>
                </a:rPr>
                <a:t>01</a:t>
              </a:r>
              <a:endParaRPr lang="ko-KR" altLang="en-US" sz="3600" b="0" spc="3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/>
                <a:ea typeface="한수원 한돋움 Bold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847182" y="2375033"/>
            <a:ext cx="2397227" cy="518144"/>
            <a:chOff x="5847181" y="1891588"/>
            <a:chExt cx="2397227" cy="518144"/>
          </a:xfrm>
        </p:grpSpPr>
        <p:sp>
          <p:nvSpPr>
            <p:cNvPr id="30" name="직사각형 29"/>
            <p:cNvSpPr/>
            <p:nvPr/>
          </p:nvSpPr>
          <p:spPr>
            <a:xfrm>
              <a:off x="5847181" y="1891588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210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/>
                  <a:ea typeface="한수원 한돋움 Bold"/>
                </a:rPr>
                <a:t>개발 및 구현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616901" y="1891588"/>
              <a:ext cx="627507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>
                <a:defRPr lang="ko-KR" altLang="en-US"/>
              </a:pPr>
              <a:r>
                <a:rPr lang="en-US" altLang="ko-KR" sz="36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/>
                  <a:ea typeface="한수원 한돋움 Bold"/>
                </a:rPr>
                <a:t>02</a:t>
              </a:r>
              <a:endParaRPr lang="ko-KR" altLang="en-US" sz="36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/>
                <a:ea typeface="한수원 한돋움 Bold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847182" y="3186428"/>
            <a:ext cx="2397227" cy="518144"/>
            <a:chOff x="5847181" y="2593666"/>
            <a:chExt cx="2397227" cy="518144"/>
          </a:xfrm>
        </p:grpSpPr>
        <p:sp>
          <p:nvSpPr>
            <p:cNvPr id="28" name="직사각형 27"/>
            <p:cNvSpPr/>
            <p:nvPr/>
          </p:nvSpPr>
          <p:spPr>
            <a:xfrm>
              <a:off x="5847181" y="2593666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2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/>
                  <a:ea typeface="한수원 한돋움 Bold"/>
                </a:rPr>
                <a:t>오류개선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44893" y="2593666"/>
              <a:ext cx="699515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>
                <a:defRPr lang="ko-KR" altLang="en-US"/>
              </a:pPr>
              <a:r>
                <a:rPr lang="en-US" altLang="ko-KR" sz="3600" b="0" kern="4000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/>
                  <a:ea typeface="한수원 한돋움 Bold"/>
                </a:rPr>
                <a:t>03</a:t>
              </a:r>
              <a:endParaRPr lang="ko-KR" altLang="en-US" sz="3600" b="0" kern="4000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/>
                <a:ea typeface="한수원 한돋움 Bold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220072" y="3997822"/>
            <a:ext cx="3024337" cy="518144"/>
            <a:chOff x="5220071" y="3295744"/>
            <a:chExt cx="3024337" cy="518144"/>
          </a:xfrm>
        </p:grpSpPr>
        <p:sp>
          <p:nvSpPr>
            <p:cNvPr id="26" name="직사각형 25"/>
            <p:cNvSpPr/>
            <p:nvPr/>
          </p:nvSpPr>
          <p:spPr>
            <a:xfrm>
              <a:off x="5220071" y="3295744"/>
              <a:ext cx="222713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2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/>
                  <a:ea typeface="한수원 한돋움 Bold"/>
                </a:rPr>
                <a:t>영상 및 형상관리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447203" y="3295744"/>
              <a:ext cx="797205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>
                <a:defRPr lang="ko-KR" altLang="en-US"/>
              </a:pPr>
              <a:r>
                <a:rPr lang="en-US" altLang="ko-KR" sz="3600" b="0" kern="4000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/>
                  <a:ea typeface="한수원 한돋움 Bold"/>
                </a:rPr>
                <a:t>04</a:t>
              </a:r>
              <a:endParaRPr lang="ko-KR" altLang="en-US" sz="3600" b="0" kern="4000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/>
                <a:ea typeface="한수원 한돋움 Bold"/>
              </a:endParaRPr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540933" y="1779662"/>
            <a:ext cx="6096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40934" y="1891971"/>
            <a:ext cx="1366770" cy="592148"/>
          </a:xfrm>
          <a:prstGeom prst="rect">
            <a:avLst/>
          </a:prstGeom>
          <a:noFill/>
        </p:spPr>
        <p:txBody>
          <a:bodyPr wrap="square" lIns="0" tIns="45719" rIns="91438" bIns="45719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/>
                <a:ea typeface="한수원 한돋움 Bold"/>
              </a:rPr>
              <a:t>API +C# + Oracle</a:t>
            </a:r>
            <a:br>
              <a:rPr lang="en-US" altLang="ko-KR" sz="1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/>
                <a:ea typeface="한수원 한돋움 Bold"/>
              </a:rPr>
            </a:br>
            <a:r>
              <a:rPr lang="ko-KR" altLang="en-US" sz="1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/>
                <a:ea typeface="한수원 한돋움 Bold"/>
              </a:rPr>
              <a:t>영화 찾기 프로그램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7C6F9878-777C-4CD4-9613-851CABCDFC3E}"/>
              </a:ext>
            </a:extLst>
          </p:cNvPr>
          <p:cNvSpPr txBox="1"/>
          <p:nvPr/>
        </p:nvSpPr>
        <p:spPr>
          <a:xfrm>
            <a:off x="3204319" y="2190878"/>
            <a:ext cx="2735363" cy="76174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/>
            <a:r>
              <a:rPr lang="ko-KR" altLang="en-US" sz="4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B3838"/>
                </a:solidFill>
                <a:latin typeface="한수원 한돋움" pitchFamily="50" charset="-127"/>
                <a:ea typeface="한수원 한돋움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78927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6A1F0E-A269-4978-B2FB-7AE173A2B6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50" y="1650409"/>
            <a:ext cx="648000" cy="64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8D4BF8-F362-45DC-8E32-BDBA0A435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298" y="2757213"/>
            <a:ext cx="648000" cy="64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D9D7C8-A538-4B3B-A595-66F87AED2F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470" y="3904813"/>
            <a:ext cx="648000" cy="6480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ABEA5E8-4A61-4C31-90A0-BF2B5A1AF91E}"/>
              </a:ext>
            </a:extLst>
          </p:cNvPr>
          <p:cNvGrpSpPr/>
          <p:nvPr/>
        </p:nvGrpSpPr>
        <p:grpSpPr>
          <a:xfrm>
            <a:off x="3131840" y="1650409"/>
            <a:ext cx="3807498" cy="648072"/>
            <a:chOff x="3131840" y="1650409"/>
            <a:chExt cx="3807498" cy="648072"/>
          </a:xfrm>
        </p:grpSpPr>
        <p:sp>
          <p:nvSpPr>
            <p:cNvPr id="34" name="왼쪽 대괄호 33"/>
            <p:cNvSpPr/>
            <p:nvPr/>
          </p:nvSpPr>
          <p:spPr>
            <a:xfrm>
              <a:off x="3131840" y="1650409"/>
              <a:ext cx="144016" cy="648072"/>
            </a:xfrm>
            <a:prstGeom prst="leftBracket">
              <a:avLst>
                <a:gd name="adj" fmla="val 8333"/>
              </a:avLst>
            </a:prstGeom>
            <a:ln w="38100">
              <a:solidFill>
                <a:srgbClr val="358F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71393" y="1687018"/>
              <a:ext cx="352839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한수원 한돋움"/>
                  <a:ea typeface="한수원 한돋움"/>
                  <a:cs typeface="+mn-cs"/>
                </a:rPr>
                <a:t>보고 싶은 영화를 쉽게 찾기 위한</a:t>
              </a:r>
            </a:p>
            <a:p>
              <a:pPr algn="ctr">
                <a:defRPr lang="ko-KR" altLang="en-US"/>
              </a:pP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한수원 한돋움"/>
                  <a:ea typeface="한수원 한돋움"/>
                  <a:cs typeface="+mn-cs"/>
                </a:rPr>
                <a:t>프로그램이 될 수 있도록 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한수원 한돋움"/>
                  <a:ea typeface="한수원 한돋움"/>
                  <a:cs typeface="+mn-cs"/>
                </a:rPr>
                <a:t>UI, DB 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한수원 한돋움"/>
                  <a:ea typeface="한수원 한돋움"/>
                  <a:cs typeface="+mn-cs"/>
                </a:rPr>
                <a:t>설계</a:t>
              </a:r>
            </a:p>
          </p:txBody>
        </p:sp>
        <p:sp>
          <p:nvSpPr>
            <p:cNvPr id="21" name="왼쪽 대괄호 20">
              <a:extLst>
                <a:ext uri="{FF2B5EF4-FFF2-40B4-BE49-F238E27FC236}">
                  <a16:creationId xmlns:a16="http://schemas.microsoft.com/office/drawing/2014/main" id="{0F2D56CF-0062-4289-8D45-58C5E9498B69}"/>
                </a:ext>
              </a:extLst>
            </p:cNvPr>
            <p:cNvSpPr/>
            <p:nvPr/>
          </p:nvSpPr>
          <p:spPr>
            <a:xfrm flipH="1">
              <a:off x="6795322" y="1650409"/>
              <a:ext cx="144016" cy="648072"/>
            </a:xfrm>
            <a:prstGeom prst="leftBracket">
              <a:avLst>
                <a:gd name="adj" fmla="val 8333"/>
              </a:avLst>
            </a:prstGeom>
            <a:ln w="38100">
              <a:solidFill>
                <a:srgbClr val="358F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B7FB22-E39E-43D6-A5B6-5114DAF42607}"/>
              </a:ext>
            </a:extLst>
          </p:cNvPr>
          <p:cNvGrpSpPr/>
          <p:nvPr/>
        </p:nvGrpSpPr>
        <p:grpSpPr>
          <a:xfrm>
            <a:off x="3131840" y="2782415"/>
            <a:ext cx="3807498" cy="648072"/>
            <a:chOff x="3131840" y="2782415"/>
            <a:chExt cx="3807498" cy="648072"/>
          </a:xfrm>
        </p:grpSpPr>
        <p:sp>
          <p:nvSpPr>
            <p:cNvPr id="38" name="왼쪽 대괄호 37"/>
            <p:cNvSpPr/>
            <p:nvPr/>
          </p:nvSpPr>
          <p:spPr>
            <a:xfrm>
              <a:off x="3131840" y="2782415"/>
              <a:ext cx="144016" cy="648072"/>
            </a:xfrm>
            <a:prstGeom prst="leftBracket">
              <a:avLst>
                <a:gd name="adj" fmla="val 8333"/>
              </a:avLst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05164" y="2814064"/>
              <a:ext cx="346084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한수원 한돋움"/>
                  <a:ea typeface="한수원 한돋움"/>
                  <a:cs typeface="+mn-cs"/>
                </a:rPr>
                <a:t>Oracle DB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한수원 한돋움"/>
                  <a:ea typeface="한수원 한돋움"/>
                  <a:cs typeface="+mn-cs"/>
                </a:rPr>
                <a:t>를 이용하여 내가 좋아하는 영화를 한 눈에 쉽게 볼 수 있도록 설계</a:t>
              </a:r>
            </a:p>
          </p:txBody>
        </p:sp>
        <p:sp>
          <p:nvSpPr>
            <p:cNvPr id="22" name="왼쪽 대괄호 21">
              <a:extLst>
                <a:ext uri="{FF2B5EF4-FFF2-40B4-BE49-F238E27FC236}">
                  <a16:creationId xmlns:a16="http://schemas.microsoft.com/office/drawing/2014/main" id="{8B19635E-F0FC-45E7-A3B7-53C0EF883811}"/>
                </a:ext>
              </a:extLst>
            </p:cNvPr>
            <p:cNvSpPr/>
            <p:nvPr/>
          </p:nvSpPr>
          <p:spPr>
            <a:xfrm flipH="1">
              <a:off x="6795322" y="2782415"/>
              <a:ext cx="144016" cy="648072"/>
            </a:xfrm>
            <a:prstGeom prst="leftBracket">
              <a:avLst>
                <a:gd name="adj" fmla="val 8333"/>
              </a:avLst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CF29684-B640-4C63-9143-A3C76D3F5212}"/>
              </a:ext>
            </a:extLst>
          </p:cNvPr>
          <p:cNvGrpSpPr/>
          <p:nvPr/>
        </p:nvGrpSpPr>
        <p:grpSpPr>
          <a:xfrm>
            <a:off x="3131840" y="3891310"/>
            <a:ext cx="3807498" cy="648072"/>
            <a:chOff x="3131840" y="3891310"/>
            <a:chExt cx="3807498" cy="648072"/>
          </a:xfrm>
        </p:grpSpPr>
        <p:sp>
          <p:nvSpPr>
            <p:cNvPr id="42" name="왼쪽 대괄호 41"/>
            <p:cNvSpPr/>
            <p:nvPr/>
          </p:nvSpPr>
          <p:spPr>
            <a:xfrm>
              <a:off x="3131840" y="3891310"/>
              <a:ext cx="144016" cy="648072"/>
            </a:xfrm>
            <a:prstGeom prst="leftBracket">
              <a:avLst>
                <a:gd name="adj" fmla="val 8333"/>
              </a:avLst>
            </a:prstGeom>
            <a:ln w="38100">
              <a:solidFill>
                <a:srgbClr val="7795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305165" y="3930314"/>
              <a:ext cx="3460847" cy="5700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한수원 한돋움"/>
                  <a:ea typeface="한수원 한돋움"/>
                  <a:cs typeface="+mn-cs"/>
                </a:rPr>
                <a:t>API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한수원 한돋움"/>
                  <a:ea typeface="한수원 한돋움"/>
                  <a:cs typeface="+mn-cs"/>
                </a:rPr>
                <a:t>를 통한 데이터 확보 및 가용성 높은 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한수원 한돋움"/>
                  <a:ea typeface="한수원 한돋움"/>
                  <a:cs typeface="+mn-cs"/>
                </a:rPr>
                <a:t>UI&amp;UX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한수원 한돋움"/>
                  <a:ea typeface="한수원 한돋움"/>
                  <a:cs typeface="+mn-cs"/>
                </a:rPr>
                <a:t>를 적용한 프로그램 제작</a:t>
              </a:r>
            </a:p>
          </p:txBody>
        </p:sp>
        <p:sp>
          <p:nvSpPr>
            <p:cNvPr id="23" name="왼쪽 대괄호 22">
              <a:extLst>
                <a:ext uri="{FF2B5EF4-FFF2-40B4-BE49-F238E27FC236}">
                  <a16:creationId xmlns:a16="http://schemas.microsoft.com/office/drawing/2014/main" id="{2B6AB4CA-8EDC-48B5-98CB-93709FFC4346}"/>
                </a:ext>
              </a:extLst>
            </p:cNvPr>
            <p:cNvSpPr/>
            <p:nvPr/>
          </p:nvSpPr>
          <p:spPr>
            <a:xfrm flipH="1">
              <a:off x="6795322" y="3891310"/>
              <a:ext cx="144016" cy="648072"/>
            </a:xfrm>
            <a:prstGeom prst="leftBracket">
              <a:avLst>
                <a:gd name="adj" fmla="val 8333"/>
              </a:avLst>
            </a:prstGeom>
            <a:ln w="38100">
              <a:solidFill>
                <a:srgbClr val="7795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advClick="0" mc:Ignorable="hp" hp:hslDur="5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DBAE715-9027-42B0-8F1A-663B22412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557701"/>
              </p:ext>
            </p:extLst>
          </p:nvPr>
        </p:nvGraphicFramePr>
        <p:xfrm>
          <a:off x="629564" y="1887674"/>
          <a:ext cx="7884871" cy="2988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1733668952"/>
                    </a:ext>
                  </a:extLst>
                </a:gridCol>
                <a:gridCol w="680075">
                  <a:extLst>
                    <a:ext uri="{9D8B030D-6E8A-4147-A177-3AD203B41FA5}">
                      <a16:colId xmlns:a16="http://schemas.microsoft.com/office/drawing/2014/main" val="3830857288"/>
                    </a:ext>
                  </a:extLst>
                </a:gridCol>
                <a:gridCol w="680075">
                  <a:extLst>
                    <a:ext uri="{9D8B030D-6E8A-4147-A177-3AD203B41FA5}">
                      <a16:colId xmlns:a16="http://schemas.microsoft.com/office/drawing/2014/main" val="1200915743"/>
                    </a:ext>
                  </a:extLst>
                </a:gridCol>
                <a:gridCol w="680075">
                  <a:extLst>
                    <a:ext uri="{9D8B030D-6E8A-4147-A177-3AD203B41FA5}">
                      <a16:colId xmlns:a16="http://schemas.microsoft.com/office/drawing/2014/main" val="3982707570"/>
                    </a:ext>
                  </a:extLst>
                </a:gridCol>
                <a:gridCol w="680075">
                  <a:extLst>
                    <a:ext uri="{9D8B030D-6E8A-4147-A177-3AD203B41FA5}">
                      <a16:colId xmlns:a16="http://schemas.microsoft.com/office/drawing/2014/main" val="860276587"/>
                    </a:ext>
                  </a:extLst>
                </a:gridCol>
                <a:gridCol w="680075">
                  <a:extLst>
                    <a:ext uri="{9D8B030D-6E8A-4147-A177-3AD203B41FA5}">
                      <a16:colId xmlns:a16="http://schemas.microsoft.com/office/drawing/2014/main" val="580428908"/>
                    </a:ext>
                  </a:extLst>
                </a:gridCol>
                <a:gridCol w="680075">
                  <a:extLst>
                    <a:ext uri="{9D8B030D-6E8A-4147-A177-3AD203B41FA5}">
                      <a16:colId xmlns:a16="http://schemas.microsoft.com/office/drawing/2014/main" val="3003626818"/>
                    </a:ext>
                  </a:extLst>
                </a:gridCol>
                <a:gridCol w="680075">
                  <a:extLst>
                    <a:ext uri="{9D8B030D-6E8A-4147-A177-3AD203B41FA5}">
                      <a16:colId xmlns:a16="http://schemas.microsoft.com/office/drawing/2014/main" val="969640503"/>
                    </a:ext>
                  </a:extLst>
                </a:gridCol>
                <a:gridCol w="680075">
                  <a:extLst>
                    <a:ext uri="{9D8B030D-6E8A-4147-A177-3AD203B41FA5}">
                      <a16:colId xmlns:a16="http://schemas.microsoft.com/office/drawing/2014/main" val="4170137008"/>
                    </a:ext>
                  </a:extLst>
                </a:gridCol>
                <a:gridCol w="680075">
                  <a:extLst>
                    <a:ext uri="{9D8B030D-6E8A-4147-A177-3AD203B41FA5}">
                      <a16:colId xmlns:a16="http://schemas.microsoft.com/office/drawing/2014/main" val="3771835941"/>
                    </a:ext>
                  </a:extLst>
                </a:gridCol>
              </a:tblGrid>
              <a:tr h="423672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한수원 한울림" panose="020B0600000101010101" pitchFamily="50" charset="-127"/>
                          <a:ea typeface="한수원 한울림" panose="020B0600000101010101" pitchFamily="50" charset="-127"/>
                        </a:rPr>
                        <a:t>23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한수원 한울림" panose="020B0600000101010101" pitchFamily="50" charset="-127"/>
                          <a:ea typeface="한수원 한울림" panose="020B0600000101010101" pitchFamily="50" charset="-127"/>
                        </a:rPr>
                        <a:t>24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한수원 한울림" panose="020B0600000101010101" pitchFamily="50" charset="-127"/>
                          <a:ea typeface="한수원 한울림" panose="020B0600000101010101" pitchFamily="50" charset="-127"/>
                        </a:rPr>
                        <a:t>25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한수원 한울림" panose="020B0600000101010101" pitchFamily="50" charset="-127"/>
                          <a:ea typeface="한수원 한울림" panose="020B0600000101010101" pitchFamily="50" charset="-127"/>
                        </a:rPr>
                        <a:t>26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한수원 한울림" panose="020B0600000101010101" pitchFamily="50" charset="-127"/>
                          <a:ea typeface="한수원 한울림" panose="020B0600000101010101" pitchFamily="50" charset="-127"/>
                        </a:rPr>
                        <a:t>27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한수원 한울림" panose="020B0600000101010101" pitchFamily="50" charset="-127"/>
                          <a:ea typeface="한수원 한울림" panose="020B0600000101010101" pitchFamily="50" charset="-127"/>
                        </a:rPr>
                        <a:t>28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한수원 한울림" panose="020B0600000101010101" pitchFamily="50" charset="-127"/>
                          <a:ea typeface="한수원 한울림" panose="020B0600000101010101" pitchFamily="50" charset="-127"/>
                        </a:rPr>
                        <a:t>29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한수원 한울림" panose="020B0600000101010101" pitchFamily="50" charset="-127"/>
                          <a:ea typeface="한수원 한울림" panose="020B0600000101010101" pitchFamily="50" charset="-127"/>
                        </a:rPr>
                        <a:t>30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한수원 한울림" panose="020B0600000101010101" pitchFamily="50" charset="-127"/>
                          <a:ea typeface="한수원 한울림" panose="020B0600000101010101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837661"/>
                  </a:ext>
                </a:extLst>
              </a:tr>
              <a:tr h="423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한수원 한울림" panose="020B0600000101010101" pitchFamily="50" charset="-127"/>
                          <a:ea typeface="한수원 한울림" panose="020B0600000101010101" pitchFamily="50" charset="-127"/>
                        </a:rPr>
                        <a:t>프로젝트 계획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F9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435820"/>
                  </a:ext>
                </a:extLst>
              </a:tr>
              <a:tr h="423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한수원 한울림" panose="020B0600000101010101" pitchFamily="50" charset="-127"/>
                          <a:ea typeface="한수원 한울림" panose="020B0600000101010101" pitchFamily="50" charset="-127"/>
                        </a:rPr>
                        <a:t>DB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한수원 한울림" panose="020B0600000101010101" pitchFamily="50" charset="-127"/>
                          <a:ea typeface="한수원 한울림" panose="020B0600000101010101" pitchFamily="50" charset="-127"/>
                        </a:rPr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383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735119"/>
                  </a:ext>
                </a:extLst>
              </a:tr>
              <a:tr h="423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한수원 한울림" panose="020B0600000101010101" pitchFamily="50" charset="-127"/>
                          <a:ea typeface="한수원 한울림" panose="020B0600000101010101" pitchFamily="50" charset="-127"/>
                        </a:rPr>
                        <a:t>화면 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F9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476753"/>
                  </a:ext>
                </a:extLst>
              </a:tr>
              <a:tr h="446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한수원 한울림" panose="020B0600000101010101" pitchFamily="50" charset="-127"/>
                          <a:ea typeface="한수원 한울림" panose="020B0600000101010101" pitchFamily="50" charset="-127"/>
                        </a:rPr>
                        <a:t>기능 구현 및 테스트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383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754776"/>
                  </a:ext>
                </a:extLst>
              </a:tr>
              <a:tr h="423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한수원 한울림" panose="020B0600000101010101" pitchFamily="50" charset="-127"/>
                          <a:ea typeface="한수원 한울림" panose="020B0600000101010101" pitchFamily="50" charset="-127"/>
                        </a:rPr>
                        <a:t>화면 구현 및 테스트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F9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445034"/>
                  </a:ext>
                </a:extLst>
              </a:tr>
              <a:tr h="423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한수원 한울림" panose="020B0600000101010101" pitchFamily="50" charset="-127"/>
                          <a:ea typeface="한수원 한울림" panose="020B0600000101010101" pitchFamily="50" charset="-127"/>
                        </a:rPr>
                        <a:t>최종점검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383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한수원 한울림" panose="020B0600000101010101" pitchFamily="50" charset="-127"/>
                        <a:ea typeface="한수원 한울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72129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8841FE-5678-4B27-9548-8D589F7586C9}"/>
              </a:ext>
            </a:extLst>
          </p:cNvPr>
          <p:cNvSpPr txBox="1"/>
          <p:nvPr/>
        </p:nvSpPr>
        <p:spPr>
          <a:xfrm>
            <a:off x="3491879" y="1203598"/>
            <a:ext cx="2160240" cy="519351"/>
          </a:xfrm>
          <a:prstGeom prst="roundRect">
            <a:avLst>
              <a:gd name="adj" fmla="val 50000"/>
            </a:avLst>
          </a:prstGeom>
          <a:noFill/>
          <a:ln>
            <a:solidFill>
              <a:srgbClr val="3B3838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프로젝트 일정</a:t>
            </a:r>
          </a:p>
        </p:txBody>
      </p:sp>
    </p:spTree>
    <p:extLst>
      <p:ext uri="{BB962C8B-B14F-4D97-AF65-F5344CB8AC3E}">
        <p14:creationId xmlns:p14="http://schemas.microsoft.com/office/powerpoint/2010/main" val="111307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advClick="0" mc:Ignorable="hp" hp:hslDur="5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872D6DE-4587-42C5-ADB6-2A15128A9CD6}"/>
              </a:ext>
            </a:extLst>
          </p:cNvPr>
          <p:cNvGrpSpPr/>
          <p:nvPr/>
        </p:nvGrpSpPr>
        <p:grpSpPr>
          <a:xfrm>
            <a:off x="323528" y="3579862"/>
            <a:ext cx="2880320" cy="307777"/>
            <a:chOff x="323528" y="3579862"/>
            <a:chExt cx="2880320" cy="307777"/>
          </a:xfrm>
        </p:grpSpPr>
        <p:sp>
          <p:nvSpPr>
            <p:cNvPr id="10" name="TextBox 9"/>
            <p:cNvSpPr txBox="1"/>
            <p:nvPr/>
          </p:nvSpPr>
          <p:spPr>
            <a:xfrm>
              <a:off x="520547" y="3579862"/>
              <a:ext cx="26833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DB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를 이용한 회원가입과 로그인</a:t>
              </a:r>
            </a:p>
          </p:txBody>
        </p:sp>
        <p:sp>
          <p:nvSpPr>
            <p:cNvPr id="17" name="타원 16"/>
            <p:cNvSpPr/>
            <p:nvPr/>
          </p:nvSpPr>
          <p:spPr>
            <a:xfrm>
              <a:off x="323528" y="3621877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1BABB92-BD9C-4B11-85B2-12AA667E1BDC}"/>
              </a:ext>
            </a:extLst>
          </p:cNvPr>
          <p:cNvGrpSpPr/>
          <p:nvPr/>
        </p:nvGrpSpPr>
        <p:grpSpPr>
          <a:xfrm>
            <a:off x="4896036" y="3679356"/>
            <a:ext cx="3200447" cy="307777"/>
            <a:chOff x="3977322" y="3750670"/>
            <a:chExt cx="3200447" cy="307777"/>
          </a:xfrm>
        </p:grpSpPr>
        <p:sp>
          <p:nvSpPr>
            <p:cNvPr id="18" name="TextBox 17"/>
            <p:cNvSpPr txBox="1"/>
            <p:nvPr/>
          </p:nvSpPr>
          <p:spPr>
            <a:xfrm>
              <a:off x="4211960" y="3750670"/>
              <a:ext cx="296580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400" dirty="0" err="1">
                  <a:solidFill>
                    <a:schemeClr val="bg2">
                      <a:lumMod val="25000"/>
                    </a:schemeClr>
                  </a:solidFill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별점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 준 영화와 많이 찾은 영화 정보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3977322" y="3788589"/>
              <a:ext cx="216000" cy="216000"/>
            </a:xfrm>
            <a:prstGeom prst="ellipse">
              <a:avLst/>
            </a:prstGeom>
            <a:solidFill>
              <a:srgbClr val="62A8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100" b="1" dirty="0"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2</a:t>
              </a:r>
              <a:endParaRPr lang="ko-KR" altLang="en-US" sz="1100" b="1" dirty="0">
                <a:latin typeface="한수원 한울림" panose="020B0600000101010101" pitchFamily="50" charset="-127"/>
                <a:ea typeface="한수원 한울림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A9E42B8-A896-4EE7-8E00-53A8FAF08F61}"/>
              </a:ext>
            </a:extLst>
          </p:cNvPr>
          <p:cNvGrpSpPr/>
          <p:nvPr/>
        </p:nvGrpSpPr>
        <p:grpSpPr>
          <a:xfrm>
            <a:off x="4896024" y="4128410"/>
            <a:ext cx="2670165" cy="307777"/>
            <a:chOff x="4031928" y="4006481"/>
            <a:chExt cx="2670165" cy="307777"/>
          </a:xfrm>
        </p:grpSpPr>
        <p:sp>
          <p:nvSpPr>
            <p:cNvPr id="19" name="TextBox 18"/>
            <p:cNvSpPr txBox="1"/>
            <p:nvPr/>
          </p:nvSpPr>
          <p:spPr>
            <a:xfrm>
              <a:off x="4266578" y="4006481"/>
              <a:ext cx="243551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보고 싶은 영화 검색</a:t>
              </a:r>
            </a:p>
          </p:txBody>
        </p:sp>
        <p:sp>
          <p:nvSpPr>
            <p:cNvPr id="21" name="타원 20"/>
            <p:cNvSpPr/>
            <p:nvPr/>
          </p:nvSpPr>
          <p:spPr>
            <a:xfrm>
              <a:off x="4031928" y="4047241"/>
              <a:ext cx="216024" cy="216024"/>
            </a:xfrm>
            <a:prstGeom prst="ellipse">
              <a:avLst/>
            </a:prstGeom>
            <a:solidFill>
              <a:srgbClr val="11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100" b="1" dirty="0"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3</a:t>
              </a:r>
              <a:endParaRPr lang="ko-KR" altLang="en-US" sz="1100" b="1" dirty="0">
                <a:latin typeface="한수원 한울림" panose="020B0600000101010101" pitchFamily="50" charset="-127"/>
                <a:ea typeface="한수원 한울림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A9CA9D-938A-4D6A-8F5C-74A69B1976FC}"/>
              </a:ext>
            </a:extLst>
          </p:cNvPr>
          <p:cNvGrpSpPr/>
          <p:nvPr/>
        </p:nvGrpSpPr>
        <p:grpSpPr>
          <a:xfrm>
            <a:off x="4896024" y="4581073"/>
            <a:ext cx="2670165" cy="307777"/>
            <a:chOff x="4031928" y="4352302"/>
            <a:chExt cx="2670165" cy="307777"/>
          </a:xfrm>
        </p:grpSpPr>
        <p:sp>
          <p:nvSpPr>
            <p:cNvPr id="49" name="TextBox 18"/>
            <p:cNvSpPr txBox="1"/>
            <p:nvPr/>
          </p:nvSpPr>
          <p:spPr>
            <a:xfrm>
              <a:off x="4266624" y="4352302"/>
              <a:ext cx="243546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특정 조건 검색</a:t>
              </a:r>
            </a:p>
          </p:txBody>
        </p:sp>
        <p:sp>
          <p:nvSpPr>
            <p:cNvPr id="50" name="타원 20"/>
            <p:cNvSpPr/>
            <p:nvPr/>
          </p:nvSpPr>
          <p:spPr>
            <a:xfrm>
              <a:off x="4031928" y="4400654"/>
              <a:ext cx="216024" cy="216024"/>
            </a:xfrm>
            <a:prstGeom prst="ellipse">
              <a:avLst/>
            </a:prstGeom>
            <a:solidFill>
              <a:srgbClr val="11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100" b="1"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4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99801BF-55FB-4562-8B11-4FEF9DAA2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73" y="1296454"/>
            <a:ext cx="1778410" cy="1938524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24330" y="1296454"/>
            <a:ext cx="4752528" cy="217539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824330" y="2838472"/>
            <a:ext cx="957706" cy="360040"/>
          </a:xfrm>
          <a:prstGeom prst="rect">
            <a:avLst/>
          </a:prstGeom>
          <a:noFill/>
          <a:ln>
            <a:solidFill>
              <a:srgbClr val="11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직사각형 10"/>
          <p:cNvSpPr/>
          <p:nvPr/>
        </p:nvSpPr>
        <p:spPr>
          <a:xfrm>
            <a:off x="3824330" y="2265716"/>
            <a:ext cx="957706" cy="572756"/>
          </a:xfrm>
          <a:prstGeom prst="rect">
            <a:avLst/>
          </a:prstGeom>
          <a:noFill/>
          <a:ln>
            <a:solidFill>
              <a:srgbClr val="11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사각형 10">
            <a:extLst>
              <a:ext uri="{FF2B5EF4-FFF2-40B4-BE49-F238E27FC236}">
                <a16:creationId xmlns:a16="http://schemas.microsoft.com/office/drawing/2014/main" id="{6258425C-53E5-4064-B269-AFEF90BC3B62}"/>
              </a:ext>
            </a:extLst>
          </p:cNvPr>
          <p:cNvSpPr/>
          <p:nvPr/>
        </p:nvSpPr>
        <p:spPr>
          <a:xfrm>
            <a:off x="3824330" y="1904442"/>
            <a:ext cx="957706" cy="360040"/>
          </a:xfrm>
          <a:prstGeom prst="rect">
            <a:avLst/>
          </a:prstGeom>
          <a:noFill/>
          <a:ln>
            <a:solidFill>
              <a:srgbClr val="62A8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4" name="타원 20">
            <a:extLst>
              <a:ext uri="{FF2B5EF4-FFF2-40B4-BE49-F238E27FC236}">
                <a16:creationId xmlns:a16="http://schemas.microsoft.com/office/drawing/2014/main" id="{DBB86470-F2F8-43FC-AC7D-A7E5BD846477}"/>
              </a:ext>
            </a:extLst>
          </p:cNvPr>
          <p:cNvSpPr/>
          <p:nvPr/>
        </p:nvSpPr>
        <p:spPr>
          <a:xfrm>
            <a:off x="3571945" y="2933377"/>
            <a:ext cx="216024" cy="216024"/>
          </a:xfrm>
          <a:prstGeom prst="ellipse">
            <a:avLst/>
          </a:prstGeom>
          <a:solidFill>
            <a:srgbClr val="11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 b="1"/>
              <a:t>4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8966E43-EC21-4986-92D0-A13AD8DA2346}"/>
              </a:ext>
            </a:extLst>
          </p:cNvPr>
          <p:cNvSpPr/>
          <p:nvPr/>
        </p:nvSpPr>
        <p:spPr>
          <a:xfrm>
            <a:off x="3569647" y="2463738"/>
            <a:ext cx="216024" cy="216024"/>
          </a:xfrm>
          <a:prstGeom prst="ellipse">
            <a:avLst/>
          </a:prstGeom>
          <a:solidFill>
            <a:srgbClr val="11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5FC7B8A-2513-4733-8978-3EA4A001813A}"/>
              </a:ext>
            </a:extLst>
          </p:cNvPr>
          <p:cNvSpPr/>
          <p:nvPr/>
        </p:nvSpPr>
        <p:spPr>
          <a:xfrm>
            <a:off x="3567207" y="1975412"/>
            <a:ext cx="216000" cy="216000"/>
          </a:xfrm>
          <a:prstGeom prst="ellipse">
            <a:avLst/>
          </a:prstGeom>
          <a:solidFill>
            <a:srgbClr val="62A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9A12A14-2486-4012-A837-81A109F0B4E5}"/>
              </a:ext>
            </a:extLst>
          </p:cNvPr>
          <p:cNvSpPr/>
          <p:nvPr/>
        </p:nvSpPr>
        <p:spPr>
          <a:xfrm>
            <a:off x="2123728" y="2823778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83C56C-57C8-4284-AD37-FA43B3370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167594"/>
            <a:ext cx="57912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0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319972" y="1454025"/>
            <a:ext cx="4380144" cy="2864630"/>
          </a:xfrm>
          <a:prstGeom prst="rect">
            <a:avLst/>
          </a:prstGeom>
          <a:noFill/>
          <a:ln>
            <a:solidFill>
              <a:srgbClr val="3B3838"/>
            </a:solidFill>
            <a:prstDash val="dash"/>
          </a:ln>
        </p:spPr>
        <p:txBody>
          <a:bodyPr wrap="square">
            <a:spAutoFit/>
          </a:bodyPr>
          <a:lstStyle/>
          <a:p>
            <a:pPr marL="179388" indent="-179388">
              <a:lnSpc>
                <a:spcPct val="150000"/>
              </a:lnSpc>
              <a:spcAft>
                <a:spcPts val="800"/>
              </a:spcAft>
              <a:buFont typeface="Arial"/>
              <a:buChar char="•"/>
              <a:defRPr lang="ko-KR" altLang="en-US"/>
            </a:pPr>
            <a:endParaRPr lang="en-US" altLang="ko-KR" sz="1300" dirty="0">
              <a:solidFill>
                <a:schemeClr val="bg2">
                  <a:lumMod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ea"/>
              <a:buAutoNum type="circleNumDbPlain"/>
              <a:defRPr lang="ko-KR" altLang="en-US"/>
            </a:pP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MVC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패턴을 적용하여</a:t>
            </a:r>
            <a:b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</a:b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모델에는 사람의 정보가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리스트로 구현되어 있고,</a:t>
            </a:r>
            <a:b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</a:b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뷰에는 추가할 수 있는 버튼과 텍스트 박스로 이루어짐.</a:t>
            </a:r>
            <a:b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</a:b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컨트롤러는 중간에 위치하여 여러 기능을 수행함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.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ea"/>
              <a:buAutoNum type="circleNumDbPlain"/>
              <a:defRPr lang="ko-KR" altLang="en-US"/>
            </a:pP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입력 하지 않은 정보가 있거나</a:t>
            </a:r>
            <a:b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</a:b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특수한 문자가 입력되면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오류 메시지를 출력함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.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</a:t>
            </a:r>
            <a:endParaRPr lang="en-US" altLang="ko-KR" sz="1300" dirty="0">
              <a:solidFill>
                <a:schemeClr val="bg2">
                  <a:lumMod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marL="179388" indent="-179388">
              <a:lnSpc>
                <a:spcPct val="150000"/>
              </a:lnSpc>
              <a:spcAft>
                <a:spcPts val="800"/>
              </a:spcAft>
              <a:buFont typeface="Arial"/>
              <a:buChar char="•"/>
              <a:defRPr lang="ko-KR" altLang="en-US"/>
            </a:pPr>
            <a:endParaRPr lang="ko-KR" altLang="en-US" sz="1300" dirty="0">
              <a:solidFill>
                <a:schemeClr val="bg2">
                  <a:lumMod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C81193-9DA8-48DD-A96F-4C6AFF2C7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43" y="1311610"/>
            <a:ext cx="3481383" cy="324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0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753FEAA-93DB-4C19-AA64-255787CDD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151" y="1159896"/>
            <a:ext cx="2976309" cy="37776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214A4F-A54B-4F6B-B750-DF73E1B2F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41" y="1159895"/>
            <a:ext cx="3636404" cy="28305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B18DAF-339A-4E58-B1B1-CE25A141E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38" y="4047914"/>
            <a:ext cx="2689659" cy="967217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5D04591-8DB7-4117-BE6E-828086929EDF}"/>
              </a:ext>
            </a:extLst>
          </p:cNvPr>
          <p:cNvSpPr/>
          <p:nvPr/>
        </p:nvSpPr>
        <p:spPr>
          <a:xfrm flipH="1">
            <a:off x="4246423" y="1239602"/>
            <a:ext cx="432048" cy="432048"/>
          </a:xfrm>
          <a:prstGeom prst="rightArrow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931E8-DB71-4CCD-9019-7D1F75CCE80F}"/>
              </a:ext>
            </a:extLst>
          </p:cNvPr>
          <p:cNvSpPr txBox="1"/>
          <p:nvPr/>
        </p:nvSpPr>
        <p:spPr>
          <a:xfrm>
            <a:off x="4175956" y="1743658"/>
            <a:ext cx="13949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① </a:t>
            </a:r>
            <a:r>
              <a: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MVC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패턴 적용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6A53F35-C83E-4861-A704-B12126FBE603}"/>
              </a:ext>
            </a:extLst>
          </p:cNvPr>
          <p:cNvSpPr/>
          <p:nvPr/>
        </p:nvSpPr>
        <p:spPr>
          <a:xfrm>
            <a:off x="5358625" y="3774424"/>
            <a:ext cx="432048" cy="432048"/>
          </a:xfrm>
          <a:prstGeom prst="rightArrow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C0BD58-61C2-48F0-937F-0AC5BA7913DB}"/>
              </a:ext>
            </a:extLst>
          </p:cNvPr>
          <p:cNvSpPr txBox="1"/>
          <p:nvPr/>
        </p:nvSpPr>
        <p:spPr>
          <a:xfrm>
            <a:off x="4184443" y="4299942"/>
            <a:ext cx="1595309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② </a:t>
            </a:r>
            <a:endParaRPr lang="en-US" altLang="ko-KR" sz="13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r"/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특수문자 </a:t>
            </a:r>
            <a:r>
              <a: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, </a:t>
            </a:r>
            <a:r>
              <a:rPr lang="ko-KR" altLang="en-US" sz="1300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미입력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시</a:t>
            </a:r>
            <a:endParaRPr lang="en-US" altLang="ko-KR" sz="13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r"/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오류 메시지 출력</a:t>
            </a:r>
            <a:endParaRPr lang="en-US" altLang="ko-KR" sz="13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0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7524" y="3759882"/>
            <a:ext cx="5013893" cy="106779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9388" indent="-179388">
              <a:spcAft>
                <a:spcPts val="800"/>
              </a:spcAft>
              <a:buFont typeface="Arial"/>
              <a:buChar char="•"/>
              <a:defRPr sz="1100">
                <a:solidFill>
                  <a:schemeClr val="bg2">
                    <a:lumMod val="25000"/>
                  </a:schemeClr>
                </a:solidFill>
                <a:latin typeface="한수원 한돋움"/>
                <a:ea typeface="한수원 한돋움"/>
              </a:defRPr>
            </a:lvl1pPr>
          </a:lstStyle>
          <a:p>
            <a:pPr>
              <a:lnSpc>
                <a:spcPct val="150000"/>
              </a:lnSpc>
              <a:defRPr lang="ko-KR" altLang="en-US"/>
            </a:pP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비로그인 오픈 </a:t>
            </a:r>
            <a:r>
              <a:rPr lang="ko-KR" altLang="en-US" sz="1300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API이므로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</a:t>
            </a:r>
            <a:r>
              <a:rPr lang="ko-KR" altLang="en-US" sz="1300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GET으로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호출할 때 HTTP </a:t>
            </a:r>
            <a:r>
              <a:rPr lang="ko-KR" altLang="en-US" sz="1300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Header에</a:t>
            </a:r>
            <a:br>
              <a: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</a:b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애플리케이션 등록 시 발급받은 </a:t>
            </a:r>
            <a:r>
              <a:rPr lang="ko-KR" altLang="en-US" sz="1300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Client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</a:t>
            </a:r>
            <a:r>
              <a:rPr lang="ko-KR" altLang="en-US" sz="1300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ID와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</a:t>
            </a:r>
            <a:r>
              <a:rPr lang="ko-KR" altLang="en-US" sz="1300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Client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</a:t>
            </a:r>
            <a:r>
              <a:rPr lang="ko-KR" altLang="en-US" sz="1300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Secret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값을 작성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xml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문서에 있는 검색 결과를 찾기 위해 </a:t>
            </a:r>
            <a:r>
              <a:rPr lang="en-US" altLang="ko-KR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channel</a:t>
            </a:r>
            <a:r>
              <a:rPr lang="ko-KR" altLang="en-US" sz="1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를 이용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20073" y="1095585"/>
            <a:ext cx="3492388" cy="28386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FA1FD7-DB24-4B56-96FD-B7C16EC71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40" y="1166671"/>
            <a:ext cx="4500500" cy="2403882"/>
          </a:xfrm>
          <a:prstGeom prst="rect">
            <a:avLst/>
          </a:prstGeom>
        </p:spPr>
      </p:pic>
      <p:sp>
        <p:nvSpPr>
          <p:cNvPr id="22" name="직사각형 14"/>
          <p:cNvSpPr/>
          <p:nvPr/>
        </p:nvSpPr>
        <p:spPr>
          <a:xfrm>
            <a:off x="1331640" y="1275606"/>
            <a:ext cx="648072" cy="180020"/>
          </a:xfrm>
          <a:prstGeom prst="rect">
            <a:avLst/>
          </a:prstGeom>
          <a:noFill/>
          <a:ln w="28575">
            <a:solidFill>
              <a:srgbClr val="358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5C3FCD-9E8F-4F82-9CA6-2D9A35063BF4}"/>
              </a:ext>
            </a:extLst>
          </p:cNvPr>
          <p:cNvSpPr/>
          <p:nvPr/>
        </p:nvSpPr>
        <p:spPr>
          <a:xfrm>
            <a:off x="5508104" y="1887675"/>
            <a:ext cx="3132348" cy="684076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50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474</ep:Words>
  <ep:PresentationFormat>화면 슬라이드 쇼(16:9)</ep:PresentationFormat>
  <ep:Paragraphs>81</ep:Paragraphs>
  <ep:Slides>20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2021-04-11T06:29:46.000</dcterms:created>
  <dc:creator>Windows 사용자</dc:creator>
  <cp:lastModifiedBy>곽우영</cp:lastModifiedBy>
  <dcterms:modified xsi:type="dcterms:W3CDTF">2021-07-26T13:40:18.615</dcterms:modified>
  <cp:revision>827</cp:revision>
  <dc:title>PowerPoint 프레젠테이션</dc:title>
  <cp:version>0906.0100.01</cp:version>
</cp:coreProperties>
</file>