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3" r:id="rId1"/>
  </p:sldMasterIdLst>
  <p:notesMasterIdLst>
    <p:notesMasterId r:id="rId46"/>
  </p:notesMasterIdLst>
  <p:sldIdLst>
    <p:sldId id="256" r:id="rId2"/>
    <p:sldId id="268" r:id="rId3"/>
    <p:sldId id="272" r:id="rId4"/>
    <p:sldId id="287" r:id="rId5"/>
    <p:sldId id="304" r:id="rId6"/>
    <p:sldId id="306" r:id="rId7"/>
    <p:sldId id="267" r:id="rId8"/>
    <p:sldId id="281" r:id="rId9"/>
    <p:sldId id="280" r:id="rId10"/>
    <p:sldId id="284" r:id="rId11"/>
    <p:sldId id="285" r:id="rId12"/>
    <p:sldId id="289" r:id="rId13"/>
    <p:sldId id="303" r:id="rId14"/>
    <p:sldId id="286" r:id="rId15"/>
    <p:sldId id="283" r:id="rId16"/>
    <p:sldId id="291" r:id="rId17"/>
    <p:sldId id="269" r:id="rId18"/>
    <p:sldId id="292" r:id="rId19"/>
    <p:sldId id="282" r:id="rId20"/>
    <p:sldId id="294" r:id="rId21"/>
    <p:sldId id="293" r:id="rId22"/>
    <p:sldId id="276" r:id="rId23"/>
    <p:sldId id="299" r:id="rId24"/>
    <p:sldId id="274" r:id="rId25"/>
    <p:sldId id="273" r:id="rId26"/>
    <p:sldId id="300" r:id="rId27"/>
    <p:sldId id="277" r:id="rId28"/>
    <p:sldId id="296" r:id="rId29"/>
    <p:sldId id="257" r:id="rId30"/>
    <p:sldId id="265" r:id="rId31"/>
    <p:sldId id="259" r:id="rId32"/>
    <p:sldId id="260" r:id="rId33"/>
    <p:sldId id="262" r:id="rId34"/>
    <p:sldId id="263" r:id="rId35"/>
    <p:sldId id="264" r:id="rId36"/>
    <p:sldId id="301" r:id="rId37"/>
    <p:sldId id="305" r:id="rId38"/>
    <p:sldId id="279" r:id="rId39"/>
    <p:sldId id="266" r:id="rId40"/>
    <p:sldId id="302" r:id="rId41"/>
    <p:sldId id="297" r:id="rId42"/>
    <p:sldId id="308" r:id="rId43"/>
    <p:sldId id="298" r:id="rId44"/>
    <p:sldId id="307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398" autoAdjust="0"/>
  </p:normalViewPr>
  <p:slideViewPr>
    <p:cSldViewPr snapToGrid="0">
      <p:cViewPr varScale="1">
        <p:scale>
          <a:sx n="106" d="100"/>
          <a:sy n="106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5C44E-036F-4C18-BA94-3079797FD67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66E73-4291-431A-9881-C67C17A1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1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Delivery</a:t>
            </a:r>
            <a:r>
              <a:rPr lang="en-US" baseline="0" dirty="0" smtClean="0"/>
              <a:t> is decomposed into fundamental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66E73-4291-431A-9881-C67C17A139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7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66E73-4291-431A-9881-C67C17A139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2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6" y="1828801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E8463C8-5150-4E56-A68C-699DAC30E6B0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10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80" y="292611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6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4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4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F78D-8ACE-4895-8858-1E328669342C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4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2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509008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51ED-A1C6-4E4D-ACFC-525BB9FD2AC8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60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2" y="654265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5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80" y="3814475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5000817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C4398964-15E7-48EF-943A-6C1F43A82F69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98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1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26E-F868-4D45-988C-ABB858F2E0BA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31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6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3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2489202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5972-5F51-4D8D-B173-5237065E4EBF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14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88548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2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3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6D12-731B-437C-B871-AB2CF354529D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3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2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D177-DF50-45D9-9CCA-CF608EF6419B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46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6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5241-F25E-49DA-9343-055EF2A78551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7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75D6-31EA-456D-91B3-80AE6510128B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89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2257590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2" y="2257590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C03E-8239-4C0A-BF5A-CC15920C76D6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7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1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F240-1399-4B9E-8147-8A3A6F0A00E8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0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2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2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B53-4B52-4607-9D50-1FCC5BEFA2C6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0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469-D64C-488F-A06B-EDADF80C8FAD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6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C240-9A82-49D9-9464-7BD55E6BE2AD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0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086846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D3E1-FC4D-4094-AC56-197561F22E91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8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4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3A8F-6308-4F68-90C3-67A4430B489B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5" y="925607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4" y="6371446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67C9E7E3-8EA7-4F40-AF8A-EBEEAB29E3F1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9" y="295732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Li,</a:t>
            </a:r>
            <a:r>
              <a:rPr lang="en-US" dirty="0" smtClean="0"/>
              <a:t> Runhui</a:t>
            </a:r>
          </a:p>
          <a:p>
            <a:r>
              <a:rPr lang="en-US" dirty="0" smtClean="0"/>
              <a:t>ANSR LAB, </a:t>
            </a:r>
            <a:r>
              <a:rPr lang="en-US" dirty="0" err="1" smtClean="0"/>
              <a:t>DePT.</a:t>
            </a:r>
            <a:r>
              <a:rPr lang="en-US" dirty="0" smtClean="0"/>
              <a:t> of Computer SCI &amp; Tech</a:t>
            </a:r>
            <a:br>
              <a:rPr lang="en-US" dirty="0" smtClean="0"/>
            </a:br>
            <a:r>
              <a:rPr lang="en-US" dirty="0" smtClean="0"/>
              <a:t>The Chinese University of Hong Kong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Shield distributed states</a:t>
                </a:r>
              </a:p>
              <a:p>
                <a:pPr lvl="1"/>
                <a:r>
                  <a:rPr lang="en-US" dirty="0" smtClean="0"/>
                  <a:t>Focus on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mechanism</a:t>
                </a:r>
                <a:endParaRPr lang="en-US" b="1" dirty="0" smtClean="0">
                  <a:solidFill>
                    <a:schemeClr val="tx2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Abstraction: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 Global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network view</a:t>
                </a:r>
              </a:p>
              <a:p>
                <a:pPr lvl="1"/>
                <a:r>
                  <a:rPr lang="en-US" dirty="0" smtClean="0"/>
                  <a:t>Get </a:t>
                </a:r>
                <a:r>
                  <a:rPr lang="en-US" dirty="0" smtClean="0"/>
                  <a:t>network </a:t>
                </a:r>
                <a:r>
                  <a:rPr lang="en-US" dirty="0" smtClean="0"/>
                  <a:t>graph </a:t>
                </a:r>
                <a:r>
                  <a:rPr lang="en-US" dirty="0" smtClean="0"/>
                  <a:t>through </a:t>
                </a:r>
                <a:r>
                  <a:rPr lang="en-US" dirty="0" smtClean="0"/>
                  <a:t>API</a:t>
                </a:r>
              </a:p>
              <a:p>
                <a:r>
                  <a:rPr lang="en-US" dirty="0" smtClean="0"/>
                  <a:t>Control </a:t>
                </a:r>
              </a:p>
              <a:p>
                <a:pPr lvl="1"/>
                <a:r>
                  <a:rPr lang="en-US" strike="sngStrike" dirty="0" smtClean="0"/>
                  <a:t>Distributed</a:t>
                </a:r>
                <a:r>
                  <a:rPr lang="en-US" dirty="0" smtClean="0"/>
                  <a:t> </a:t>
                </a:r>
                <a:r>
                  <a:rPr lang="en-US" strike="sngStrike" dirty="0" smtClean="0"/>
                  <a:t>protocols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Graph algorithm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5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Control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program</a:t>
            </a:r>
            <a:r>
              <a:rPr lang="en-US" dirty="0" smtClean="0"/>
              <a:t>: desired </a:t>
            </a:r>
            <a:r>
              <a:rPr lang="en-US" dirty="0" smtClean="0"/>
              <a:t>behavior</a:t>
            </a:r>
          </a:p>
          <a:p>
            <a:r>
              <a:rPr lang="en-US" dirty="0" smtClean="0"/>
              <a:t>Do </a:t>
            </a:r>
            <a:r>
              <a:rPr lang="en-US" b="1" dirty="0" smtClean="0">
                <a:solidFill>
                  <a:schemeClr val="tx2"/>
                </a:solidFill>
              </a:rPr>
              <a:t>NOT</a:t>
            </a:r>
            <a:r>
              <a:rPr lang="en-US" b="1" dirty="0" smtClean="0"/>
              <a:t> </a:t>
            </a:r>
            <a:r>
              <a:rPr lang="en-US" dirty="0" smtClean="0"/>
              <a:t>need to concern the </a:t>
            </a:r>
            <a:r>
              <a:rPr lang="en-US" b="1" dirty="0" smtClean="0">
                <a:solidFill>
                  <a:schemeClr val="tx2"/>
                </a:solidFill>
              </a:rPr>
              <a:t>implementation</a:t>
            </a:r>
          </a:p>
          <a:p>
            <a:r>
              <a:rPr lang="en-US" dirty="0" smtClean="0"/>
              <a:t>What abstraction to control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4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Example: Access Control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28683" y="2811889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Network virtualization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32263" y="3093910"/>
            <a:ext cx="6154588" cy="3204582"/>
            <a:chOff x="382137" y="3382298"/>
            <a:chExt cx="6154588" cy="3204582"/>
          </a:xfrm>
        </p:grpSpPr>
        <p:cxnSp>
          <p:nvCxnSpPr>
            <p:cNvPr id="32" name="Straight Connector 31"/>
            <p:cNvCxnSpPr>
              <a:stCxn id="48" idx="1"/>
            </p:cNvCxnSpPr>
            <p:nvPr/>
          </p:nvCxnSpPr>
          <p:spPr>
            <a:xfrm flipH="1" flipV="1">
              <a:off x="757836" y="3587121"/>
              <a:ext cx="825468" cy="1049604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2" idx="1"/>
            </p:cNvCxnSpPr>
            <p:nvPr/>
          </p:nvCxnSpPr>
          <p:spPr>
            <a:xfrm flipH="1" flipV="1">
              <a:off x="2873639" y="3382298"/>
              <a:ext cx="770694" cy="59864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4" idx="1"/>
            </p:cNvCxnSpPr>
            <p:nvPr/>
          </p:nvCxnSpPr>
          <p:spPr>
            <a:xfrm flipV="1">
              <a:off x="5445207" y="3587121"/>
              <a:ext cx="765640" cy="79610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2" idx="2"/>
              <a:endCxn id="48" idx="4"/>
            </p:cNvCxnSpPr>
            <p:nvPr/>
          </p:nvCxnSpPr>
          <p:spPr>
            <a:xfrm flipH="1">
              <a:off x="2088789" y="4152961"/>
              <a:ext cx="1050059" cy="655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42" idx="4"/>
              <a:endCxn id="44" idx="2"/>
            </p:cNvCxnSpPr>
            <p:nvPr/>
          </p:nvCxnSpPr>
          <p:spPr>
            <a:xfrm>
              <a:off x="4149818" y="4152961"/>
              <a:ext cx="831363" cy="410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8" idx="3"/>
              <a:endCxn id="46" idx="2"/>
            </p:cNvCxnSpPr>
            <p:nvPr/>
          </p:nvCxnSpPr>
          <p:spPr>
            <a:xfrm>
              <a:off x="1583304" y="4980756"/>
              <a:ext cx="1050059" cy="409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6" idx="4"/>
              <a:endCxn id="44" idx="2"/>
            </p:cNvCxnSpPr>
            <p:nvPr/>
          </p:nvCxnSpPr>
          <p:spPr>
            <a:xfrm flipV="1">
              <a:off x="3644333" y="4563730"/>
              <a:ext cx="1336848" cy="826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n 41"/>
            <p:cNvSpPr/>
            <p:nvPr/>
          </p:nvSpPr>
          <p:spPr>
            <a:xfrm>
              <a:off x="3138848" y="3980945"/>
              <a:ext cx="1010970" cy="344031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an 43"/>
            <p:cNvSpPr/>
            <p:nvPr/>
          </p:nvSpPr>
          <p:spPr>
            <a:xfrm>
              <a:off x="4981181" y="4383228"/>
              <a:ext cx="928051" cy="361003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an 45"/>
            <p:cNvSpPr/>
            <p:nvPr/>
          </p:nvSpPr>
          <p:spPr>
            <a:xfrm>
              <a:off x="2633363" y="5217900"/>
              <a:ext cx="1010970" cy="344031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an 47"/>
            <p:cNvSpPr/>
            <p:nvPr/>
          </p:nvSpPr>
          <p:spPr>
            <a:xfrm>
              <a:off x="1077819" y="4636725"/>
              <a:ext cx="1010970" cy="344031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an 48"/>
            <p:cNvSpPr/>
            <p:nvPr/>
          </p:nvSpPr>
          <p:spPr>
            <a:xfrm>
              <a:off x="4099109" y="5743899"/>
              <a:ext cx="1010970" cy="344031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46" idx="3"/>
              <a:endCxn id="49" idx="2"/>
            </p:cNvCxnSpPr>
            <p:nvPr/>
          </p:nvCxnSpPr>
          <p:spPr>
            <a:xfrm>
              <a:off x="3138848" y="5561931"/>
              <a:ext cx="960261" cy="3539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2" idx="1"/>
            </p:cNvCxnSpPr>
            <p:nvPr/>
          </p:nvCxnSpPr>
          <p:spPr>
            <a:xfrm flipV="1">
              <a:off x="3644333" y="3458498"/>
              <a:ext cx="668424" cy="52244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48" idx="2"/>
            </p:cNvCxnSpPr>
            <p:nvPr/>
          </p:nvCxnSpPr>
          <p:spPr>
            <a:xfrm flipV="1">
              <a:off x="382137" y="4808741"/>
              <a:ext cx="695682" cy="168082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6" idx="3"/>
            </p:cNvCxnSpPr>
            <p:nvPr/>
          </p:nvCxnSpPr>
          <p:spPr>
            <a:xfrm flipH="1">
              <a:off x="2307485" y="5561931"/>
              <a:ext cx="831363" cy="838869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679566" y="6087931"/>
              <a:ext cx="894539" cy="498949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49" idx="4"/>
            </p:cNvCxnSpPr>
            <p:nvPr/>
          </p:nvCxnSpPr>
          <p:spPr>
            <a:xfrm flipV="1">
              <a:off x="5110079" y="5217900"/>
              <a:ext cx="1426646" cy="698015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" name="Cloud 2"/>
          <p:cNvSpPr/>
          <p:nvPr/>
        </p:nvSpPr>
        <p:spPr>
          <a:xfrm>
            <a:off x="1202590" y="3405134"/>
            <a:ext cx="5133028" cy="25666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6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Control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program</a:t>
            </a:r>
            <a:r>
              <a:rPr lang="en-US" dirty="0" smtClean="0"/>
              <a:t>: desired behavior</a:t>
            </a:r>
          </a:p>
          <a:p>
            <a:r>
              <a:rPr lang="en-US" dirty="0" smtClean="0"/>
              <a:t>Do </a:t>
            </a:r>
            <a:r>
              <a:rPr lang="en-US" b="1" dirty="0" smtClean="0">
                <a:solidFill>
                  <a:schemeClr val="tx2"/>
                </a:solidFill>
              </a:rPr>
              <a:t>NOT</a:t>
            </a:r>
            <a:r>
              <a:rPr lang="en-US" b="1" dirty="0" smtClean="0"/>
              <a:t> </a:t>
            </a:r>
            <a:r>
              <a:rPr lang="en-US" dirty="0" smtClean="0"/>
              <a:t>need to concern the </a:t>
            </a:r>
            <a:r>
              <a:rPr lang="en-US" b="1" dirty="0" smtClean="0">
                <a:solidFill>
                  <a:schemeClr val="tx2"/>
                </a:solidFill>
              </a:rPr>
              <a:t>implementation</a:t>
            </a:r>
          </a:p>
          <a:p>
            <a:r>
              <a:rPr lang="en-US" dirty="0" smtClean="0"/>
              <a:t>What abstraction to control program</a:t>
            </a:r>
          </a:p>
          <a:p>
            <a:r>
              <a:rPr lang="en-US" dirty="0" smtClean="0"/>
              <a:t>Simplified view</a:t>
            </a:r>
          </a:p>
          <a:p>
            <a:pPr lvl="1"/>
            <a:r>
              <a:rPr lang="en-US" dirty="0" smtClean="0"/>
              <a:t>Enough and only enough to specify desire</a:t>
            </a:r>
          </a:p>
          <a:p>
            <a:pPr lvl="1"/>
            <a:r>
              <a:rPr lang="en-US" dirty="0" smtClean="0"/>
              <a:t>Behavior = function (view)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3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Forwarding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network-level protocol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Flexible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smtClean="0"/>
                  <a:t>forwarding model</a:t>
                </a:r>
              </a:p>
              <a:p>
                <a:r>
                  <a:rPr lang="en-US" dirty="0" smtClean="0"/>
                  <a:t>Should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NOT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smtClean="0"/>
                  <a:t>constrain control program</a:t>
                </a:r>
              </a:p>
              <a:p>
                <a:pPr lvl="1"/>
                <a:r>
                  <a:rPr lang="en-US" dirty="0" smtClean="0"/>
                  <a:t>Support </a:t>
                </a:r>
                <a:r>
                  <a:rPr lang="en-US" b="1" dirty="0" smtClean="0"/>
                  <a:t>any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type</a:t>
                </a:r>
                <a:r>
                  <a:rPr lang="en-US" dirty="0" smtClean="0"/>
                  <a:t> of forwarding behavior</a:t>
                </a:r>
                <a:endParaRPr lang="en-US" dirty="0"/>
              </a:p>
              <a:p>
                <a:r>
                  <a:rPr lang="en-US" dirty="0" smtClean="0"/>
                  <a:t>Hide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details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smtClean="0"/>
                  <a:t>of underlying hardware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ranslate to configurations of networks elements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6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The Core of SDN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Distribution</a:t>
            </a:r>
            <a:endParaRPr lang="en-US" dirty="0" smtClean="0"/>
          </a:p>
          <a:p>
            <a:pPr lvl="1"/>
            <a:r>
              <a:rPr lang="en-US" dirty="0" smtClean="0"/>
              <a:t>Global network view </a:t>
            </a:r>
          </a:p>
          <a:p>
            <a:r>
              <a:rPr lang="en-US" b="1" dirty="0" smtClean="0"/>
              <a:t>Configuration</a:t>
            </a:r>
            <a:endParaRPr lang="en-US" dirty="0" smtClean="0"/>
          </a:p>
          <a:p>
            <a:pPr lvl="1"/>
            <a:r>
              <a:rPr lang="en-US" dirty="0" smtClean="0"/>
              <a:t>Simplified model</a:t>
            </a:r>
          </a:p>
          <a:p>
            <a:r>
              <a:rPr lang="en-US" b="1" dirty="0" smtClean="0"/>
              <a:t>Forwarding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Generalized forwarding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9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Design principles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SDN </a:t>
            </a:r>
            <a:r>
              <a:rPr lang="en-US" dirty="0" smtClean="0">
                <a:solidFill>
                  <a:schemeClr val="tx1"/>
                </a:solidFill>
              </a:rPr>
              <a:t>infrastructure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3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Analogy to Operating System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45539" y="3871246"/>
            <a:ext cx="2645132" cy="726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Operating System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0760" y="4597639"/>
            <a:ext cx="5439818" cy="1093860"/>
            <a:chOff x="780760" y="4597639"/>
            <a:chExt cx="5439818" cy="1093860"/>
          </a:xfrm>
        </p:grpSpPr>
        <p:sp>
          <p:nvSpPr>
            <p:cNvPr id="6" name="Rounded Rectangle 5"/>
            <p:cNvSpPr/>
            <p:nvPr/>
          </p:nvSpPr>
          <p:spPr>
            <a:xfrm>
              <a:off x="780760" y="5272755"/>
              <a:ext cx="1264778" cy="4187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72440" y="5272755"/>
              <a:ext cx="1264778" cy="4187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564120" y="5272755"/>
              <a:ext cx="1264778" cy="4187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Hard disk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955800" y="5272755"/>
              <a:ext cx="1264778" cy="4187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413149" y="4657458"/>
              <a:ext cx="632389" cy="461473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804829" y="4683095"/>
              <a:ext cx="197838" cy="487111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3951251" y="4657459"/>
              <a:ext cx="245258" cy="512747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4828898" y="4597639"/>
              <a:ext cx="759291" cy="572567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2970" y="2743200"/>
            <a:ext cx="3643170" cy="1042590"/>
            <a:chOff x="1472970" y="2743200"/>
            <a:chExt cx="3643170" cy="1042590"/>
          </a:xfrm>
        </p:grpSpPr>
        <p:sp>
          <p:nvSpPr>
            <p:cNvPr id="19" name="Rounded Rectangle 18"/>
            <p:cNvSpPr/>
            <p:nvPr/>
          </p:nvSpPr>
          <p:spPr>
            <a:xfrm>
              <a:off x="1472970" y="2743202"/>
              <a:ext cx="1035969" cy="6067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1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946298" y="3409772"/>
              <a:ext cx="504202" cy="376015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190674" y="3418318"/>
              <a:ext cx="42729" cy="367472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384518" y="3409772"/>
              <a:ext cx="213637" cy="376018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2617463" y="2743201"/>
              <a:ext cx="1035969" cy="6067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2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080171" y="2743200"/>
              <a:ext cx="1035969" cy="6067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N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59404" y="286190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828898" y="3785787"/>
            <a:ext cx="3270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Abstraction for applications</a:t>
            </a:r>
          </a:p>
          <a:p>
            <a:endParaRPr lang="en-US" dirty="0" smtClean="0"/>
          </a:p>
          <a:p>
            <a:r>
              <a:rPr lang="en-US" dirty="0" smtClean="0"/>
              <a:t>Manage resources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4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3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Core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control into logically </a:t>
            </a:r>
            <a:r>
              <a:rPr lang="en-US" b="1" dirty="0" smtClean="0"/>
              <a:t>centralized</a:t>
            </a:r>
            <a:r>
              <a:rPr lang="en-US" dirty="0" smtClean="0"/>
              <a:t> control</a:t>
            </a:r>
          </a:p>
          <a:p>
            <a:pPr lvl="1"/>
            <a:r>
              <a:rPr lang="en-US" dirty="0" smtClean="0"/>
              <a:t>Global network view</a:t>
            </a:r>
          </a:p>
          <a:p>
            <a:r>
              <a:rPr lang="en-US" dirty="0" smtClean="0"/>
              <a:t>Module/Layer </a:t>
            </a:r>
          </a:p>
          <a:p>
            <a:pPr lvl="1"/>
            <a:r>
              <a:rPr lang="en-US" dirty="0" smtClean="0"/>
              <a:t>Gathers information from data plane</a:t>
            </a:r>
          </a:p>
          <a:p>
            <a:pPr lvl="1"/>
            <a:r>
              <a:rPr lang="en-US" dirty="0" smtClean="0"/>
              <a:t>Sends commands to network devices</a:t>
            </a:r>
            <a:endParaRPr lang="en-US" dirty="0"/>
          </a:p>
          <a:p>
            <a:r>
              <a:rPr lang="en-US" dirty="0" smtClean="0"/>
              <a:t>Network Operating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Distribution Layer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5697" y="4809377"/>
            <a:ext cx="6041629" cy="1310900"/>
            <a:chOff x="1525697" y="4809377"/>
            <a:chExt cx="6041629" cy="1310900"/>
          </a:xfrm>
        </p:grpSpPr>
        <p:cxnSp>
          <p:nvCxnSpPr>
            <p:cNvPr id="4" name="Straight Connector 3"/>
            <p:cNvCxnSpPr>
              <a:stCxn id="8" idx="2"/>
              <a:endCxn id="11" idx="4"/>
            </p:cNvCxnSpPr>
            <p:nvPr/>
          </p:nvCxnSpPr>
          <p:spPr>
            <a:xfrm flipH="1">
              <a:off x="2536667" y="4998365"/>
              <a:ext cx="1122440" cy="41578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stCxn id="8" idx="4"/>
              <a:endCxn id="9" idx="2"/>
            </p:cNvCxnSpPr>
            <p:nvPr/>
          </p:nvCxnSpPr>
          <p:spPr>
            <a:xfrm>
              <a:off x="4670077" y="4998365"/>
              <a:ext cx="512961" cy="48753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1" idx="3"/>
              <a:endCxn id="10" idx="2"/>
            </p:cNvCxnSpPr>
            <p:nvPr/>
          </p:nvCxnSpPr>
          <p:spPr>
            <a:xfrm>
              <a:off x="2031182" y="5586163"/>
              <a:ext cx="770864" cy="36209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0" idx="4"/>
              <a:endCxn id="9" idx="2"/>
            </p:cNvCxnSpPr>
            <p:nvPr/>
          </p:nvCxnSpPr>
          <p:spPr>
            <a:xfrm flipV="1">
              <a:off x="3813016" y="5485899"/>
              <a:ext cx="1370022" cy="46236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Can 7"/>
            <p:cNvSpPr/>
            <p:nvPr/>
          </p:nvSpPr>
          <p:spPr>
            <a:xfrm>
              <a:off x="3659107" y="4826349"/>
              <a:ext cx="1010970" cy="344031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>
              <a:off x="5183038" y="5305397"/>
              <a:ext cx="928051" cy="361003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2802046" y="5776246"/>
              <a:ext cx="1010970" cy="344031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1525697" y="5242132"/>
              <a:ext cx="1010970" cy="344031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6639275" y="4809377"/>
              <a:ext cx="928051" cy="361003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9" idx="4"/>
              <a:endCxn id="16" idx="2"/>
            </p:cNvCxnSpPr>
            <p:nvPr/>
          </p:nvCxnSpPr>
          <p:spPr>
            <a:xfrm flipV="1">
              <a:off x="6111089" y="4989879"/>
              <a:ext cx="528186" cy="49602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031182" y="4989878"/>
            <a:ext cx="4608093" cy="958383"/>
            <a:chOff x="2031182" y="4989878"/>
            <a:chExt cx="4608093" cy="958383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2616451" y="4989878"/>
              <a:ext cx="869133" cy="3155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031182" y="5666400"/>
              <a:ext cx="585269" cy="2818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3938257" y="5586163"/>
              <a:ext cx="1113577" cy="36209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780230" y="4989878"/>
              <a:ext cx="402808" cy="3155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255945" y="5106154"/>
              <a:ext cx="383330" cy="3797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339912" y="3713271"/>
            <a:ext cx="6310265" cy="2062975"/>
            <a:chOff x="1339912" y="3713271"/>
            <a:chExt cx="6310265" cy="2062975"/>
          </a:xfrm>
        </p:grpSpPr>
        <p:grpSp>
          <p:nvGrpSpPr>
            <p:cNvPr id="51" name="Group 50"/>
            <p:cNvGrpSpPr/>
            <p:nvPr/>
          </p:nvGrpSpPr>
          <p:grpSpPr>
            <a:xfrm>
              <a:off x="2031182" y="4347014"/>
              <a:ext cx="5075788" cy="1429232"/>
              <a:chOff x="2031182" y="4347014"/>
              <a:chExt cx="5075788" cy="1429232"/>
            </a:xfrm>
          </p:grpSpPr>
          <p:cxnSp>
            <p:nvCxnSpPr>
              <p:cNvPr id="40" name="Straight Connector 39"/>
              <p:cNvCxnSpPr>
                <a:endCxn id="11" idx="1"/>
              </p:cNvCxnSpPr>
              <p:nvPr/>
            </p:nvCxnSpPr>
            <p:spPr>
              <a:xfrm>
                <a:off x="2031182" y="4347014"/>
                <a:ext cx="0" cy="895118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endCxn id="8" idx="1"/>
              </p:cNvCxnSpPr>
              <p:nvPr/>
            </p:nvCxnSpPr>
            <p:spPr>
              <a:xfrm flipH="1">
                <a:off x="4164592" y="4347014"/>
                <a:ext cx="2" cy="479335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10" idx="1"/>
              </p:cNvCxnSpPr>
              <p:nvPr/>
            </p:nvCxnSpPr>
            <p:spPr>
              <a:xfrm flipV="1">
                <a:off x="3307531" y="4347014"/>
                <a:ext cx="6037" cy="1429232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9" idx="1"/>
              </p:cNvCxnSpPr>
              <p:nvPr/>
            </p:nvCxnSpPr>
            <p:spPr>
              <a:xfrm flipV="1">
                <a:off x="5647064" y="4347014"/>
                <a:ext cx="2298" cy="958383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6" idx="1"/>
              </p:cNvCxnSpPr>
              <p:nvPr/>
            </p:nvCxnSpPr>
            <p:spPr>
              <a:xfrm flipV="1">
                <a:off x="7103301" y="4347014"/>
                <a:ext cx="3669" cy="462363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ounded Rectangle 37"/>
            <p:cNvSpPr/>
            <p:nvPr/>
          </p:nvSpPr>
          <p:spPr>
            <a:xfrm>
              <a:off x="1339912" y="3713271"/>
              <a:ext cx="6310265" cy="6337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Networking OS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36617" y="3071523"/>
            <a:ext cx="3774472" cy="597280"/>
            <a:chOff x="2336617" y="3071523"/>
            <a:chExt cx="3774472" cy="597280"/>
          </a:xfrm>
        </p:grpSpPr>
        <p:grpSp>
          <p:nvGrpSpPr>
            <p:cNvPr id="76" name="Group 75"/>
            <p:cNvGrpSpPr/>
            <p:nvPr/>
          </p:nvGrpSpPr>
          <p:grpSpPr>
            <a:xfrm>
              <a:off x="4973408" y="3071523"/>
              <a:ext cx="1137681" cy="597280"/>
              <a:chOff x="5033723" y="2971419"/>
              <a:chExt cx="1137681" cy="59728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033723" y="3232382"/>
                <a:ext cx="107130" cy="10864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397333" y="3460057"/>
                <a:ext cx="107130" cy="10864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397333" y="2971419"/>
                <a:ext cx="107130" cy="10864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794071" y="3232382"/>
                <a:ext cx="107130" cy="10864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064274" y="2973302"/>
                <a:ext cx="107130" cy="10864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58" idx="7"/>
                <a:endCxn id="60" idx="3"/>
              </p:cNvCxnSpPr>
              <p:nvPr/>
            </p:nvCxnSpPr>
            <p:spPr>
              <a:xfrm flipV="1">
                <a:off x="5125164" y="3064151"/>
                <a:ext cx="287858" cy="184141"/>
              </a:xfrm>
              <a:prstGeom prst="lin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66" name="Straight Connector 65"/>
              <p:cNvCxnSpPr>
                <a:stCxn id="60" idx="5"/>
                <a:endCxn id="61" idx="1"/>
              </p:cNvCxnSpPr>
              <p:nvPr/>
            </p:nvCxnSpPr>
            <p:spPr>
              <a:xfrm>
                <a:off x="5488774" y="3064151"/>
                <a:ext cx="320986" cy="184141"/>
              </a:xfrm>
              <a:prstGeom prst="lin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68" name="Straight Connector 67"/>
              <p:cNvCxnSpPr>
                <a:stCxn id="58" idx="4"/>
                <a:endCxn id="59" idx="2"/>
              </p:cNvCxnSpPr>
              <p:nvPr/>
            </p:nvCxnSpPr>
            <p:spPr>
              <a:xfrm>
                <a:off x="5087288" y="3341024"/>
                <a:ext cx="310045" cy="173354"/>
              </a:xfrm>
              <a:prstGeom prst="lin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>
                <a:stCxn id="59" idx="6"/>
                <a:endCxn id="61" idx="3"/>
              </p:cNvCxnSpPr>
              <p:nvPr/>
            </p:nvCxnSpPr>
            <p:spPr>
              <a:xfrm flipV="1">
                <a:off x="5504463" y="3325114"/>
                <a:ext cx="305297" cy="189264"/>
              </a:xfrm>
              <a:prstGeom prst="lin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72"/>
              <p:cNvCxnSpPr>
                <a:stCxn id="61" idx="7"/>
                <a:endCxn id="62" idx="3"/>
              </p:cNvCxnSpPr>
              <p:nvPr/>
            </p:nvCxnSpPr>
            <p:spPr>
              <a:xfrm flipV="1">
                <a:off x="5885512" y="3066034"/>
                <a:ext cx="194451" cy="182258"/>
              </a:xfrm>
              <a:prstGeom prst="lin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2336617" y="3225672"/>
              <a:ext cx="2552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Global Network View</a:t>
              </a:r>
              <a:endParaRPr lang="en-US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1339911" y="2482745"/>
            <a:ext cx="6310265" cy="4077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program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3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</a:t>
            </a:r>
          </a:p>
          <a:p>
            <a:pPr lvl="1"/>
            <a:r>
              <a:rPr lang="en-US" dirty="0" smtClean="0"/>
              <a:t>Design principles</a:t>
            </a:r>
          </a:p>
          <a:p>
            <a:pPr lvl="1"/>
            <a:r>
              <a:rPr lang="en-US" dirty="0" smtClean="0"/>
              <a:t>SDN infrastructure</a:t>
            </a:r>
          </a:p>
          <a:p>
            <a:pPr lvl="1"/>
            <a:r>
              <a:rPr lang="en-US" dirty="0" err="1" smtClean="0"/>
              <a:t>OpenFlow</a:t>
            </a:r>
            <a:r>
              <a:rPr lang="en-US" dirty="0" smtClean="0"/>
              <a:t>: manage packet flow in SDN</a:t>
            </a:r>
          </a:p>
          <a:p>
            <a:r>
              <a:rPr lang="en-US" dirty="0" err="1" smtClean="0"/>
              <a:t>Mininet</a:t>
            </a:r>
            <a:r>
              <a:rPr lang="en-US" dirty="0" smtClean="0"/>
              <a:t>: SDN simulator</a:t>
            </a:r>
          </a:p>
          <a:p>
            <a:r>
              <a:rPr lang="en-US" dirty="0" smtClean="0"/>
              <a:t>Lessons learned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0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2013074" y="4772533"/>
            <a:ext cx="5075788" cy="1429232"/>
            <a:chOff x="2022128" y="4790634"/>
            <a:chExt cx="5075788" cy="1429232"/>
          </a:xfrm>
        </p:grpSpPr>
        <p:cxnSp>
          <p:nvCxnSpPr>
            <p:cNvPr id="40" name="Straight Connector 39"/>
            <p:cNvCxnSpPr>
              <a:endCxn id="11" idx="1"/>
            </p:cNvCxnSpPr>
            <p:nvPr/>
          </p:nvCxnSpPr>
          <p:spPr>
            <a:xfrm>
              <a:off x="2022128" y="4790634"/>
              <a:ext cx="0" cy="895118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8" idx="1"/>
            </p:cNvCxnSpPr>
            <p:nvPr/>
          </p:nvCxnSpPr>
          <p:spPr>
            <a:xfrm flipH="1">
              <a:off x="4155538" y="4790634"/>
              <a:ext cx="2" cy="4793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0" idx="1"/>
            </p:cNvCxnSpPr>
            <p:nvPr/>
          </p:nvCxnSpPr>
          <p:spPr>
            <a:xfrm flipV="1">
              <a:off x="3298477" y="4790634"/>
              <a:ext cx="6037" cy="1429232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9" idx="1"/>
            </p:cNvCxnSpPr>
            <p:nvPr/>
          </p:nvCxnSpPr>
          <p:spPr>
            <a:xfrm flipV="1">
              <a:off x="5638010" y="4790634"/>
              <a:ext cx="2298" cy="958383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6" idx="1"/>
            </p:cNvCxnSpPr>
            <p:nvPr/>
          </p:nvCxnSpPr>
          <p:spPr>
            <a:xfrm flipV="1">
              <a:off x="7094247" y="4790634"/>
              <a:ext cx="3669" cy="462363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Network Virtualization</a:t>
            </a:r>
            <a:endParaRPr lang="en-US" dirty="0"/>
          </a:p>
        </p:txBody>
      </p:sp>
      <p:cxnSp>
        <p:nvCxnSpPr>
          <p:cNvPr id="4" name="Straight Connector 3"/>
          <p:cNvCxnSpPr>
            <a:stCxn id="8" idx="2"/>
            <a:endCxn id="11" idx="4"/>
          </p:cNvCxnSpPr>
          <p:nvPr/>
        </p:nvCxnSpPr>
        <p:spPr>
          <a:xfrm flipH="1">
            <a:off x="2527613" y="5441985"/>
            <a:ext cx="1122440" cy="4157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8" idx="4"/>
            <a:endCxn id="9" idx="2"/>
          </p:cNvCxnSpPr>
          <p:nvPr/>
        </p:nvCxnSpPr>
        <p:spPr>
          <a:xfrm>
            <a:off x="4661023" y="5441985"/>
            <a:ext cx="512961" cy="48753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1" idx="3"/>
            <a:endCxn id="10" idx="2"/>
          </p:cNvCxnSpPr>
          <p:nvPr/>
        </p:nvCxnSpPr>
        <p:spPr>
          <a:xfrm>
            <a:off x="2022128" y="6029783"/>
            <a:ext cx="770864" cy="36209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0" idx="4"/>
            <a:endCxn id="9" idx="2"/>
          </p:cNvCxnSpPr>
          <p:nvPr/>
        </p:nvCxnSpPr>
        <p:spPr>
          <a:xfrm flipV="1">
            <a:off x="3803962" y="5929519"/>
            <a:ext cx="1370022" cy="46236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3650053" y="5269969"/>
            <a:ext cx="1010970" cy="344031"/>
          </a:xfrm>
          <a:prstGeom prst="can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5173984" y="5749017"/>
            <a:ext cx="928051" cy="361003"/>
          </a:xfrm>
          <a:prstGeom prst="can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2792992" y="6219866"/>
            <a:ext cx="1010970" cy="344031"/>
          </a:xfrm>
          <a:prstGeom prst="can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1516643" y="5685752"/>
            <a:ext cx="1010970" cy="344031"/>
          </a:xfrm>
          <a:prstGeom prst="can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6630221" y="5252997"/>
            <a:ext cx="928051" cy="361003"/>
          </a:xfrm>
          <a:prstGeom prst="can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9" idx="4"/>
            <a:endCxn id="16" idx="2"/>
          </p:cNvCxnSpPr>
          <p:nvPr/>
        </p:nvCxnSpPr>
        <p:spPr>
          <a:xfrm flipV="1">
            <a:off x="6102035" y="5433499"/>
            <a:ext cx="528186" cy="49602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330858" y="4156891"/>
            <a:ext cx="6310265" cy="633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Networking OS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964354" y="3515143"/>
            <a:ext cx="1137681" cy="597280"/>
            <a:chOff x="5033723" y="2971419"/>
            <a:chExt cx="1137681" cy="597280"/>
          </a:xfrm>
        </p:grpSpPr>
        <p:sp>
          <p:nvSpPr>
            <p:cNvPr id="58" name="Oval 57"/>
            <p:cNvSpPr/>
            <p:nvPr/>
          </p:nvSpPr>
          <p:spPr>
            <a:xfrm>
              <a:off x="5033723" y="3232382"/>
              <a:ext cx="107130" cy="1086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397333" y="3460057"/>
              <a:ext cx="107130" cy="1086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397333" y="2971419"/>
              <a:ext cx="107130" cy="1086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794071" y="3232382"/>
              <a:ext cx="107130" cy="1086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064274" y="2973302"/>
              <a:ext cx="107130" cy="1086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>
              <a:stCxn id="58" idx="7"/>
              <a:endCxn id="60" idx="3"/>
            </p:cNvCxnSpPr>
            <p:nvPr/>
          </p:nvCxnSpPr>
          <p:spPr>
            <a:xfrm flipV="1">
              <a:off x="5125164" y="3064151"/>
              <a:ext cx="287858" cy="184141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6" name="Straight Connector 65"/>
            <p:cNvCxnSpPr>
              <a:stCxn id="60" idx="5"/>
              <a:endCxn id="61" idx="1"/>
            </p:cNvCxnSpPr>
            <p:nvPr/>
          </p:nvCxnSpPr>
          <p:spPr>
            <a:xfrm>
              <a:off x="5488774" y="3064151"/>
              <a:ext cx="320986" cy="184141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8" name="Straight Connector 67"/>
            <p:cNvCxnSpPr>
              <a:stCxn id="58" idx="4"/>
              <a:endCxn id="59" idx="2"/>
            </p:cNvCxnSpPr>
            <p:nvPr/>
          </p:nvCxnSpPr>
          <p:spPr>
            <a:xfrm>
              <a:off x="5087288" y="3341024"/>
              <a:ext cx="310045" cy="173354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70" name="Straight Connector 69"/>
            <p:cNvCxnSpPr>
              <a:stCxn id="59" idx="6"/>
              <a:endCxn id="61" idx="3"/>
            </p:cNvCxnSpPr>
            <p:nvPr/>
          </p:nvCxnSpPr>
          <p:spPr>
            <a:xfrm flipV="1">
              <a:off x="5504463" y="3325114"/>
              <a:ext cx="305297" cy="189264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73" name="Straight Connector 72"/>
            <p:cNvCxnSpPr>
              <a:stCxn id="61" idx="7"/>
              <a:endCxn id="62" idx="3"/>
            </p:cNvCxnSpPr>
            <p:nvPr/>
          </p:nvCxnSpPr>
          <p:spPr>
            <a:xfrm flipV="1">
              <a:off x="5885512" y="3066034"/>
              <a:ext cx="194451" cy="18225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2327563" y="3669292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Network View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1330858" y="3025624"/>
            <a:ext cx="6310265" cy="4077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program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33014" y="2817723"/>
            <a:ext cx="6310265" cy="625455"/>
            <a:chOff x="1333014" y="2817723"/>
            <a:chExt cx="6310265" cy="625455"/>
          </a:xfrm>
        </p:grpSpPr>
        <p:sp>
          <p:nvSpPr>
            <p:cNvPr id="77" name="Rounded Rectangle 76"/>
            <p:cNvSpPr/>
            <p:nvPr/>
          </p:nvSpPr>
          <p:spPr>
            <a:xfrm>
              <a:off x="1333014" y="2817723"/>
              <a:ext cx="6310265" cy="625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 Virtualization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778267" y="2836974"/>
              <a:ext cx="1137681" cy="567412"/>
              <a:chOff x="5033723" y="3001287"/>
              <a:chExt cx="1137681" cy="56741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5033723" y="3232382"/>
                <a:ext cx="107130" cy="10864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397333" y="3460057"/>
                <a:ext cx="107130" cy="10864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794071" y="3232382"/>
                <a:ext cx="107130" cy="10864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064274" y="3001287"/>
                <a:ext cx="107130" cy="10864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>
                <a:stCxn id="47" idx="4"/>
                <a:endCxn id="49" idx="2"/>
              </p:cNvCxnSpPr>
              <p:nvPr/>
            </p:nvCxnSpPr>
            <p:spPr>
              <a:xfrm>
                <a:off x="5087288" y="3341024"/>
                <a:ext cx="310045" cy="173354"/>
              </a:xfrm>
              <a:prstGeom prst="lin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/>
              <p:cNvCxnSpPr>
                <a:stCxn id="49" idx="6"/>
                <a:endCxn id="53" idx="3"/>
              </p:cNvCxnSpPr>
              <p:nvPr/>
            </p:nvCxnSpPr>
            <p:spPr>
              <a:xfrm flipV="1">
                <a:off x="5504463" y="3325114"/>
                <a:ext cx="305297" cy="189264"/>
              </a:xfrm>
              <a:prstGeom prst="lin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/>
              <p:cNvCxnSpPr>
                <a:stCxn id="53" idx="7"/>
                <a:endCxn id="54" idx="3"/>
              </p:cNvCxnSpPr>
              <p:nvPr/>
            </p:nvCxnSpPr>
            <p:spPr>
              <a:xfrm flipV="1">
                <a:off x="5885512" y="3094019"/>
                <a:ext cx="194451" cy="154273"/>
              </a:xfrm>
              <a:prstGeom prst="lin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7094246" y="3002566"/>
              <a:ext cx="377333" cy="339737"/>
              <a:chOff x="5794071" y="3001287"/>
              <a:chExt cx="377333" cy="339737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794071" y="3232382"/>
                <a:ext cx="107130" cy="10864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064274" y="3001287"/>
                <a:ext cx="107130" cy="10864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>
                <a:stCxn id="72" idx="7"/>
                <a:endCxn id="74" idx="3"/>
              </p:cNvCxnSpPr>
              <p:nvPr/>
            </p:nvCxnSpPr>
            <p:spPr>
              <a:xfrm flipV="1">
                <a:off x="5885512" y="3094019"/>
                <a:ext cx="194451" cy="154273"/>
              </a:xfrm>
              <a:prstGeom prst="lin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-0.00035 -0.108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Control Plane Abstraction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Control program</a:t>
                </a:r>
              </a:p>
              <a:p>
                <a:pPr lvl="1"/>
                <a:r>
                  <a:rPr lang="en-US" dirty="0" smtClean="0"/>
                  <a:t>Specify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behavior</a:t>
                </a:r>
                <a:r>
                  <a:rPr lang="en-US" dirty="0" smtClean="0"/>
                  <a:t> on simplified model</a:t>
                </a:r>
                <a:endParaRPr lang="en-US" dirty="0"/>
              </a:p>
              <a:p>
                <a:r>
                  <a:rPr lang="en-US" dirty="0" smtClean="0"/>
                  <a:t>Network virtualization</a:t>
                </a:r>
              </a:p>
              <a:p>
                <a:pPr lvl="1"/>
                <a:r>
                  <a:rPr lang="en-US" dirty="0" smtClean="0"/>
                  <a:t>Global network view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Simplified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model</a:t>
                </a:r>
              </a:p>
              <a:p>
                <a:pPr lvl="1"/>
                <a:r>
                  <a:rPr lang="en-US" dirty="0" smtClean="0"/>
                  <a:t>Map the behavior back on global view</a:t>
                </a:r>
                <a:endParaRPr lang="en-US" dirty="0"/>
              </a:p>
              <a:p>
                <a:r>
                  <a:rPr lang="en-US" dirty="0" smtClean="0"/>
                  <a:t>Network OS: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logically centralized control</a:t>
                </a:r>
              </a:p>
              <a:p>
                <a:pPr lvl="1"/>
                <a:r>
                  <a:rPr lang="en-US" dirty="0" smtClean="0"/>
                  <a:t>Physical devices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Global network view</a:t>
                </a:r>
              </a:p>
              <a:p>
                <a:pPr lvl="1"/>
                <a:r>
                  <a:rPr lang="en-US" dirty="0" smtClean="0"/>
                  <a:t>Translate to physical switches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7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To Be More Specific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604" y="2492167"/>
            <a:ext cx="3691783" cy="353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Network applications</a:t>
            </a:r>
          </a:p>
          <a:p>
            <a:pPr lvl="1"/>
            <a:r>
              <a:rPr lang="en-US" dirty="0" smtClean="0"/>
              <a:t>Routing algorithm</a:t>
            </a:r>
          </a:p>
          <a:p>
            <a:pPr lvl="1"/>
            <a:r>
              <a:rPr lang="en-US" dirty="0" smtClean="0"/>
              <a:t>Intrusion detection, etc.</a:t>
            </a:r>
          </a:p>
          <a:p>
            <a:r>
              <a:rPr lang="en-US" dirty="0" smtClean="0"/>
              <a:t>Northbound interface</a:t>
            </a:r>
          </a:p>
          <a:p>
            <a:r>
              <a:rPr lang="en-US" dirty="0" smtClean="0"/>
              <a:t>Network OS</a:t>
            </a:r>
          </a:p>
          <a:p>
            <a:pPr lvl="1"/>
            <a:r>
              <a:rPr lang="en-US" dirty="0" smtClean="0"/>
              <a:t>Topology/inventory</a:t>
            </a:r>
          </a:p>
          <a:p>
            <a:pPr lvl="1"/>
            <a:r>
              <a:rPr lang="en-US" dirty="0" smtClean="0"/>
              <a:t>Statistic</a:t>
            </a:r>
          </a:p>
          <a:p>
            <a:r>
              <a:rPr lang="en-US" dirty="0" smtClean="0"/>
              <a:t>Southbound interface</a:t>
            </a:r>
          </a:p>
          <a:p>
            <a:pPr lvl="1"/>
            <a:r>
              <a:rPr lang="en-US" b="1" dirty="0" err="1" smtClean="0">
                <a:solidFill>
                  <a:schemeClr val="tx2"/>
                </a:solidFill>
              </a:rPr>
              <a:t>OpenFlow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Forwarding devices/ data plane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3230" y="2489200"/>
            <a:ext cx="1649342" cy="3530600"/>
            <a:chOff x="1303230" y="2489200"/>
            <a:chExt cx="1649342" cy="3530600"/>
          </a:xfrm>
        </p:grpSpPr>
        <p:sp>
          <p:nvSpPr>
            <p:cNvPr id="5" name="Rounded Rectangle 4"/>
            <p:cNvSpPr/>
            <p:nvPr/>
          </p:nvSpPr>
          <p:spPr>
            <a:xfrm>
              <a:off x="1303230" y="3899849"/>
              <a:ext cx="1649339" cy="7093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 OS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303233" y="5310499"/>
              <a:ext cx="1649339" cy="70930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Forwarding devices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03230" y="2489200"/>
              <a:ext cx="1649339" cy="7093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Applications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dirty="0" err="1" smtClean="0"/>
                <a:t>Cntrl</a:t>
              </a:r>
              <a:r>
                <a:rPr lang="en-US" dirty="0" smtClean="0"/>
                <a:t> </a:t>
              </a:r>
              <a:r>
                <a:rPr lang="en-US" dirty="0" err="1" smtClean="0"/>
                <a:t>prog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8" idx="2"/>
              <a:endCxn id="5" idx="0"/>
            </p:cNvCxnSpPr>
            <p:nvPr/>
          </p:nvCxnSpPr>
          <p:spPr>
            <a:xfrm>
              <a:off x="2127900" y="3198501"/>
              <a:ext cx="0" cy="7013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  <a:endCxn id="7" idx="0"/>
            </p:cNvCxnSpPr>
            <p:nvPr/>
          </p:nvCxnSpPr>
          <p:spPr>
            <a:xfrm>
              <a:off x="2127900" y="4609150"/>
              <a:ext cx="3" cy="7013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-94211" y="2346266"/>
            <a:ext cx="3181443" cy="2361535"/>
            <a:chOff x="-94211" y="2346266"/>
            <a:chExt cx="3181443" cy="2361535"/>
          </a:xfrm>
        </p:grpSpPr>
        <p:sp>
          <p:nvSpPr>
            <p:cNvPr id="6" name="Rounded Rectangle 5"/>
            <p:cNvSpPr/>
            <p:nvPr/>
          </p:nvSpPr>
          <p:spPr>
            <a:xfrm>
              <a:off x="1186004" y="2346266"/>
              <a:ext cx="1901228" cy="23615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94211" y="3404780"/>
              <a:ext cx="1338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SDN Controller </a:t>
              </a:r>
              <a:endParaRPr lang="en-US" dirty="0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0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Design principles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SDN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infrastructure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OpenFlow</a:t>
            </a:r>
            <a:endParaRPr lang="en-US" dirty="0"/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communication interface between </a:t>
            </a:r>
            <a:r>
              <a:rPr lang="en-US" b="1" dirty="0" smtClean="0">
                <a:solidFill>
                  <a:schemeClr val="tx2"/>
                </a:solidFill>
              </a:rPr>
              <a:t>control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/>
                </a:solidFill>
              </a:rPr>
              <a:t>data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planes of SDN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Data Flow in SDN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1236" y="2471596"/>
            <a:ext cx="7261077" cy="3161943"/>
            <a:chOff x="421236" y="2471596"/>
            <a:chExt cx="7261077" cy="3161943"/>
          </a:xfrm>
        </p:grpSpPr>
        <p:sp>
          <p:nvSpPr>
            <p:cNvPr id="5" name="Rounded Rectangle 4"/>
            <p:cNvSpPr/>
            <p:nvPr/>
          </p:nvSpPr>
          <p:spPr>
            <a:xfrm>
              <a:off x="2830690" y="3599642"/>
              <a:ext cx="2645132" cy="7263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Networking OS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21236" y="4996431"/>
              <a:ext cx="2136449" cy="63238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forwarding device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258121" y="2471598"/>
              <a:ext cx="1035969" cy="6067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1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731449" y="3138168"/>
              <a:ext cx="504202" cy="376015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975825" y="3146714"/>
              <a:ext cx="42729" cy="367472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169669" y="3138168"/>
              <a:ext cx="213637" cy="376018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3402614" y="2471597"/>
              <a:ext cx="1035969" cy="6067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2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65322" y="2471596"/>
              <a:ext cx="1035969" cy="6067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N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38583" y="255426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83550" y="5001150"/>
              <a:ext cx="2136449" cy="63238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forwarding device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45864" y="4996432"/>
              <a:ext cx="2136449" cy="63238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forwarding device</a:t>
              </a:r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421236" y="5812999"/>
            <a:ext cx="837488" cy="393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MSG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42823" y="4326035"/>
            <a:ext cx="1088626" cy="56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762465" y="4368763"/>
            <a:ext cx="1068224" cy="54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75825" y="4368763"/>
            <a:ext cx="75949" cy="54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072818" y="4406150"/>
            <a:ext cx="80438" cy="50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535497" y="4368763"/>
            <a:ext cx="889621" cy="52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87630" y="4326035"/>
            <a:ext cx="960479" cy="56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87630" y="3680055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Drop, modify or </a:t>
            </a:r>
            <a:r>
              <a:rPr lang="en-US" b="1" dirty="0" smtClean="0">
                <a:solidFill>
                  <a:schemeClr val="tx2"/>
                </a:solidFill>
              </a:rPr>
              <a:t>forward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20" idx="1"/>
          </p:cNvCxnSpPr>
          <p:nvPr/>
        </p:nvCxnSpPr>
        <p:spPr>
          <a:xfrm>
            <a:off x="2557685" y="5312626"/>
            <a:ext cx="425865" cy="4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21" idx="1"/>
          </p:cNvCxnSpPr>
          <p:nvPr/>
        </p:nvCxnSpPr>
        <p:spPr>
          <a:xfrm flipV="1">
            <a:off x="5119999" y="5312627"/>
            <a:ext cx="425865" cy="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</p:cNvCxnSpPr>
          <p:nvPr/>
        </p:nvCxnSpPr>
        <p:spPr>
          <a:xfrm flipV="1">
            <a:off x="7682313" y="5312625"/>
            <a:ext cx="51107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8475" y="6563762"/>
            <a:ext cx="7749767" cy="27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38899" y="627517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 Path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78794" y="3773392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missing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83472" y="40881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Cache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action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8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28021 0.0025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1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021 0.00254 L 0.56163 0.00625 " pathEditMode="fixed" rAng="0" ptsTypes="AA">
                                      <p:cBhvr>
                                        <p:cTn id="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163 0.00625 L 0.8151 0.0016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4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8151 0.00254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4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8" grpId="0"/>
      <p:bldP spid="24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Fault-tolerance &amp; Scalability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688352" y="5390449"/>
            <a:ext cx="2136449" cy="6323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forwarding device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17117" y="3329730"/>
            <a:ext cx="6011800" cy="1267909"/>
            <a:chOff x="1717117" y="3329730"/>
            <a:chExt cx="6011800" cy="1267909"/>
          </a:xfrm>
        </p:grpSpPr>
        <p:sp>
          <p:nvSpPr>
            <p:cNvPr id="5" name="Rounded Rectangle 4"/>
            <p:cNvSpPr/>
            <p:nvPr/>
          </p:nvSpPr>
          <p:spPr>
            <a:xfrm>
              <a:off x="1717117" y="3871246"/>
              <a:ext cx="2645132" cy="7263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Networking OS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717117" y="3336921"/>
              <a:ext cx="741016" cy="5343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458133" y="3336921"/>
              <a:ext cx="741016" cy="5343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621233" y="3329730"/>
              <a:ext cx="741016" cy="5343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99149" y="33490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083785" y="3871246"/>
              <a:ext cx="2645132" cy="72639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Networking OS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083785" y="3336921"/>
              <a:ext cx="741016" cy="5343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824801" y="3336921"/>
              <a:ext cx="741016" cy="5343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987901" y="3329730"/>
              <a:ext cx="741016" cy="5343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65817" y="33490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endCxn id="20" idx="1"/>
          </p:cNvCxnSpPr>
          <p:nvPr/>
        </p:nvCxnSpPr>
        <p:spPr>
          <a:xfrm>
            <a:off x="2317687" y="5583303"/>
            <a:ext cx="1370665" cy="123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766242" y="4750530"/>
            <a:ext cx="596007" cy="494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56776" y="4746934"/>
            <a:ext cx="579422" cy="476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0" idx="3"/>
          </p:cNvCxnSpPr>
          <p:nvPr/>
        </p:nvCxnSpPr>
        <p:spPr>
          <a:xfrm flipV="1">
            <a:off x="5824801" y="5583303"/>
            <a:ext cx="948765" cy="123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0" idx="1"/>
          </p:cNvCxnSpPr>
          <p:nvPr/>
        </p:nvCxnSpPr>
        <p:spPr>
          <a:xfrm flipV="1">
            <a:off x="2317687" y="5706644"/>
            <a:ext cx="1370665" cy="187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196689" y="4790493"/>
            <a:ext cx="628112" cy="409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151422" y="4764238"/>
            <a:ext cx="570368" cy="367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0" idx="3"/>
          </p:cNvCxnSpPr>
          <p:nvPr/>
        </p:nvCxnSpPr>
        <p:spPr>
          <a:xfrm>
            <a:off x="5824801" y="5706644"/>
            <a:ext cx="948765" cy="166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55056" y="2418671"/>
                <a:ext cx="6450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Logically centralized control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smtClean="0"/>
                  <a:t>Single physical controller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056" y="2418671"/>
                <a:ext cx="645080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756" r="-189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3"/>
            <a:endCxn id="35" idx="1"/>
          </p:cNvCxnSpPr>
          <p:nvPr/>
        </p:nvCxnSpPr>
        <p:spPr>
          <a:xfrm>
            <a:off x="4362249" y="4234443"/>
            <a:ext cx="721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60355" y="502254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East/West protocol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2845016" y="3923210"/>
            <a:ext cx="2645132" cy="726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Networking 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Fault-tolerance &amp; Scalability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8026" y="5272754"/>
            <a:ext cx="2136449" cy="6323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forwarding device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21907" y="4657459"/>
            <a:ext cx="572568" cy="512747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9611" y="4683096"/>
            <a:ext cx="42729" cy="504198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577835" y="4597639"/>
            <a:ext cx="759291" cy="572567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221907" y="2743202"/>
            <a:ext cx="1035969" cy="6067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1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95235" y="3409772"/>
            <a:ext cx="504202" cy="376015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39611" y="3418318"/>
            <a:ext cx="42729" cy="367472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133455" y="3409772"/>
            <a:ext cx="213637" cy="376018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366400" y="2743201"/>
            <a:ext cx="1035969" cy="6067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2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4829108" y="2743200"/>
            <a:ext cx="1035969" cy="6067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02369" y="28258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947336" y="5272754"/>
            <a:ext cx="2136449" cy="6323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forwarding device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509650" y="5268036"/>
            <a:ext cx="2136449" cy="6323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forwarding device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83785" y="5399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794475" y="3879792"/>
            <a:ext cx="2645132" cy="726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Network OS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51103" y="3836374"/>
            <a:ext cx="2645132" cy="726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Network 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7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SDN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Design principles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SDN infrastructure</a:t>
            </a:r>
          </a:p>
          <a:p>
            <a:pPr lvl="1"/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OpenFlow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 err="1" smtClean="0"/>
              <a:t>Mininet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Quick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mininet</a:t>
            </a:r>
            <a:endParaRPr lang="en-US" dirty="0" smtClean="0"/>
          </a:p>
          <a:p>
            <a:pPr lvl="1"/>
            <a:r>
              <a:rPr lang="en-US" dirty="0" smtClean="0"/>
              <a:t>Network emulator</a:t>
            </a:r>
          </a:p>
          <a:p>
            <a:pPr lvl="1"/>
            <a:r>
              <a:rPr lang="en-US" dirty="0" smtClean="0"/>
              <a:t>Running </a:t>
            </a:r>
            <a:r>
              <a:rPr lang="en-US" b="1" i="1" dirty="0" smtClean="0">
                <a:solidFill>
                  <a:srgbClr val="0070C0"/>
                </a:solidFill>
              </a:rPr>
              <a:t>real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kernel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switches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i="1" dirty="0" smtClean="0">
                <a:solidFill>
                  <a:srgbClr val="0070C0"/>
                </a:solidFill>
              </a:rPr>
              <a:t>application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code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on a </a:t>
            </a:r>
            <a:r>
              <a:rPr lang="en-US" b="1" dirty="0" smtClean="0"/>
              <a:t>single</a:t>
            </a:r>
            <a:r>
              <a:rPr lang="en-US" dirty="0" smtClean="0"/>
              <a:t> </a:t>
            </a:r>
            <a:r>
              <a:rPr lang="en-US" b="1" dirty="0" smtClean="0"/>
              <a:t>machine</a:t>
            </a:r>
            <a:endParaRPr lang="en-US" b="1" dirty="0"/>
          </a:p>
          <a:p>
            <a:r>
              <a:rPr lang="en-US" dirty="0" smtClean="0"/>
              <a:t>Why </a:t>
            </a:r>
            <a:r>
              <a:rPr lang="en-US" dirty="0" err="1" smtClean="0"/>
              <a:t>mininet</a:t>
            </a:r>
            <a:endParaRPr lang="en-US" dirty="0" smtClean="0"/>
          </a:p>
          <a:p>
            <a:pPr lvl="1"/>
            <a:r>
              <a:rPr lang="en-US" dirty="0" smtClean="0"/>
              <a:t>Accurate and convincing emulation</a:t>
            </a:r>
          </a:p>
          <a:p>
            <a:pPr lvl="1"/>
            <a:r>
              <a:rPr lang="en-US" dirty="0" smtClean="0"/>
              <a:t>Building a customized network is simple and fast</a:t>
            </a:r>
          </a:p>
          <a:p>
            <a:pPr lvl="1"/>
            <a:r>
              <a:rPr lang="en-US" dirty="0" smtClean="0"/>
              <a:t>Command-line interface (CLI) and a handy Python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9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loud 17"/>
          <p:cNvSpPr/>
          <p:nvPr/>
        </p:nvSpPr>
        <p:spPr>
          <a:xfrm>
            <a:off x="852013" y="2432621"/>
            <a:ext cx="6699463" cy="1779217"/>
          </a:xfrm>
          <a:prstGeom prst="cloud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Cloud 16"/>
          <p:cNvSpPr/>
          <p:nvPr/>
        </p:nvSpPr>
        <p:spPr>
          <a:xfrm>
            <a:off x="944532" y="4289142"/>
            <a:ext cx="6699463" cy="1779217"/>
          </a:xfrm>
          <a:prstGeom prst="cloud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Traditional Network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080761" y="3401225"/>
            <a:ext cx="1213503" cy="2367186"/>
            <a:chOff x="3080761" y="3401225"/>
            <a:chExt cx="1213503" cy="2367186"/>
          </a:xfrm>
        </p:grpSpPr>
        <p:sp>
          <p:nvSpPr>
            <p:cNvPr id="8" name="Rectangle 7"/>
            <p:cNvSpPr/>
            <p:nvPr/>
          </p:nvSpPr>
          <p:spPr>
            <a:xfrm>
              <a:off x="3174763" y="5366757"/>
              <a:ext cx="1025496" cy="2905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74762" y="3493803"/>
              <a:ext cx="1025497" cy="290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80761" y="3401225"/>
              <a:ext cx="1213503" cy="23671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/>
          <p:cNvCxnSpPr>
            <a:stCxn id="8" idx="0"/>
            <a:endCxn id="9" idx="2"/>
          </p:cNvCxnSpPr>
          <p:nvPr/>
        </p:nvCxnSpPr>
        <p:spPr>
          <a:xfrm flipV="1">
            <a:off x="3687511" y="3784360"/>
            <a:ext cx="0" cy="158239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00755" y="2512463"/>
            <a:ext cx="7101555" cy="3965249"/>
            <a:chOff x="700755" y="2512463"/>
            <a:chExt cx="7101555" cy="3965249"/>
          </a:xfrm>
        </p:grpSpPr>
        <p:sp>
          <p:nvSpPr>
            <p:cNvPr id="4" name="Rectangle 3"/>
            <p:cNvSpPr/>
            <p:nvPr/>
          </p:nvSpPr>
          <p:spPr>
            <a:xfrm>
              <a:off x="1512605" y="4700187"/>
              <a:ext cx="1025496" cy="2905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12604" y="2827233"/>
              <a:ext cx="1025497" cy="290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18603" y="2734655"/>
              <a:ext cx="1213503" cy="23671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72412" y="4477995"/>
              <a:ext cx="1025496" cy="2905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72411" y="2605041"/>
              <a:ext cx="1025497" cy="290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578410" y="2512463"/>
              <a:ext cx="1213503" cy="23671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32019" y="5143143"/>
              <a:ext cx="1025496" cy="2905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0564" y="3270189"/>
              <a:ext cx="1025497" cy="290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146563" y="3177611"/>
              <a:ext cx="1213503" cy="23671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4" idx="3"/>
              <a:endCxn id="8" idx="1"/>
            </p:cNvCxnSpPr>
            <p:nvPr/>
          </p:nvCxnSpPr>
          <p:spPr>
            <a:xfrm>
              <a:off x="2538101" y="4845466"/>
              <a:ext cx="636662" cy="66657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3"/>
              <a:endCxn id="11" idx="1"/>
            </p:cNvCxnSpPr>
            <p:nvPr/>
          </p:nvCxnSpPr>
          <p:spPr>
            <a:xfrm flipV="1">
              <a:off x="2538101" y="4623274"/>
              <a:ext cx="2134311" cy="22219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8" idx="3"/>
              <a:endCxn id="14" idx="1"/>
            </p:cNvCxnSpPr>
            <p:nvPr/>
          </p:nvCxnSpPr>
          <p:spPr>
            <a:xfrm flipV="1">
              <a:off x="4200259" y="5288422"/>
              <a:ext cx="2031760" cy="2236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" idx="3"/>
              <a:endCxn id="14" idx="1"/>
            </p:cNvCxnSpPr>
            <p:nvPr/>
          </p:nvCxnSpPr>
          <p:spPr>
            <a:xfrm>
              <a:off x="5697908" y="4623274"/>
              <a:ext cx="534111" cy="66514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700755" y="4623274"/>
              <a:ext cx="811849" cy="222192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1418603" y="4990744"/>
              <a:ext cx="632388" cy="100840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3264493" y="5657314"/>
              <a:ext cx="418744" cy="82039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691783" y="5657314"/>
              <a:ext cx="1076770" cy="598207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6240564" y="5433700"/>
              <a:ext cx="519159" cy="56544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257515" y="5288422"/>
              <a:ext cx="544795" cy="14527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4768553" y="4211838"/>
              <a:ext cx="384561" cy="266157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187297" y="4211838"/>
              <a:ext cx="333286" cy="266157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6880634" y="2272420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42231" y="473437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77680" y="5768411"/>
            <a:ext cx="678097" cy="401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7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0.06632 -0.05162 C 0.08038 -0.06319 0.10122 -0.06921 0.12292 -0.06921 C 0.14757 -0.06921 0.16736 -0.06319 0.18142 -0.05162 L 0.24792 -1.11111E-6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5" grpId="0"/>
      <p:bldP spid="38" grpId="0"/>
      <p:bldP spid="19" grpId="0" animBg="1"/>
      <p:bldP spid="19" grpId="1" animBg="1"/>
      <p:bldP spid="19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you are deploying a cluster of tens of thousands of hosts</a:t>
            </a:r>
          </a:p>
          <a:p>
            <a:pPr lvl="1"/>
            <a:r>
              <a:rPr lang="en-US" dirty="0" smtClean="0"/>
              <a:t>How to make sure network settings work?</a:t>
            </a:r>
          </a:p>
          <a:p>
            <a:r>
              <a:rPr lang="en-US" dirty="0" smtClean="0"/>
              <a:t>Imagine you are a poor PhD student (as I am …)</a:t>
            </a:r>
          </a:p>
          <a:p>
            <a:pPr lvl="1"/>
            <a:r>
              <a:rPr lang="en-US" dirty="0" smtClean="0"/>
              <a:t>You want to validate your networked system in large scale setting</a:t>
            </a:r>
          </a:p>
          <a:p>
            <a:pPr lvl="1"/>
            <a:r>
              <a:rPr lang="en-US" dirty="0" smtClean="0"/>
              <a:t>However, you only own a workstation or a laptop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6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err="1" smtClean="0"/>
              <a:t>Mininet</a:t>
            </a:r>
            <a:r>
              <a:rPr lang="en-US" dirty="0" smtClean="0"/>
              <a:t> Basics</a:t>
            </a:r>
            <a:br>
              <a:rPr lang="en-US" dirty="0" smtClean="0"/>
            </a:br>
            <a:r>
              <a:rPr lang="en-US" sz="2400" dirty="0"/>
              <a:t>build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3" y="4512180"/>
            <a:ext cx="6343201" cy="1507621"/>
          </a:xfrm>
        </p:spPr>
        <p:txBody>
          <a:bodyPr/>
          <a:lstStyle/>
          <a:p>
            <a:r>
              <a:rPr lang="en-US" dirty="0" smtClean="0"/>
              <a:t>Example: building a two-host network</a:t>
            </a:r>
          </a:p>
          <a:p>
            <a:pPr lvl="1"/>
            <a:r>
              <a:rPr lang="en-US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sudo</a:t>
            </a:r>
            <a:r>
              <a:rPr lang="en-US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mn</a:t>
            </a:r>
            <a:endParaRPr lang="en-US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335255" y="2733676"/>
            <a:ext cx="4473475" cy="1471413"/>
            <a:chOff x="2335255" y="2733676"/>
            <a:chExt cx="4473475" cy="1471413"/>
          </a:xfrm>
        </p:grpSpPr>
        <p:sp>
          <p:nvSpPr>
            <p:cNvPr id="4" name="Oval 3"/>
            <p:cNvSpPr/>
            <p:nvPr/>
          </p:nvSpPr>
          <p:spPr>
            <a:xfrm>
              <a:off x="4244549" y="3290128"/>
              <a:ext cx="153824" cy="1538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647074" y="3785718"/>
              <a:ext cx="153824" cy="1538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814270" y="3800548"/>
              <a:ext cx="153824" cy="1538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7"/>
              <a:endCxn id="4" idx="3"/>
            </p:cNvCxnSpPr>
            <p:nvPr/>
          </p:nvCxnSpPr>
          <p:spPr>
            <a:xfrm flipV="1">
              <a:off x="3778371" y="3421425"/>
              <a:ext cx="488705" cy="38682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5"/>
              <a:endCxn id="6" idx="1"/>
            </p:cNvCxnSpPr>
            <p:nvPr/>
          </p:nvCxnSpPr>
          <p:spPr>
            <a:xfrm>
              <a:off x="4375846" y="3421425"/>
              <a:ext cx="460951" cy="40165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39463" y="2790704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Switch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Anonymous Pro" panose="02060609030202000504" pitchFamily="49" charset="0"/>
                  <a:ea typeface="Anonymous Pro" panose="02060609030202000504" pitchFamily="49" charset="0"/>
                </a:rPr>
                <a:t>s1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35255" y="3835757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Host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nonymous Pro" panose="02060609030202000504" pitchFamily="49" charset="0"/>
                  <a:ea typeface="Anonymous Pro" panose="02060609030202000504" pitchFamily="49" charset="0"/>
                </a:rPr>
                <a:t>h1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93981" y="3824429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Host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nonymous Pro" panose="02060609030202000504" pitchFamily="49" charset="0"/>
                  <a:ea typeface="Anonymous Pro" panose="02060609030202000504" pitchFamily="49" charset="0"/>
                </a:rPr>
                <a:t>h2</a:t>
              </a:r>
            </a:p>
          </p:txBody>
        </p:sp>
        <p:cxnSp>
          <p:nvCxnSpPr>
            <p:cNvPr id="21" name="Straight Arrow Connector 20"/>
            <p:cNvCxnSpPr>
              <a:stCxn id="17" idx="3"/>
              <a:endCxn id="4" idx="1"/>
            </p:cNvCxnSpPr>
            <p:nvPr/>
          </p:nvCxnSpPr>
          <p:spPr>
            <a:xfrm>
              <a:off x="3864478" y="2975370"/>
              <a:ext cx="402598" cy="337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3"/>
              <a:endCxn id="5" idx="2"/>
            </p:cNvCxnSpPr>
            <p:nvPr/>
          </p:nvCxnSpPr>
          <p:spPr>
            <a:xfrm flipV="1">
              <a:off x="3313408" y="3862630"/>
              <a:ext cx="333666" cy="157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1"/>
              <a:endCxn id="6" idx="6"/>
            </p:cNvCxnSpPr>
            <p:nvPr/>
          </p:nvCxnSpPr>
          <p:spPr>
            <a:xfrm flipH="1" flipV="1">
              <a:off x="4968094" y="3877460"/>
              <a:ext cx="525887" cy="131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737358" y="2841430"/>
              <a:ext cx="153824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4" idx="7"/>
              <a:endCxn id="15" idx="3"/>
            </p:cNvCxnSpPr>
            <p:nvPr/>
          </p:nvCxnSpPr>
          <p:spPr>
            <a:xfrm flipV="1">
              <a:off x="4375846" y="2972727"/>
              <a:ext cx="384039" cy="339928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2582" y="2733676"/>
              <a:ext cx="1616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Controller c1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7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err="1" smtClean="0"/>
              <a:t>Mininet</a:t>
            </a:r>
            <a:r>
              <a:rPr lang="en-US" dirty="0" smtClean="0"/>
              <a:t> Basics</a:t>
            </a:r>
            <a:br>
              <a:rPr lang="en-US" dirty="0" smtClean="0"/>
            </a:br>
            <a:r>
              <a:rPr lang="en-US" sz="2400" dirty="0"/>
              <a:t>Hosts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3941" y="3529408"/>
            <a:ext cx="3033320" cy="78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memory,</a:t>
            </a:r>
            <a:br>
              <a:rPr lang="en-US" dirty="0"/>
            </a:br>
            <a:r>
              <a:rPr lang="en-US" dirty="0"/>
              <a:t>public variable, etc.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3941" y="2226618"/>
            <a:ext cx="1247686" cy="124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Thread 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private variables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9575" y="2233249"/>
            <a:ext cx="1247686" cy="124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Thread 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private 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58734" y="255135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90744" y="3104972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Multi-threading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err="1" smtClean="0"/>
              <a:t>Mininet</a:t>
            </a:r>
            <a:r>
              <a:rPr lang="en-US" dirty="0" smtClean="0"/>
              <a:t> Basics</a:t>
            </a:r>
            <a:br>
              <a:rPr lang="en-US" dirty="0" smtClean="0"/>
            </a:br>
            <a:r>
              <a:rPr lang="en-US" sz="2400" dirty="0"/>
              <a:t>Hosts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3" y="4512180"/>
            <a:ext cx="6343201" cy="1589519"/>
          </a:xfrm>
        </p:spPr>
        <p:txBody>
          <a:bodyPr>
            <a:normAutofit/>
          </a:bodyPr>
          <a:lstStyle/>
          <a:p>
            <a:r>
              <a:rPr lang="en-US" dirty="0" smtClean="0"/>
              <a:t>Light-weighted copy of your machine</a:t>
            </a:r>
          </a:p>
          <a:p>
            <a:pPr lvl="1"/>
            <a:r>
              <a:rPr lang="en-US" dirty="0" smtClean="0"/>
              <a:t>Shares all resources of your machine</a:t>
            </a:r>
          </a:p>
          <a:p>
            <a:pPr lvl="1"/>
            <a:r>
              <a:rPr lang="en-US" dirty="0"/>
              <a:t>Except for </a:t>
            </a:r>
            <a:r>
              <a:rPr lang="en-US" b="1" i="1" dirty="0"/>
              <a:t>network </a:t>
            </a:r>
            <a:r>
              <a:rPr lang="en-US" b="1" i="1" dirty="0" smtClean="0"/>
              <a:t>settings</a:t>
            </a:r>
            <a:r>
              <a:rPr lang="en-US" dirty="0" smtClean="0"/>
              <a:t> (e.g., IP, Ethernet)</a:t>
            </a:r>
          </a:p>
          <a:p>
            <a:pPr lvl="1"/>
            <a:r>
              <a:rPr lang="en-US" dirty="0" smtClean="0"/>
              <a:t>Connected via </a:t>
            </a:r>
            <a:r>
              <a:rPr lang="en-US" b="1" i="1" dirty="0" smtClean="0">
                <a:solidFill>
                  <a:srgbClr val="0070C0"/>
                </a:solidFill>
              </a:rPr>
              <a:t>open virtual switch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(i.e., OVS)</a:t>
            </a:r>
            <a:endParaRPr lang="en-US" b="1" i="1" dirty="0"/>
          </a:p>
        </p:txBody>
      </p:sp>
      <p:sp>
        <p:nvSpPr>
          <p:cNvPr id="7" name="Rectangle 6"/>
          <p:cNvSpPr/>
          <p:nvPr/>
        </p:nvSpPr>
        <p:spPr>
          <a:xfrm>
            <a:off x="1213941" y="3529408"/>
            <a:ext cx="3033320" cy="786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memory,</a:t>
            </a:r>
            <a:br>
              <a:rPr lang="en-US" dirty="0"/>
            </a:br>
            <a:r>
              <a:rPr lang="en-US" dirty="0"/>
              <a:t>public variable, etc.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3941" y="2226618"/>
            <a:ext cx="1247686" cy="12476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Thread 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private variables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9575" y="2233249"/>
            <a:ext cx="1247686" cy="12476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Thread 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private 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58734" y="255135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7836" y="3529408"/>
            <a:ext cx="3384134" cy="78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Your</a:t>
            </a:r>
            <a:r>
              <a:rPr lang="en-US" dirty="0"/>
              <a:t> </a:t>
            </a:r>
            <a:r>
              <a:rPr lang="en-US" b="1" dirty="0"/>
              <a:t>physical</a:t>
            </a:r>
            <a:r>
              <a:rPr lang="en-US" dirty="0"/>
              <a:t> </a:t>
            </a:r>
            <a:r>
              <a:rPr lang="en-US" b="1" dirty="0"/>
              <a:t>machine</a:t>
            </a:r>
            <a:endParaRPr lang="en-US" dirty="0"/>
          </a:p>
          <a:p>
            <a:pPr algn="ctr"/>
            <a:r>
              <a:rPr lang="en-US" dirty="0"/>
              <a:t>operating system, libraries, applications, etc.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07838" y="2233251"/>
            <a:ext cx="3384134" cy="1247686"/>
            <a:chOff x="5007838" y="2233251"/>
            <a:chExt cx="3384134" cy="1247686"/>
          </a:xfrm>
        </p:grpSpPr>
        <p:sp>
          <p:nvSpPr>
            <p:cNvPr id="5" name="Rectangle 4"/>
            <p:cNvSpPr/>
            <p:nvPr/>
          </p:nvSpPr>
          <p:spPr>
            <a:xfrm>
              <a:off x="5007838" y="2233251"/>
              <a:ext cx="1196411" cy="12410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Host</a:t>
              </a:r>
              <a:r>
                <a:rPr lang="en-US" dirty="0"/>
                <a:t> </a:t>
              </a:r>
              <a:r>
                <a:rPr lang="en-US" b="1" dirty="0"/>
                <a:t>1</a:t>
              </a:r>
              <a:endParaRPr lang="en-US" dirty="0"/>
            </a:p>
            <a:p>
              <a:pPr algn="ctr"/>
              <a:r>
                <a:rPr lang="en-US" dirty="0"/>
                <a:t>network settings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95561" y="2239882"/>
              <a:ext cx="1196411" cy="12410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Host</a:t>
              </a:r>
              <a:r>
                <a:rPr lang="en-US" dirty="0"/>
                <a:t> </a:t>
              </a:r>
              <a:r>
                <a:rPr lang="en-US" b="1" dirty="0"/>
                <a:t>n</a:t>
              </a:r>
              <a:endParaRPr lang="en-US" dirty="0"/>
            </a:p>
            <a:p>
              <a:pPr algn="ctr"/>
              <a:r>
                <a:rPr lang="en-US" dirty="0"/>
                <a:t>network settings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28035" y="2551351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3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err="1" smtClean="0"/>
              <a:t>Mininet</a:t>
            </a:r>
            <a:r>
              <a:rPr lang="en-US" dirty="0" smtClean="0"/>
              <a:t> Basics</a:t>
            </a:r>
            <a:br>
              <a:rPr lang="en-US" dirty="0" smtClean="0"/>
            </a:br>
            <a:r>
              <a:rPr lang="en-US" sz="2400" dirty="0"/>
              <a:t>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3" y="4512180"/>
            <a:ext cx="6343201" cy="1589519"/>
          </a:xfrm>
        </p:spPr>
        <p:txBody>
          <a:bodyPr>
            <a:normAutofit/>
          </a:bodyPr>
          <a:lstStyle/>
          <a:p>
            <a:r>
              <a:rPr lang="en-US" dirty="0" smtClean="0"/>
              <a:t>Exactly as you send through physical network</a:t>
            </a:r>
          </a:p>
          <a:p>
            <a:pPr lvl="1"/>
            <a:r>
              <a:rPr lang="en-US" dirty="0" smtClean="0"/>
              <a:t>Execute the kernel code</a:t>
            </a:r>
          </a:p>
          <a:p>
            <a:pPr lvl="1"/>
            <a:r>
              <a:rPr lang="en-US" dirty="0" smtClean="0"/>
              <a:t>Split the packet, encapsulate, resemble, 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10056" y="2619288"/>
            <a:ext cx="6501922" cy="910568"/>
            <a:chOff x="1410056" y="2619288"/>
            <a:chExt cx="6501922" cy="910568"/>
          </a:xfrm>
        </p:grpSpPr>
        <p:sp>
          <p:nvSpPr>
            <p:cNvPr id="5" name="Rectangle 4"/>
            <p:cNvSpPr/>
            <p:nvPr/>
          </p:nvSpPr>
          <p:spPr>
            <a:xfrm>
              <a:off x="1410056" y="2619289"/>
              <a:ext cx="982764" cy="91056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Host</a:t>
              </a:r>
              <a:r>
                <a:rPr lang="en-US" dirty="0"/>
                <a:t> </a:t>
              </a:r>
              <a:r>
                <a:rPr lang="en-US" b="1" dirty="0"/>
                <a:t>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29214" y="2619288"/>
              <a:ext cx="982764" cy="91056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Host</a:t>
              </a:r>
              <a:r>
                <a:rPr lang="en-US" dirty="0"/>
                <a:t> </a:t>
              </a:r>
              <a:r>
                <a:rPr lang="en-US" b="1" dirty="0"/>
                <a:t>2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2499643" y="2694502"/>
            <a:ext cx="666572" cy="213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92822" y="3074571"/>
            <a:ext cx="4536392" cy="1352153"/>
            <a:chOff x="2392822" y="3074571"/>
            <a:chExt cx="4536392" cy="1352153"/>
          </a:xfrm>
        </p:grpSpPr>
        <p:cxnSp>
          <p:nvCxnSpPr>
            <p:cNvPr id="10" name="Elbow Connector 9"/>
            <p:cNvCxnSpPr>
              <a:stCxn id="5" idx="3"/>
              <a:endCxn id="15" idx="1"/>
            </p:cNvCxnSpPr>
            <p:nvPr/>
          </p:nvCxnSpPr>
          <p:spPr>
            <a:xfrm>
              <a:off x="2392822" y="3074571"/>
              <a:ext cx="1589301" cy="11173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3982123" y="3957145"/>
              <a:ext cx="1009119" cy="4695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OVS</a:t>
              </a:r>
            </a:p>
          </p:txBody>
        </p:sp>
        <p:cxnSp>
          <p:nvCxnSpPr>
            <p:cNvPr id="19" name="Elbow Connector 18"/>
            <p:cNvCxnSpPr>
              <a:stCxn id="15" idx="3"/>
              <a:endCxn id="12" idx="1"/>
            </p:cNvCxnSpPr>
            <p:nvPr/>
          </p:nvCxnSpPr>
          <p:spPr>
            <a:xfrm flipV="1">
              <a:off x="4991240" y="3074572"/>
              <a:ext cx="1937974" cy="11173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250250" y="3180191"/>
            <a:ext cx="244982" cy="453062"/>
            <a:chOff x="3250250" y="3180191"/>
            <a:chExt cx="244982" cy="453062"/>
          </a:xfrm>
        </p:grpSpPr>
        <p:sp>
          <p:nvSpPr>
            <p:cNvPr id="21" name="Rectangle 20"/>
            <p:cNvSpPr/>
            <p:nvPr/>
          </p:nvSpPr>
          <p:spPr>
            <a:xfrm>
              <a:off x="3250251" y="3180191"/>
              <a:ext cx="244981" cy="213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50250" y="3419608"/>
              <a:ext cx="244981" cy="213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29123" y="3658042"/>
            <a:ext cx="888763" cy="213647"/>
            <a:chOff x="4046213" y="3658043"/>
            <a:chExt cx="888763" cy="213647"/>
          </a:xfrm>
        </p:grpSpPr>
        <p:sp>
          <p:nvSpPr>
            <p:cNvPr id="23" name="Rectangle 22"/>
            <p:cNvSpPr/>
            <p:nvPr/>
          </p:nvSpPr>
          <p:spPr>
            <a:xfrm>
              <a:off x="4046213" y="3658045"/>
              <a:ext cx="244981" cy="213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91193" y="3658044"/>
              <a:ext cx="138156" cy="21364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51840" y="3658044"/>
              <a:ext cx="244981" cy="213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96820" y="3658043"/>
              <a:ext cx="138156" cy="21364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33330" y="3176002"/>
            <a:ext cx="244982" cy="453062"/>
            <a:chOff x="6033330" y="3176002"/>
            <a:chExt cx="244982" cy="453062"/>
          </a:xfrm>
        </p:grpSpPr>
        <p:sp>
          <p:nvSpPr>
            <p:cNvPr id="31" name="Rectangle 30"/>
            <p:cNvSpPr/>
            <p:nvPr/>
          </p:nvSpPr>
          <p:spPr>
            <a:xfrm>
              <a:off x="6033331" y="3176002"/>
              <a:ext cx="244981" cy="213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33330" y="3415419"/>
              <a:ext cx="244981" cy="213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/>
          <p:cNvCxnSpPr>
            <a:stCxn id="5" idx="3"/>
            <a:endCxn id="12" idx="1"/>
          </p:cNvCxnSpPr>
          <p:nvPr/>
        </p:nvCxnSpPr>
        <p:spPr>
          <a:xfrm flipV="1">
            <a:off x="2392820" y="3074572"/>
            <a:ext cx="4536394" cy="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60227" y="2690504"/>
            <a:ext cx="666572" cy="213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5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err="1" smtClean="0"/>
              <a:t>Mininet</a:t>
            </a:r>
            <a:r>
              <a:rPr lang="en-US" dirty="0" smtClean="0"/>
              <a:t> Basics</a:t>
            </a:r>
            <a:br>
              <a:rPr lang="en-US" dirty="0" smtClean="0"/>
            </a:br>
            <a:r>
              <a:rPr lang="en-US" sz="2400" dirty="0"/>
              <a:t>Capabilities of Hosts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3" y="4512180"/>
            <a:ext cx="6343201" cy="1589519"/>
          </a:xfrm>
        </p:spPr>
        <p:txBody>
          <a:bodyPr>
            <a:normAutofit/>
          </a:bodyPr>
          <a:lstStyle/>
          <a:p>
            <a:r>
              <a:rPr lang="en-US" dirty="0" smtClean="0"/>
              <a:t>Libraries, applications shared among all virtual hosts</a:t>
            </a:r>
          </a:p>
          <a:p>
            <a:pPr lvl="1"/>
            <a:r>
              <a:rPr lang="en-US" b="1" i="1" dirty="0" smtClean="0">
                <a:solidFill>
                  <a:schemeClr val="tx2"/>
                </a:solidFill>
              </a:rPr>
              <a:t>Run your own program </a:t>
            </a:r>
            <a:r>
              <a:rPr lang="en-US" dirty="0" smtClean="0"/>
              <a:t>on virtual hosts!!</a:t>
            </a:r>
          </a:p>
          <a:p>
            <a:pPr lvl="1"/>
            <a:r>
              <a:rPr lang="en-US" dirty="0" smtClean="0"/>
              <a:t>[hostname] [</a:t>
            </a:r>
            <a:r>
              <a:rPr lang="en-US" dirty="0" err="1" smtClean="0"/>
              <a:t>cmd</a:t>
            </a:r>
            <a:r>
              <a:rPr lang="en-US" dirty="0" smtClean="0"/>
              <a:t>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53540" y="2856213"/>
            <a:ext cx="5056102" cy="910567"/>
            <a:chOff x="2153540" y="2856213"/>
            <a:chExt cx="5056102" cy="910567"/>
          </a:xfrm>
        </p:grpSpPr>
        <p:sp>
          <p:nvSpPr>
            <p:cNvPr id="5" name="Rectangle 4"/>
            <p:cNvSpPr/>
            <p:nvPr/>
          </p:nvSpPr>
          <p:spPr>
            <a:xfrm>
              <a:off x="2153540" y="2856213"/>
              <a:ext cx="982764" cy="91056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Host</a:t>
              </a:r>
              <a:r>
                <a:rPr lang="en-US" dirty="0"/>
                <a:t> </a:t>
              </a:r>
              <a:r>
                <a:rPr lang="en-US" b="1" dirty="0"/>
                <a:t>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26878" y="2856213"/>
              <a:ext cx="982764" cy="91056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Host</a:t>
              </a:r>
              <a:r>
                <a:rPr lang="en-US" dirty="0"/>
                <a:t> </a:t>
              </a:r>
              <a:r>
                <a:rPr lang="en-US" b="1" dirty="0"/>
                <a:t>2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53540" y="2347736"/>
            <a:ext cx="5056102" cy="572570"/>
            <a:chOff x="2153540" y="2347736"/>
            <a:chExt cx="5056102" cy="572570"/>
          </a:xfrm>
        </p:grpSpPr>
        <p:sp>
          <p:nvSpPr>
            <p:cNvPr id="4" name="Rounded Rectangle 3"/>
            <p:cNvSpPr/>
            <p:nvPr/>
          </p:nvSpPr>
          <p:spPr>
            <a:xfrm>
              <a:off x="2153540" y="2347736"/>
              <a:ext cx="982764" cy="5725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FTP</a:t>
              </a:r>
              <a:br>
                <a:rPr lang="en-US" dirty="0"/>
              </a:br>
              <a:r>
                <a:rPr lang="en-US" dirty="0"/>
                <a:t>server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226878" y="2347739"/>
              <a:ext cx="982764" cy="5725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FTP</a:t>
              </a:r>
              <a:br>
                <a:rPr lang="en-US" dirty="0"/>
              </a:br>
              <a:r>
                <a:rPr lang="en-US" dirty="0"/>
                <a:t>client</a:t>
              </a:r>
            </a:p>
          </p:txBody>
        </p:sp>
        <p:cxnSp>
          <p:nvCxnSpPr>
            <p:cNvPr id="8" name="Straight Arrow Connector 7"/>
            <p:cNvCxnSpPr>
              <a:stCxn id="4" idx="3"/>
              <a:endCxn id="27" idx="1"/>
            </p:cNvCxnSpPr>
            <p:nvPr/>
          </p:nvCxnSpPr>
          <p:spPr>
            <a:xfrm>
              <a:off x="3136304" y="2634022"/>
              <a:ext cx="3090574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nc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topologies</a:t>
            </a:r>
          </a:p>
          <a:p>
            <a:pPr lvl="1"/>
            <a:r>
              <a:rPr lang="en-US" dirty="0" smtClean="0"/>
              <a:t>Trees, linear, etc.</a:t>
            </a:r>
          </a:p>
          <a:p>
            <a:r>
              <a:rPr lang="en-US" dirty="0" smtClean="0"/>
              <a:t>Run customized control program</a:t>
            </a:r>
          </a:p>
          <a:p>
            <a:r>
              <a:rPr lang="en-US" dirty="0" smtClean="0"/>
              <a:t>Even run a third-party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8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Python API</a:t>
            </a:r>
            <a:endParaRPr lang="en-US" dirty="0"/>
          </a:p>
        </p:txBody>
      </p:sp>
      <p:pic>
        <p:nvPicPr>
          <p:cNvPr id="10" name="Content Placeholder 9" descr="rhli@proj25 (192.168.50.25) - byobu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" t="15913" r="64440" b="18442"/>
          <a:stretch/>
        </p:blipFill>
        <p:spPr>
          <a:xfrm>
            <a:off x="4036604" y="1167897"/>
            <a:ext cx="4763364" cy="5371898"/>
          </a:xfrm>
        </p:spPr>
      </p:pic>
      <p:sp>
        <p:nvSpPr>
          <p:cNvPr id="13" name="Rounded Rectangle 12"/>
          <p:cNvSpPr/>
          <p:nvPr/>
        </p:nvSpPr>
        <p:spPr>
          <a:xfrm>
            <a:off x="4298887" y="4044723"/>
            <a:ext cx="3342238" cy="72645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312752" y="1935832"/>
            <a:ext cx="5794218" cy="796454"/>
            <a:chOff x="1312752" y="1935832"/>
            <a:chExt cx="5794218" cy="796454"/>
          </a:xfrm>
        </p:grpSpPr>
        <p:sp>
          <p:nvSpPr>
            <p:cNvPr id="14" name="Rounded Rectangle 13"/>
            <p:cNvSpPr/>
            <p:nvPr/>
          </p:nvSpPr>
          <p:spPr>
            <a:xfrm>
              <a:off x="4489010" y="1935832"/>
              <a:ext cx="2617960" cy="218893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12752" y="2362954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Switch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5" idx="3"/>
              <a:endCxn id="14" idx="1"/>
            </p:cNvCxnSpPr>
            <p:nvPr/>
          </p:nvCxnSpPr>
          <p:spPr>
            <a:xfrm flipV="1">
              <a:off x="2220373" y="2045279"/>
              <a:ext cx="2268637" cy="502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12751" y="2462543"/>
            <a:ext cx="6545657" cy="564911"/>
            <a:chOff x="1312751" y="2462543"/>
            <a:chExt cx="6545657" cy="564911"/>
          </a:xfrm>
        </p:grpSpPr>
        <p:sp>
          <p:nvSpPr>
            <p:cNvPr id="11" name="Rounded Rectangle 10"/>
            <p:cNvSpPr/>
            <p:nvPr/>
          </p:nvSpPr>
          <p:spPr>
            <a:xfrm>
              <a:off x="4635374" y="2462543"/>
              <a:ext cx="3223034" cy="380245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12751" y="2658122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Host 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6" idx="3"/>
              <a:endCxn id="11" idx="1"/>
            </p:cNvCxnSpPr>
            <p:nvPr/>
          </p:nvCxnSpPr>
          <p:spPr>
            <a:xfrm flipV="1">
              <a:off x="2037629" y="2652666"/>
              <a:ext cx="2597745" cy="190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314597" y="2995189"/>
            <a:ext cx="7421997" cy="401597"/>
            <a:chOff x="1314597" y="2995189"/>
            <a:chExt cx="7421997" cy="401597"/>
          </a:xfrm>
        </p:grpSpPr>
        <p:sp>
          <p:nvSpPr>
            <p:cNvPr id="12" name="Rounded Rectangle 11"/>
            <p:cNvSpPr/>
            <p:nvPr/>
          </p:nvSpPr>
          <p:spPr>
            <a:xfrm>
              <a:off x="4635374" y="2995189"/>
              <a:ext cx="4101220" cy="380245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14597" y="3027454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Link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17" idx="3"/>
              <a:endCxn id="12" idx="1"/>
            </p:cNvCxnSpPr>
            <p:nvPr/>
          </p:nvCxnSpPr>
          <p:spPr>
            <a:xfrm flipV="1">
              <a:off x="1909632" y="3185312"/>
              <a:ext cx="2725742" cy="26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7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Case Study</a:t>
            </a:r>
            <a:br>
              <a:rPr lang="en-US" dirty="0" smtClean="0"/>
            </a:br>
            <a:r>
              <a:rPr lang="en-US" sz="2400" dirty="0" smtClean="0"/>
              <a:t>Distributed File System Emulator</a:t>
            </a:r>
            <a:endParaRPr lang="en-US" dirty="0"/>
          </a:p>
        </p:txBody>
      </p:sp>
      <p:pic>
        <p:nvPicPr>
          <p:cNvPr id="4" name="Content Placeholder 3" descr="www.cse.cuhk.edu.hk/~pclee/www/pubs/dsn15.pdf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8" t="41043" r="11231" b="27672"/>
          <a:stretch/>
        </p:blipFill>
        <p:spPr>
          <a:xfrm>
            <a:off x="863565" y="2163777"/>
            <a:ext cx="4096324" cy="2082298"/>
          </a:xfrm>
        </p:spPr>
      </p:pic>
      <p:grpSp>
        <p:nvGrpSpPr>
          <p:cNvPr id="6" name="Group 5"/>
          <p:cNvGrpSpPr/>
          <p:nvPr/>
        </p:nvGrpSpPr>
        <p:grpSpPr>
          <a:xfrm>
            <a:off x="4419757" y="4321882"/>
            <a:ext cx="4271569" cy="2409604"/>
            <a:chOff x="4419757" y="4321882"/>
            <a:chExt cx="4271569" cy="2409604"/>
          </a:xfrm>
        </p:grpSpPr>
        <p:pic>
          <p:nvPicPr>
            <p:cNvPr id="1026" name="Picture 2" descr="http://blogs.technet.com/cfs-file.ashx/__key/CommunityServer-Blogs-Components-WeblogFiles/00-00-00-48-65-metablogapi/3036.image_5F00_7F9D0D7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757" y="4321882"/>
              <a:ext cx="4271569" cy="2409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097101" y="4562947"/>
              <a:ext cx="7280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Seatle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3734" y="4656756"/>
              <a:ext cx="7280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Dublin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39065" y="5406686"/>
              <a:ext cx="55226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SG</a:t>
              </a:r>
              <a:endParaRPr lang="en-US" sz="1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04142" y="5252705"/>
            <a:ext cx="4206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Network is the major bottleneck!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Example: VM Migration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2384" y="2797525"/>
            <a:ext cx="4805879" cy="470780"/>
            <a:chOff x="742384" y="2797525"/>
            <a:chExt cx="4805879" cy="470780"/>
          </a:xfrm>
        </p:grpSpPr>
        <p:sp>
          <p:nvSpPr>
            <p:cNvPr id="6" name="Rounded Rectangle 5"/>
            <p:cNvSpPr/>
            <p:nvPr/>
          </p:nvSpPr>
          <p:spPr>
            <a:xfrm>
              <a:off x="742384" y="2797525"/>
              <a:ext cx="669956" cy="47078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90525" y="2797525"/>
              <a:ext cx="669956" cy="47078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30166" y="2797525"/>
              <a:ext cx="669956" cy="47078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878307" y="2797525"/>
              <a:ext cx="669956" cy="47078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8566" y="2797525"/>
            <a:ext cx="6727479" cy="470780"/>
            <a:chOff x="1408566" y="2797525"/>
            <a:chExt cx="6727479" cy="470780"/>
          </a:xfrm>
        </p:grpSpPr>
        <p:sp>
          <p:nvSpPr>
            <p:cNvPr id="10" name="Rounded Rectangle 9"/>
            <p:cNvSpPr/>
            <p:nvPr/>
          </p:nvSpPr>
          <p:spPr>
            <a:xfrm>
              <a:off x="1408566" y="2797525"/>
              <a:ext cx="669956" cy="47078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466089" y="2797525"/>
              <a:ext cx="669956" cy="47078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49894" y="2791175"/>
            <a:ext cx="4834236" cy="477130"/>
            <a:chOff x="1749894" y="2791175"/>
            <a:chExt cx="4834236" cy="477130"/>
          </a:xfrm>
        </p:grpSpPr>
        <p:sp>
          <p:nvSpPr>
            <p:cNvPr id="25" name="Rounded Rectangle 24"/>
            <p:cNvSpPr/>
            <p:nvPr/>
          </p:nvSpPr>
          <p:spPr>
            <a:xfrm>
              <a:off x="5914174" y="2797525"/>
              <a:ext cx="669956" cy="47078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</a:t>
              </a:r>
              <a:endParaRPr lang="en-US" dirty="0"/>
            </a:p>
          </p:txBody>
        </p:sp>
        <p:cxnSp>
          <p:nvCxnSpPr>
            <p:cNvPr id="26" name="Curved Connector 25"/>
            <p:cNvCxnSpPr>
              <a:stCxn id="10" idx="0"/>
              <a:endCxn id="25" idx="0"/>
            </p:cNvCxnSpPr>
            <p:nvPr/>
          </p:nvCxnSpPr>
          <p:spPr>
            <a:xfrm rot="5400000" flipH="1" flipV="1">
              <a:off x="3996348" y="544721"/>
              <a:ext cx="12700" cy="4505608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42384" y="3268305"/>
            <a:ext cx="7393662" cy="2851973"/>
            <a:chOff x="742384" y="3268305"/>
            <a:chExt cx="7393662" cy="2851973"/>
          </a:xfrm>
        </p:grpSpPr>
        <p:sp>
          <p:nvSpPr>
            <p:cNvPr id="5" name="Rectangle 4"/>
            <p:cNvSpPr/>
            <p:nvPr/>
          </p:nvSpPr>
          <p:spPr>
            <a:xfrm>
              <a:off x="742384" y="3268305"/>
              <a:ext cx="2218098" cy="62468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Physical machine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0166" y="3268305"/>
              <a:ext cx="2218098" cy="62468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Physical machine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7948" y="3268305"/>
              <a:ext cx="2218098" cy="62468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Physical machine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10" idx="1"/>
              <a:endCxn id="5" idx="2"/>
            </p:cNvCxnSpPr>
            <p:nvPr/>
          </p:nvCxnSpPr>
          <p:spPr>
            <a:xfrm flipH="1" flipV="1">
              <a:off x="1851433" y="3892994"/>
              <a:ext cx="134482" cy="138517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25" idx="1"/>
              <a:endCxn id="12" idx="2"/>
            </p:cNvCxnSpPr>
            <p:nvPr/>
          </p:nvCxnSpPr>
          <p:spPr>
            <a:xfrm flipV="1">
              <a:off x="4372822" y="3892994"/>
              <a:ext cx="66393" cy="78764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0" idx="1"/>
              <a:endCxn id="16" idx="2"/>
            </p:cNvCxnSpPr>
            <p:nvPr/>
          </p:nvCxnSpPr>
          <p:spPr>
            <a:xfrm flipV="1">
              <a:off x="6516197" y="3892994"/>
              <a:ext cx="510800" cy="1368204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025" idx="2"/>
              <a:endCxn id="110" idx="4"/>
            </p:cNvCxnSpPr>
            <p:nvPr/>
          </p:nvCxnSpPr>
          <p:spPr>
            <a:xfrm flipH="1">
              <a:off x="2491400" y="4852658"/>
              <a:ext cx="1375937" cy="597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025" idx="4"/>
              <a:endCxn id="70" idx="2"/>
            </p:cNvCxnSpPr>
            <p:nvPr/>
          </p:nvCxnSpPr>
          <p:spPr>
            <a:xfrm>
              <a:off x="4878307" y="4852658"/>
              <a:ext cx="1173864" cy="589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10" idx="3"/>
              <a:endCxn id="108" idx="2"/>
            </p:cNvCxnSpPr>
            <p:nvPr/>
          </p:nvCxnSpPr>
          <p:spPr>
            <a:xfrm>
              <a:off x="1985915" y="5622201"/>
              <a:ext cx="1508722" cy="326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08" idx="4"/>
              <a:endCxn id="70" idx="2"/>
            </p:cNvCxnSpPr>
            <p:nvPr/>
          </p:nvCxnSpPr>
          <p:spPr>
            <a:xfrm flipV="1">
              <a:off x="4505607" y="5441700"/>
              <a:ext cx="1546564" cy="5065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Can 1024"/>
            <p:cNvSpPr/>
            <p:nvPr/>
          </p:nvSpPr>
          <p:spPr>
            <a:xfrm>
              <a:off x="3867337" y="4680642"/>
              <a:ext cx="1010970" cy="344031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an 69"/>
            <p:cNvSpPr/>
            <p:nvPr/>
          </p:nvSpPr>
          <p:spPr>
            <a:xfrm>
              <a:off x="6052171" y="5261198"/>
              <a:ext cx="928051" cy="361003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an 107"/>
            <p:cNvSpPr/>
            <p:nvPr/>
          </p:nvSpPr>
          <p:spPr>
            <a:xfrm>
              <a:off x="3494637" y="5776247"/>
              <a:ext cx="1010970" cy="344031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Can 109"/>
            <p:cNvSpPr/>
            <p:nvPr/>
          </p:nvSpPr>
          <p:spPr>
            <a:xfrm>
              <a:off x="1480430" y="5278170"/>
              <a:ext cx="1010970" cy="344031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55594" y="4517683"/>
            <a:ext cx="6210495" cy="1773935"/>
            <a:chOff x="1255594" y="4517683"/>
            <a:chExt cx="6210495" cy="1773935"/>
          </a:xfrm>
        </p:grpSpPr>
        <p:sp>
          <p:nvSpPr>
            <p:cNvPr id="3" name="Rounded Rectangle 2"/>
            <p:cNvSpPr/>
            <p:nvPr/>
          </p:nvSpPr>
          <p:spPr>
            <a:xfrm>
              <a:off x="1255594" y="4517683"/>
              <a:ext cx="6210495" cy="17739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30221" y="5831344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Re-configuration!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9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problem in traditional network</a:t>
            </a:r>
          </a:p>
          <a:p>
            <a:pPr lvl="1"/>
            <a:r>
              <a:rPr lang="en-US" dirty="0" smtClean="0"/>
              <a:t>Lack of abstraction</a:t>
            </a:r>
          </a:p>
          <a:p>
            <a:r>
              <a:rPr lang="en-US" b="1" dirty="0" smtClean="0"/>
              <a:t>Distribution</a:t>
            </a:r>
            <a:r>
              <a:rPr lang="en-US" dirty="0" smtClean="0"/>
              <a:t>, </a:t>
            </a:r>
            <a:r>
              <a:rPr lang="en-US" b="1" dirty="0" smtClean="0"/>
              <a:t>configuration</a:t>
            </a:r>
            <a:r>
              <a:rPr lang="en-US" dirty="0" smtClean="0"/>
              <a:t> and </a:t>
            </a:r>
            <a:r>
              <a:rPr lang="en-US" b="1" dirty="0" smtClean="0"/>
              <a:t>forwarding</a:t>
            </a:r>
          </a:p>
          <a:p>
            <a:r>
              <a:rPr lang="en-US" b="1" dirty="0" smtClean="0"/>
              <a:t>NOS</a:t>
            </a:r>
            <a:r>
              <a:rPr lang="en-US" dirty="0" smtClean="0"/>
              <a:t>, </a:t>
            </a:r>
            <a:r>
              <a:rPr lang="en-US" b="1" dirty="0"/>
              <a:t>n</a:t>
            </a:r>
            <a:r>
              <a:rPr lang="en-US" b="1" dirty="0" smtClean="0"/>
              <a:t>etwork</a:t>
            </a:r>
            <a:r>
              <a:rPr lang="en-US" dirty="0" smtClean="0"/>
              <a:t> </a:t>
            </a:r>
            <a:r>
              <a:rPr lang="en-US" b="1" dirty="0" smtClean="0"/>
              <a:t>virtualization</a:t>
            </a:r>
            <a:r>
              <a:rPr lang="en-US" dirty="0" smtClean="0"/>
              <a:t> and </a:t>
            </a:r>
            <a:r>
              <a:rPr lang="en-US" b="1" dirty="0" smtClean="0"/>
              <a:t>general forwarding</a:t>
            </a:r>
          </a:p>
          <a:p>
            <a:r>
              <a:rPr lang="en-US" dirty="0" smtClean="0"/>
              <a:t>SDN infrastructure</a:t>
            </a:r>
          </a:p>
          <a:p>
            <a:r>
              <a:rPr lang="en-US" dirty="0" err="1" smtClean="0"/>
              <a:t>Mininet</a:t>
            </a:r>
            <a:r>
              <a:rPr lang="en-US" dirty="0" smtClean="0"/>
              <a:t>: handy but powerful network emulator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7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SDN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Design principles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SDN infrastructure</a:t>
            </a:r>
          </a:p>
          <a:p>
            <a:pPr lvl="1"/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OpenFlow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Mininet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“The Power of </a:t>
            </a:r>
            <a:r>
              <a:rPr lang="en-US" dirty="0" err="1" smtClean="0"/>
              <a:t>Abstration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2" y="2489200"/>
            <a:ext cx="6343201" cy="134041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“Modularity based on abstraction is the way things get done”</a:t>
            </a:r>
          </a:p>
          <a:p>
            <a:pPr marL="0" indent="0" algn="r">
              <a:buNone/>
            </a:pPr>
            <a:r>
              <a:rPr lang="en-US" dirty="0" smtClean="0"/>
              <a:t>-Barbara </a:t>
            </a:r>
            <a:r>
              <a:rPr lang="en-US" dirty="0" err="1" smtClean="0"/>
              <a:t>Liskov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06219" y="4681850"/>
                <a:ext cx="48750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Abstraction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smtClean="0"/>
                  <a:t> Interfaces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smtClean="0"/>
                  <a:t> Modularity</a:t>
                </a:r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19" y="4681850"/>
                <a:ext cx="4875053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000" t="-7576" r="-10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Extracting Simplicity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ability to </a:t>
            </a:r>
            <a:r>
              <a:rPr lang="en-US" b="1" dirty="0" smtClean="0">
                <a:solidFill>
                  <a:schemeClr val="tx2"/>
                </a:solidFill>
              </a:rPr>
              <a:t>master complexity </a:t>
            </a:r>
            <a:r>
              <a:rPr lang="en-US" dirty="0" smtClean="0"/>
              <a:t>is not the same as the ability to </a:t>
            </a:r>
            <a:r>
              <a:rPr lang="en-US" b="1" dirty="0" smtClean="0">
                <a:solidFill>
                  <a:schemeClr val="tx2"/>
                </a:solidFill>
              </a:rPr>
              <a:t>extract simplicity</a:t>
            </a:r>
          </a:p>
          <a:p>
            <a:r>
              <a:rPr lang="en-US" dirty="0" smtClean="0"/>
              <a:t>When first getting systems to work</a:t>
            </a:r>
          </a:p>
          <a:p>
            <a:pPr lvl="1"/>
            <a:r>
              <a:rPr lang="en-US" dirty="0" smtClean="0"/>
              <a:t>Mastering complexity</a:t>
            </a:r>
          </a:p>
          <a:p>
            <a:r>
              <a:rPr lang="en-US" dirty="0" smtClean="0"/>
              <a:t>When making systems easy to use and understand</a:t>
            </a:r>
          </a:p>
          <a:p>
            <a:pPr lvl="1"/>
            <a:r>
              <a:rPr lang="en-US" dirty="0" smtClean="0"/>
              <a:t>Extracting simplicity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You will never succeed in extracting simplicity</a:t>
            </a:r>
          </a:p>
          <a:p>
            <a:pPr lvl="1"/>
            <a:r>
              <a:rPr lang="en-US" dirty="0" smtClean="0"/>
              <a:t>Unless realize it is different from mastering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Kreutz</a:t>
            </a:r>
            <a:r>
              <a:rPr lang="en-US" dirty="0" smtClean="0"/>
              <a:t>, et al. </a:t>
            </a:r>
            <a:r>
              <a:rPr lang="en-US" b="1" dirty="0" smtClean="0"/>
              <a:t>“Software-Defined Networking: A Comprehensive Survey”</a:t>
            </a:r>
            <a:r>
              <a:rPr lang="en-US" dirty="0" smtClean="0"/>
              <a:t>, IEEE Trans. </a:t>
            </a:r>
            <a:r>
              <a:rPr lang="en-US" dirty="0"/>
              <a:t>o</a:t>
            </a:r>
            <a:r>
              <a:rPr lang="en-US" dirty="0" smtClean="0"/>
              <a:t>n Computers</a:t>
            </a:r>
          </a:p>
          <a:p>
            <a:r>
              <a:rPr lang="en-US" dirty="0" smtClean="0"/>
              <a:t>Scott </a:t>
            </a:r>
            <a:r>
              <a:rPr lang="en-US" dirty="0" err="1" smtClean="0"/>
              <a:t>Shenker</a:t>
            </a:r>
            <a:r>
              <a:rPr lang="en-US" dirty="0" smtClean="0"/>
              <a:t>, </a:t>
            </a:r>
            <a:r>
              <a:rPr lang="en-US" b="1" dirty="0" smtClean="0"/>
              <a:t>“The Future of Networking and the Past of Protocols”</a:t>
            </a:r>
          </a:p>
          <a:p>
            <a:r>
              <a:rPr lang="en-US" dirty="0" err="1" smtClean="0"/>
              <a:t>Mininet</a:t>
            </a:r>
            <a:r>
              <a:rPr lang="en-US" dirty="0"/>
              <a:t> [http://mininet.org/] </a:t>
            </a:r>
            <a:r>
              <a:rPr lang="en-US" dirty="0" smtClean="0"/>
              <a:t>tutorials: </a:t>
            </a:r>
          </a:p>
          <a:p>
            <a:pPr lvl="1"/>
            <a:r>
              <a:rPr lang="en-US" dirty="0"/>
              <a:t>https://www.youtube.com/channel/UCEoaojfEY_6L5TWWjIn9t9Q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66440" y="4635316"/>
            <a:ext cx="3636980" cy="1384487"/>
          </a:xfrm>
        </p:spPr>
        <p:txBody>
          <a:bodyPr>
            <a:normAutofit/>
          </a:bodyPr>
          <a:lstStyle/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Lack of </a:t>
            </a:r>
            <a:r>
              <a:rPr lang="en-US" b="1" dirty="0" smtClean="0">
                <a:solidFill>
                  <a:schemeClr val="tx2"/>
                </a:solidFill>
              </a:rPr>
              <a:t>global view</a:t>
            </a:r>
          </a:p>
          <a:p>
            <a:pPr lvl="1"/>
            <a:r>
              <a:rPr lang="en-US" dirty="0" smtClean="0"/>
              <a:t>Lack of </a:t>
            </a:r>
            <a:r>
              <a:rPr lang="en-US" b="1" dirty="0" smtClean="0">
                <a:solidFill>
                  <a:schemeClr val="tx2"/>
                </a:solidFill>
              </a:rPr>
              <a:t>centralized control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0581" y="4635315"/>
            <a:ext cx="3636981" cy="1384487"/>
          </a:xfrm>
        </p:spPr>
        <p:txBody>
          <a:bodyPr>
            <a:normAutofit/>
          </a:bodyPr>
          <a:lstStyle/>
          <a:p>
            <a:r>
              <a:rPr lang="en-US" dirty="0" smtClean="0"/>
              <a:t>Security path</a:t>
            </a:r>
          </a:p>
          <a:p>
            <a:pPr lvl="1"/>
            <a:r>
              <a:rPr lang="en-US" dirty="0" smtClean="0"/>
              <a:t>Lack of </a:t>
            </a:r>
            <a:r>
              <a:rPr lang="en-US" b="1" dirty="0" smtClean="0">
                <a:solidFill>
                  <a:schemeClr val="tx2"/>
                </a:solidFill>
              </a:rPr>
              <a:t>flexible forwarding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63565" y="2613350"/>
            <a:ext cx="2973730" cy="1623710"/>
            <a:chOff x="863565" y="2613350"/>
            <a:chExt cx="2973730" cy="1623710"/>
          </a:xfrm>
        </p:grpSpPr>
        <p:sp>
          <p:nvSpPr>
            <p:cNvPr id="7" name="Oval 6"/>
            <p:cNvSpPr/>
            <p:nvPr/>
          </p:nvSpPr>
          <p:spPr>
            <a:xfrm>
              <a:off x="863565" y="3135004"/>
              <a:ext cx="160017" cy="16377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520933" y="2670598"/>
              <a:ext cx="160017" cy="163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77278" y="2973505"/>
              <a:ext cx="160017" cy="1637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684930" y="2613350"/>
              <a:ext cx="160017" cy="163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20765" y="3592204"/>
              <a:ext cx="160017" cy="163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79092" y="3373458"/>
              <a:ext cx="160017" cy="163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319075" y="4073287"/>
              <a:ext cx="160017" cy="163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7" idx="7"/>
              <a:endCxn id="8" idx="2"/>
            </p:cNvCxnSpPr>
            <p:nvPr/>
          </p:nvCxnSpPr>
          <p:spPr>
            <a:xfrm flipV="1">
              <a:off x="1000148" y="2752485"/>
              <a:ext cx="520785" cy="40650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6"/>
              <a:endCxn id="10" idx="2"/>
            </p:cNvCxnSpPr>
            <p:nvPr/>
          </p:nvCxnSpPr>
          <p:spPr>
            <a:xfrm flipV="1">
              <a:off x="1680950" y="2695237"/>
              <a:ext cx="1003980" cy="5724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4"/>
              <a:endCxn id="11" idx="1"/>
            </p:cNvCxnSpPr>
            <p:nvPr/>
          </p:nvCxnSpPr>
          <p:spPr>
            <a:xfrm>
              <a:off x="943574" y="3298777"/>
              <a:ext cx="400625" cy="317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1" idx="5"/>
              <a:endCxn id="13" idx="2"/>
            </p:cNvCxnSpPr>
            <p:nvPr/>
          </p:nvCxnSpPr>
          <p:spPr>
            <a:xfrm>
              <a:off x="1457348" y="3731993"/>
              <a:ext cx="861727" cy="423181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1" idx="6"/>
              <a:endCxn id="12" idx="2"/>
            </p:cNvCxnSpPr>
            <p:nvPr/>
          </p:nvCxnSpPr>
          <p:spPr>
            <a:xfrm flipV="1">
              <a:off x="1480782" y="3455345"/>
              <a:ext cx="998310" cy="218746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6"/>
              <a:endCxn id="9" idx="2"/>
            </p:cNvCxnSpPr>
            <p:nvPr/>
          </p:nvCxnSpPr>
          <p:spPr>
            <a:xfrm>
              <a:off x="2844947" y="2695237"/>
              <a:ext cx="832331" cy="36015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2" idx="7"/>
              <a:endCxn id="9" idx="3"/>
            </p:cNvCxnSpPr>
            <p:nvPr/>
          </p:nvCxnSpPr>
          <p:spPr>
            <a:xfrm flipV="1">
              <a:off x="2615675" y="3113294"/>
              <a:ext cx="1085037" cy="284148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3" idx="6"/>
              <a:endCxn id="9" idx="5"/>
            </p:cNvCxnSpPr>
            <p:nvPr/>
          </p:nvCxnSpPr>
          <p:spPr>
            <a:xfrm flipV="1">
              <a:off x="2479092" y="3113294"/>
              <a:ext cx="1334769" cy="104188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8" idx="5"/>
              <a:endCxn id="12" idx="1"/>
            </p:cNvCxnSpPr>
            <p:nvPr/>
          </p:nvCxnSpPr>
          <p:spPr>
            <a:xfrm>
              <a:off x="1657516" y="2810387"/>
              <a:ext cx="845010" cy="587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926731" y="2613350"/>
            <a:ext cx="2973730" cy="1623710"/>
            <a:chOff x="4926731" y="2613350"/>
            <a:chExt cx="2973730" cy="1623710"/>
          </a:xfrm>
        </p:grpSpPr>
        <p:sp>
          <p:nvSpPr>
            <p:cNvPr id="42" name="Oval 41"/>
            <p:cNvSpPr/>
            <p:nvPr/>
          </p:nvSpPr>
          <p:spPr>
            <a:xfrm>
              <a:off x="4926731" y="3135004"/>
              <a:ext cx="160017" cy="16377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584099" y="2670598"/>
              <a:ext cx="160017" cy="163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740444" y="2973505"/>
              <a:ext cx="160017" cy="1637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748096" y="2613350"/>
              <a:ext cx="160017" cy="163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383931" y="3592204"/>
              <a:ext cx="160017" cy="163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542258" y="3373458"/>
              <a:ext cx="160017" cy="163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382241" y="4073287"/>
              <a:ext cx="160017" cy="163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stCxn id="42" idx="7"/>
              <a:endCxn id="43" idx="2"/>
            </p:cNvCxnSpPr>
            <p:nvPr/>
          </p:nvCxnSpPr>
          <p:spPr>
            <a:xfrm flipV="1">
              <a:off x="5063314" y="2752485"/>
              <a:ext cx="520785" cy="40650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3" idx="6"/>
              <a:endCxn id="45" idx="2"/>
            </p:cNvCxnSpPr>
            <p:nvPr/>
          </p:nvCxnSpPr>
          <p:spPr>
            <a:xfrm flipV="1">
              <a:off x="5744116" y="2695237"/>
              <a:ext cx="1003980" cy="5724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2" idx="4"/>
              <a:endCxn id="46" idx="1"/>
            </p:cNvCxnSpPr>
            <p:nvPr/>
          </p:nvCxnSpPr>
          <p:spPr>
            <a:xfrm>
              <a:off x="5006740" y="3298777"/>
              <a:ext cx="400625" cy="31741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6" idx="5"/>
              <a:endCxn id="48" idx="2"/>
            </p:cNvCxnSpPr>
            <p:nvPr/>
          </p:nvCxnSpPr>
          <p:spPr>
            <a:xfrm>
              <a:off x="5520514" y="3731993"/>
              <a:ext cx="861727" cy="423181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6" idx="6"/>
              <a:endCxn id="47" idx="2"/>
            </p:cNvCxnSpPr>
            <p:nvPr/>
          </p:nvCxnSpPr>
          <p:spPr>
            <a:xfrm flipV="1">
              <a:off x="5543948" y="3455345"/>
              <a:ext cx="998310" cy="218746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5" idx="6"/>
              <a:endCxn id="44" idx="2"/>
            </p:cNvCxnSpPr>
            <p:nvPr/>
          </p:nvCxnSpPr>
          <p:spPr>
            <a:xfrm>
              <a:off x="6908113" y="2695237"/>
              <a:ext cx="832331" cy="36015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7" idx="7"/>
              <a:endCxn id="44" idx="3"/>
            </p:cNvCxnSpPr>
            <p:nvPr/>
          </p:nvCxnSpPr>
          <p:spPr>
            <a:xfrm flipV="1">
              <a:off x="6678841" y="3113294"/>
              <a:ext cx="1085037" cy="284148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8" idx="6"/>
              <a:endCxn id="44" idx="5"/>
            </p:cNvCxnSpPr>
            <p:nvPr/>
          </p:nvCxnSpPr>
          <p:spPr>
            <a:xfrm flipV="1">
              <a:off x="6542258" y="3113294"/>
              <a:ext cx="1334769" cy="104188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5"/>
              <a:endCxn id="47" idx="1"/>
            </p:cNvCxnSpPr>
            <p:nvPr/>
          </p:nvCxnSpPr>
          <p:spPr>
            <a:xfrm>
              <a:off x="5720682" y="2810387"/>
              <a:ext cx="845010" cy="587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8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Management is Disaster!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configuration for distributed devices</a:t>
            </a:r>
          </a:p>
          <a:p>
            <a:pPr lvl="1"/>
            <a:r>
              <a:rPr lang="en-US" dirty="0" smtClean="0"/>
              <a:t>Forwarding tables</a:t>
            </a:r>
          </a:p>
          <a:p>
            <a:endParaRPr lang="en-US" dirty="0" smtClean="0"/>
          </a:p>
          <a:p>
            <a:r>
              <a:rPr lang="en-US" dirty="0" smtClean="0"/>
              <a:t>Configure without communication guarantee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Given network-level protocols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5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Traditional network:</a:t>
                </a:r>
              </a:p>
              <a:p>
                <a:pPr lvl="1"/>
                <a:r>
                  <a:rPr lang="en-US" dirty="0" smtClean="0"/>
                  <a:t>Difficult to manage</a:t>
                </a:r>
              </a:p>
              <a:p>
                <a:pPr lvl="1"/>
                <a:r>
                  <a:rPr lang="en-US" dirty="0" smtClean="0"/>
                  <a:t>(Re-</a:t>
                </a:r>
                <a:r>
                  <a:rPr lang="en-US" dirty="0"/>
                  <a:t>)</a:t>
                </a:r>
                <a:r>
                  <a:rPr lang="en-US" dirty="0" smtClean="0"/>
                  <a:t>configuration is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disaster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Bad control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performance, security issues</a:t>
                </a:r>
              </a:p>
              <a:p>
                <a:r>
                  <a:rPr lang="en-US" dirty="0" smtClean="0"/>
                  <a:t>Network increasingly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dynamic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smtClean="0"/>
                  <a:t>and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complicated</a:t>
                </a:r>
              </a:p>
              <a:p>
                <a:r>
                  <a:rPr lang="en-US" dirty="0" smtClean="0"/>
                  <a:t>What are we expecting</a:t>
                </a:r>
              </a:p>
              <a:p>
                <a:pPr lvl="1"/>
                <a:r>
                  <a:rPr lang="en-US" dirty="0" smtClean="0"/>
                  <a:t>Open</a:t>
                </a:r>
              </a:p>
              <a:p>
                <a:pPr lvl="1"/>
                <a:r>
                  <a:rPr lang="en-US" dirty="0" smtClean="0"/>
                  <a:t>Programmable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2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Lessons from Data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transmission is </a:t>
            </a:r>
            <a:r>
              <a:rPr lang="en-US" b="1" dirty="0" smtClean="0">
                <a:solidFill>
                  <a:schemeClr val="tx2"/>
                </a:solidFill>
              </a:rPr>
              <a:t>NEAT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/>
              <a:t>Layering</a:t>
            </a:r>
            <a:r>
              <a:rPr lang="en-US" dirty="0" smtClean="0"/>
              <a:t> in data plane</a:t>
            </a:r>
            <a:endParaRPr lang="en-US" dirty="0"/>
          </a:p>
          <a:p>
            <a:r>
              <a:rPr lang="en-US" dirty="0" smtClean="0"/>
              <a:t>Layering excellent </a:t>
            </a:r>
            <a:r>
              <a:rPr lang="en-US" b="1" dirty="0"/>
              <a:t>abstraction</a:t>
            </a:r>
          </a:p>
          <a:p>
            <a:pPr lvl="1"/>
            <a:r>
              <a:rPr lang="en-US" dirty="0"/>
              <a:t>Decomposition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Independent 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Compatible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Control plane: </a:t>
            </a:r>
            <a:r>
              <a:rPr lang="en-US" b="1" dirty="0" smtClean="0">
                <a:solidFill>
                  <a:schemeClr val="tx2"/>
                </a:solidFill>
              </a:rPr>
              <a:t>lack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/>
                </a:solidFill>
              </a:rPr>
              <a:t>of</a:t>
            </a:r>
            <a:r>
              <a:rPr lang="en-US" dirty="0"/>
              <a:t> </a:t>
            </a:r>
            <a:r>
              <a:rPr lang="en-US" b="1" i="1" dirty="0" smtClean="0">
                <a:solidFill>
                  <a:schemeClr val="tx2"/>
                </a:solidFill>
              </a:rPr>
              <a:t>abstraction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18034" y="5280961"/>
            <a:ext cx="3085031" cy="5982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transition of bits</a:t>
            </a:r>
          </a:p>
          <a:p>
            <a:pPr algn="ctr"/>
            <a:r>
              <a:rPr lang="en-US" dirty="0" smtClean="0"/>
              <a:t>(physical layer)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18034" y="4553263"/>
            <a:ext cx="3085031" cy="598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packet delivery</a:t>
            </a:r>
          </a:p>
          <a:p>
            <a:pPr algn="ctr"/>
            <a:r>
              <a:rPr lang="en-US" dirty="0" smtClean="0"/>
              <a:t>(data link layer)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418033" y="3825565"/>
            <a:ext cx="3085031" cy="598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packet delivery</a:t>
            </a:r>
          </a:p>
          <a:p>
            <a:pPr algn="ctr"/>
            <a:r>
              <a:rPr lang="en-US" dirty="0" smtClean="0"/>
              <a:t>(network layer)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18033" y="3100345"/>
            <a:ext cx="3085031" cy="5982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(Un)reliable transport</a:t>
            </a:r>
          </a:p>
          <a:p>
            <a:pPr algn="ctr"/>
            <a:r>
              <a:rPr lang="en-US" dirty="0" smtClean="0"/>
              <a:t>(transport layer)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18033" y="2373886"/>
            <a:ext cx="3085031" cy="5982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10" name="Picture 9" descr="opennetsummit.org/archives/oct11/shenker-tue.pdf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3" t="32856" r="27525" b="24591"/>
          <a:stretch/>
        </p:blipFill>
        <p:spPr>
          <a:xfrm>
            <a:off x="5755653" y="2373886"/>
            <a:ext cx="2409789" cy="368556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5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5" y="925607"/>
            <a:ext cx="6346078" cy="711359"/>
          </a:xfrm>
        </p:spPr>
        <p:txBody>
          <a:bodyPr/>
          <a:lstStyle/>
          <a:p>
            <a:r>
              <a:rPr lang="en-US" dirty="0" smtClean="0"/>
              <a:t>Network Control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Distribution</a:t>
            </a:r>
            <a:r>
              <a:rPr lang="en-US" dirty="0"/>
              <a:t> to physical devices</a:t>
            </a:r>
          </a:p>
          <a:p>
            <a:pPr lvl="1"/>
            <a:r>
              <a:rPr lang="en-US" dirty="0"/>
              <a:t>Abstraction for distributed </a:t>
            </a:r>
            <a:r>
              <a:rPr lang="en-US" dirty="0" smtClean="0"/>
              <a:t>state</a:t>
            </a:r>
            <a:endParaRPr lang="en-US" b="1" dirty="0" smtClean="0"/>
          </a:p>
          <a:p>
            <a:r>
              <a:rPr lang="en-US" b="1" dirty="0" smtClean="0"/>
              <a:t>Configuration</a:t>
            </a:r>
            <a:r>
              <a:rPr lang="en-US" dirty="0" smtClean="0"/>
              <a:t> </a:t>
            </a:r>
            <a:r>
              <a:rPr lang="en-US" dirty="0" smtClean="0"/>
              <a:t>of each physical device</a:t>
            </a:r>
          </a:p>
          <a:p>
            <a:pPr lvl="1"/>
            <a:r>
              <a:rPr lang="en-US" dirty="0" smtClean="0"/>
              <a:t>E.g., forwarding tables, ACLs</a:t>
            </a:r>
          </a:p>
          <a:p>
            <a:pPr lvl="1"/>
            <a:r>
              <a:rPr lang="en-US" dirty="0" smtClean="0"/>
              <a:t>Abstraction for simplified configuration</a:t>
            </a:r>
          </a:p>
          <a:p>
            <a:r>
              <a:rPr lang="en-US" b="1" dirty="0" smtClean="0"/>
              <a:t>Forwarding</a:t>
            </a:r>
            <a:r>
              <a:rPr lang="en-US" dirty="0" smtClean="0"/>
              <a:t> </a:t>
            </a:r>
            <a:r>
              <a:rPr lang="en-US" dirty="0" smtClean="0"/>
              <a:t>with given network-level protocol</a:t>
            </a:r>
          </a:p>
          <a:p>
            <a:pPr lvl="1"/>
            <a:r>
              <a:rPr lang="en-US" dirty="0" smtClean="0"/>
              <a:t>Abstraction general </a:t>
            </a:r>
            <a:r>
              <a:rPr lang="en-US" dirty="0" smtClean="0"/>
              <a:t>forwarding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61299" y="5477347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is desired abstraction?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1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9174</TotalTime>
  <Words>1120</Words>
  <Application>Microsoft Office PowerPoint</Application>
  <PresentationFormat>On-screen Show (4:3)</PresentationFormat>
  <Paragraphs>377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Anonymous Pro</vt:lpstr>
      <vt:lpstr>Arial</vt:lpstr>
      <vt:lpstr>Calibri</vt:lpstr>
      <vt:lpstr>Cambria Math</vt:lpstr>
      <vt:lpstr>Century Gothic</vt:lpstr>
      <vt:lpstr>Wingdings 3</vt:lpstr>
      <vt:lpstr>Ion Boardroom</vt:lpstr>
      <vt:lpstr>Introduction to SDN</vt:lpstr>
      <vt:lpstr>Roadmap</vt:lpstr>
      <vt:lpstr>Traditional Network</vt:lpstr>
      <vt:lpstr>Example: VM Migration</vt:lpstr>
      <vt:lpstr>Example</vt:lpstr>
      <vt:lpstr>Management is Disaster!</vt:lpstr>
      <vt:lpstr>Motivation</vt:lpstr>
      <vt:lpstr>Lessons from Data Plane</vt:lpstr>
      <vt:lpstr>Network Control Problem</vt:lpstr>
      <vt:lpstr>Distribution</vt:lpstr>
      <vt:lpstr>Configuration</vt:lpstr>
      <vt:lpstr>Example: Access Control</vt:lpstr>
      <vt:lpstr>Configuration</vt:lpstr>
      <vt:lpstr>Forwarding</vt:lpstr>
      <vt:lpstr>The Core of SDN</vt:lpstr>
      <vt:lpstr>Roadmap</vt:lpstr>
      <vt:lpstr>Analogy to Operating System</vt:lpstr>
      <vt:lpstr>Core Challenge</vt:lpstr>
      <vt:lpstr>Distribution Layer</vt:lpstr>
      <vt:lpstr>Network Virtualization</vt:lpstr>
      <vt:lpstr>Control Plane Abstraction</vt:lpstr>
      <vt:lpstr>To Be More Specific</vt:lpstr>
      <vt:lpstr>Roadmap</vt:lpstr>
      <vt:lpstr>OpenFlow</vt:lpstr>
      <vt:lpstr>Data Flow in SDN</vt:lpstr>
      <vt:lpstr>Fault-tolerance &amp; Scalability</vt:lpstr>
      <vt:lpstr>Fault-tolerance &amp; Scalability</vt:lpstr>
      <vt:lpstr>Roadmap</vt:lpstr>
      <vt:lpstr>Quick Overview</vt:lpstr>
      <vt:lpstr>Motivation</vt:lpstr>
      <vt:lpstr>Mininet Basics build a network</vt:lpstr>
      <vt:lpstr>Mininet Basics Hosts</vt:lpstr>
      <vt:lpstr>Mininet Basics Hosts</vt:lpstr>
      <vt:lpstr>Mininet Basics Data Flow</vt:lpstr>
      <vt:lpstr>Mininet Basics Capabilities of Hosts</vt:lpstr>
      <vt:lpstr>Demo: nc Command</vt:lpstr>
      <vt:lpstr>Features</vt:lpstr>
      <vt:lpstr>Python API</vt:lpstr>
      <vt:lpstr>Case Study Distributed File System Emulator</vt:lpstr>
      <vt:lpstr>Conclusion</vt:lpstr>
      <vt:lpstr>Roadmap</vt:lpstr>
      <vt:lpstr>“The Power of Abstration”</vt:lpstr>
      <vt:lpstr>Extracting Simplicity</vt:lpstr>
      <vt:lpstr>References</vt:lpstr>
    </vt:vector>
  </TitlesOfParts>
  <Company>CUHK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Mininet</dc:title>
  <dc:creator>LI, Runhui</dc:creator>
  <cp:lastModifiedBy>LI, Runhui</cp:lastModifiedBy>
  <cp:revision>180</cp:revision>
  <dcterms:created xsi:type="dcterms:W3CDTF">2015-07-24T03:23:15Z</dcterms:created>
  <dcterms:modified xsi:type="dcterms:W3CDTF">2015-08-03T09:14:58Z</dcterms:modified>
</cp:coreProperties>
</file>