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77" r:id="rId3"/>
    <p:sldId id="257" r:id="rId4"/>
    <p:sldId id="275" r:id="rId5"/>
    <p:sldId id="276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8" r:id="rId14"/>
    <p:sldId id="285" r:id="rId15"/>
    <p:sldId id="258" r:id="rId16"/>
    <p:sldId id="289" r:id="rId17"/>
    <p:sldId id="303" r:id="rId18"/>
    <p:sldId id="261" r:id="rId19"/>
    <p:sldId id="302" r:id="rId20"/>
    <p:sldId id="301" r:id="rId21"/>
    <p:sldId id="262" r:id="rId22"/>
    <p:sldId id="263" r:id="rId23"/>
    <p:sldId id="286" r:id="rId24"/>
    <p:sldId id="265" r:id="rId25"/>
    <p:sldId id="269" r:id="rId26"/>
    <p:sldId id="290" r:id="rId27"/>
    <p:sldId id="266" r:id="rId28"/>
    <p:sldId id="287" r:id="rId29"/>
    <p:sldId id="267" r:id="rId30"/>
    <p:sldId id="264" r:id="rId31"/>
    <p:sldId id="268" r:id="rId32"/>
    <p:sldId id="270" r:id="rId33"/>
    <p:sldId id="291" r:id="rId34"/>
    <p:sldId id="292" r:id="rId35"/>
    <p:sldId id="293" r:id="rId36"/>
    <p:sldId id="294" r:id="rId37"/>
    <p:sldId id="295" r:id="rId38"/>
    <p:sldId id="296" r:id="rId39"/>
    <p:sldId id="271" r:id="rId40"/>
    <p:sldId id="272" r:id="rId41"/>
    <p:sldId id="273" r:id="rId42"/>
    <p:sldId id="274" r:id="rId43"/>
    <p:sldId id="297" r:id="rId44"/>
    <p:sldId id="298" r:id="rId45"/>
    <p:sldId id="299" r:id="rId46"/>
    <p:sldId id="304" r:id="rId47"/>
    <p:sldId id="305" r:id="rId48"/>
    <p:sldId id="30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6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5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7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4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File System 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07652"/>
          </a:xfrm>
        </p:spPr>
        <p:txBody>
          <a:bodyPr>
            <a:normAutofit/>
          </a:bodyPr>
          <a:lstStyle/>
          <a:p>
            <a:r>
              <a:rPr lang="en-US" dirty="0"/>
              <a:t>From Google File System to </a:t>
            </a:r>
            <a:r>
              <a:rPr lang="en-US" dirty="0" smtClean="0"/>
              <a:t>Tachyon</a:t>
            </a:r>
          </a:p>
          <a:p>
            <a:endParaRPr lang="en-US" dirty="0" smtClean="0"/>
          </a:p>
          <a:p>
            <a:r>
              <a:rPr lang="en-US" dirty="0" smtClean="0"/>
              <a:t>LI, Runhui</a:t>
            </a:r>
          </a:p>
          <a:p>
            <a:r>
              <a:rPr lang="en-US" dirty="0" smtClean="0"/>
              <a:t>ANSR Lab, CUHK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Probably not so Simple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Vast amount of data</a:t>
            </a:r>
          </a:p>
          <a:p>
            <a:pPr lvl="1"/>
            <a:r>
              <a:rPr lang="en-US" dirty="0" smtClean="0"/>
              <a:t>Metadata management</a:t>
            </a:r>
          </a:p>
          <a:p>
            <a:r>
              <a:rPr lang="en-US" dirty="0" smtClean="0"/>
              <a:t>Manage distributed nodes, serve thousands of clients</a:t>
            </a:r>
          </a:p>
          <a:p>
            <a:pPr lvl="1"/>
            <a:r>
              <a:rPr lang="en-US" dirty="0" smtClean="0"/>
              <a:t>High parallelization </a:t>
            </a:r>
          </a:p>
          <a:p>
            <a:pPr lvl="1"/>
            <a:r>
              <a:rPr lang="en-US" dirty="0" smtClean="0"/>
              <a:t>High throughput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Consistency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De-centralized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303059"/>
            <a:ext cx="10515600" cy="1877078"/>
          </a:xfrm>
        </p:spPr>
        <p:txBody>
          <a:bodyPr/>
          <a:lstStyle/>
          <a:p>
            <a:r>
              <a:rPr lang="en-US" dirty="0" smtClean="0"/>
              <a:t>Distributed hash table</a:t>
            </a:r>
          </a:p>
          <a:p>
            <a:r>
              <a:rPr lang="en-US" dirty="0" smtClean="0"/>
              <a:t>A naive approach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Drawback</a:t>
            </a:r>
            <a:r>
              <a:rPr lang="en-US" dirty="0" smtClean="0"/>
              <a:t>: difficult to handle dynamic cluster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3012" y="1985677"/>
            <a:ext cx="8713692" cy="2236700"/>
            <a:chOff x="1013012" y="1985677"/>
            <a:chExt cx="8713692" cy="2236700"/>
          </a:xfrm>
        </p:grpSpPr>
        <p:sp>
          <p:nvSpPr>
            <p:cNvPr id="4" name="Rounded Rectangle 3"/>
            <p:cNvSpPr/>
            <p:nvPr/>
          </p:nvSpPr>
          <p:spPr>
            <a:xfrm>
              <a:off x="2070847" y="1999129"/>
              <a:ext cx="1021977" cy="636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 =0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9317" y="1999129"/>
              <a:ext cx="1021977" cy="636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 =1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87787" y="1999128"/>
              <a:ext cx="1021977" cy="636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 =2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046257" y="1999127"/>
              <a:ext cx="1021977" cy="636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 =3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04727" y="1985677"/>
              <a:ext cx="1021977" cy="6364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 =4</a:t>
              </a:r>
              <a:endParaRPr lang="en-US" dirty="0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1013012" y="3523130"/>
              <a:ext cx="708212" cy="69924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File1</a:t>
              </a:r>
              <a:endParaRPr lang="en-US" dirty="0"/>
            </a:p>
          </p:txBody>
        </p:sp>
      </p:grpSp>
      <p:cxnSp>
        <p:nvCxnSpPr>
          <p:cNvPr id="11" name="Elbow Connector 10"/>
          <p:cNvCxnSpPr>
            <a:stCxn id="9" idx="3"/>
            <a:endCxn id="7" idx="2"/>
          </p:cNvCxnSpPr>
          <p:nvPr/>
        </p:nvCxnSpPr>
        <p:spPr>
          <a:xfrm flipV="1">
            <a:off x="1721224" y="2635622"/>
            <a:ext cx="5836022" cy="1237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905" y="357992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Hash(File1)%5=3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3140" y="403771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Hash(File2)%5=2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10201836" y="4037711"/>
            <a:ext cx="708212" cy="6992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File2</a:t>
            </a:r>
            <a:endParaRPr lang="en-US" dirty="0"/>
          </a:p>
        </p:txBody>
      </p:sp>
      <p:cxnSp>
        <p:nvCxnSpPr>
          <p:cNvPr id="16" name="Elbow Connector 15"/>
          <p:cNvCxnSpPr>
            <a:endCxn id="6" idx="2"/>
          </p:cNvCxnSpPr>
          <p:nvPr/>
        </p:nvCxnSpPr>
        <p:spPr>
          <a:xfrm rot="10800000">
            <a:off x="5898776" y="2635624"/>
            <a:ext cx="4303060" cy="1751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De-centralized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303059"/>
            <a:ext cx="10515600" cy="1877078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hash table</a:t>
            </a:r>
          </a:p>
          <a:p>
            <a:r>
              <a:rPr lang="en-US" dirty="0" smtClean="0"/>
              <a:t>Improved version</a:t>
            </a:r>
          </a:p>
          <a:p>
            <a:pPr lvl="1"/>
            <a:r>
              <a:rPr lang="en-US" dirty="0" smtClean="0"/>
              <a:t>Hash value space: 0~300</a:t>
            </a:r>
          </a:p>
          <a:p>
            <a:pPr lvl="1"/>
            <a:r>
              <a:rPr lang="en-US" dirty="0" smtClean="0"/>
              <a:t>Node join/leave is less painful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6141" y="1452282"/>
            <a:ext cx="977153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 = 100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10753" y="1627093"/>
            <a:ext cx="3969327" cy="1723092"/>
            <a:chOff x="3110753" y="1627093"/>
            <a:chExt cx="3969327" cy="1723092"/>
          </a:xfrm>
        </p:grpSpPr>
        <p:sp>
          <p:nvSpPr>
            <p:cNvPr id="17" name="Rectangle 16"/>
            <p:cNvSpPr/>
            <p:nvPr/>
          </p:nvSpPr>
          <p:spPr>
            <a:xfrm>
              <a:off x="3110753" y="2994211"/>
              <a:ext cx="977153" cy="349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 = 200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2927" y="2994211"/>
              <a:ext cx="977153" cy="349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 = 300</a:t>
              </a:r>
              <a:endParaRPr lang="en-US" dirty="0"/>
            </a:p>
          </p:txBody>
        </p:sp>
        <p:cxnSp>
          <p:nvCxnSpPr>
            <p:cNvPr id="23" name="Curved Connector 22"/>
            <p:cNvCxnSpPr>
              <a:stCxn id="10" idx="1"/>
              <a:endCxn id="17" idx="0"/>
            </p:cNvCxnSpPr>
            <p:nvPr/>
          </p:nvCxnSpPr>
          <p:spPr>
            <a:xfrm rot="10800000" flipV="1">
              <a:off x="3599331" y="1627093"/>
              <a:ext cx="936811" cy="13671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8" idx="2"/>
            </p:cNvCxnSpPr>
            <p:nvPr/>
          </p:nvCxnSpPr>
          <p:spPr>
            <a:xfrm rot="16200000" flipH="1">
              <a:off x="5095417" y="1847748"/>
              <a:ext cx="12700" cy="299217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8" idx="0"/>
              <a:endCxn id="10" idx="3"/>
            </p:cNvCxnSpPr>
            <p:nvPr/>
          </p:nvCxnSpPr>
          <p:spPr>
            <a:xfrm rot="16200000" flipV="1">
              <a:off x="5368841" y="1771548"/>
              <a:ext cx="1367117" cy="10782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463553" y="1229640"/>
            <a:ext cx="2176993" cy="1138055"/>
            <a:chOff x="6463553" y="1229640"/>
            <a:chExt cx="2176993" cy="1138055"/>
          </a:xfrm>
        </p:grpSpPr>
        <p:sp>
          <p:nvSpPr>
            <p:cNvPr id="30" name="Flowchart: Document 29"/>
            <p:cNvSpPr/>
            <p:nvPr/>
          </p:nvSpPr>
          <p:spPr>
            <a:xfrm>
              <a:off x="7420333" y="1229640"/>
              <a:ext cx="710655" cy="76872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File1</a:t>
              </a:r>
              <a:endParaRPr lang="en-US" dirty="0"/>
            </a:p>
          </p:txBody>
        </p:sp>
        <p:cxnSp>
          <p:nvCxnSpPr>
            <p:cNvPr id="32" name="Elbow Connector 31"/>
            <p:cNvCxnSpPr>
              <a:stCxn id="30" idx="1"/>
            </p:cNvCxnSpPr>
            <p:nvPr/>
          </p:nvCxnSpPr>
          <p:spPr>
            <a:xfrm rot="10800000" flipV="1">
              <a:off x="6463553" y="1614001"/>
              <a:ext cx="956780" cy="680963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84323" y="1998363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Hash(file1) = 79</a:t>
              </a:r>
              <a:endParaRPr lang="en-US" dirty="0"/>
            </a:p>
          </p:txBody>
        </p:sp>
      </p:grpSp>
      <p:cxnSp>
        <p:nvCxnSpPr>
          <p:cNvPr id="35" name="Curved Connector 34"/>
          <p:cNvCxnSpPr>
            <a:endCxn id="10" idx="3"/>
          </p:cNvCxnSpPr>
          <p:nvPr/>
        </p:nvCxnSpPr>
        <p:spPr>
          <a:xfrm rot="10800000">
            <a:off x="5513295" y="1627095"/>
            <a:ext cx="950259" cy="66621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1437823" y="1628295"/>
            <a:ext cx="710655" cy="7687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01813" y="239701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Hash(file2) = 123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6" idx="3"/>
          </p:cNvCxnSpPr>
          <p:nvPr/>
        </p:nvCxnSpPr>
        <p:spPr>
          <a:xfrm flipV="1">
            <a:off x="2148478" y="1998363"/>
            <a:ext cx="1706346" cy="142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17" idx="0"/>
          </p:cNvCxnSpPr>
          <p:nvPr/>
        </p:nvCxnSpPr>
        <p:spPr>
          <a:xfrm rot="5400000">
            <a:off x="3229153" y="2368540"/>
            <a:ext cx="995848" cy="25549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25529" y="2284299"/>
            <a:ext cx="977153" cy="349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 = 150</a:t>
            </a:r>
            <a:endParaRPr lang="en-US" dirty="0"/>
          </a:p>
        </p:txBody>
      </p:sp>
      <p:cxnSp>
        <p:nvCxnSpPr>
          <p:cNvPr id="47" name="Curved Connector 46"/>
          <p:cNvCxnSpPr>
            <a:endCxn id="45" idx="0"/>
          </p:cNvCxnSpPr>
          <p:nvPr/>
        </p:nvCxnSpPr>
        <p:spPr>
          <a:xfrm rot="5400000">
            <a:off x="4146521" y="1894679"/>
            <a:ext cx="657206" cy="1220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9" name="Curved Connector 48"/>
          <p:cNvCxnSpPr>
            <a:stCxn id="45" idx="2"/>
            <a:endCxn id="17" idx="0"/>
          </p:cNvCxnSpPr>
          <p:nvPr/>
        </p:nvCxnSpPr>
        <p:spPr>
          <a:xfrm rot="5400000">
            <a:off x="3826574" y="2406679"/>
            <a:ext cx="360288" cy="8147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1" name="Curved Connector 50"/>
          <p:cNvCxnSpPr>
            <a:stCxn id="17" idx="3"/>
            <a:endCxn id="45" idx="2"/>
          </p:cNvCxnSpPr>
          <p:nvPr/>
        </p:nvCxnSpPr>
        <p:spPr>
          <a:xfrm flipV="1">
            <a:off x="4087906" y="2633923"/>
            <a:ext cx="326200" cy="535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2811" y="284346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36" grpId="0" animBg="1"/>
      <p:bldP spid="37" grpId="0"/>
      <p:bldP spid="45" grpId="0" animBg="1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De-centralized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20539" y="1778981"/>
                <a:ext cx="5376379" cy="448881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Each node communicates with</a:t>
                </a:r>
                <a:r>
                  <a:rPr lang="en-US" dirty="0"/>
                  <a:t> </a:t>
                </a:r>
                <a:r>
                  <a:rPr lang="en-US" dirty="0" smtClean="0"/>
                  <a:t>only a subset of nodes in the system</a:t>
                </a:r>
              </a:p>
              <a:p>
                <a:r>
                  <a:rPr lang="en-US" dirty="0" smtClean="0"/>
                  <a:t>Query can be accomplished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#)</m:t>
                    </m:r>
                  </m:oMath>
                </a14:m>
                <a:r>
                  <a:rPr lang="en-US" dirty="0" smtClean="0"/>
                  <a:t> relays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0539" y="1778981"/>
                <a:ext cx="5376379" cy="4488814"/>
              </a:xfrm>
              <a:blipFill rotWithShape="0">
                <a:blip r:embed="rId2"/>
                <a:stretch>
                  <a:fillRect l="-1814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f two nodes are at a distance 11 apart along the ring (i.e., there are 10 nodes between them), it takes three hops to send a message from one to the other. The first hop covers a distance of 8 units, the second 2 units, and the final hop 1 un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1" y="134867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8381" y="5986122"/>
            <a:ext cx="828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Chord: A Scalable Peer-to-peer Lookup Service for Internet </a:t>
            </a:r>
            <a:r>
              <a:rPr lang="en-US" b="1" i="1" dirty="0" smtClean="0"/>
              <a:t>Applications, </a:t>
            </a:r>
            <a:r>
              <a:rPr lang="en-US" i="1" dirty="0" smtClean="0"/>
              <a:t>SIGCOMM’01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52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De-centralized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control</a:t>
            </a:r>
          </a:p>
          <a:p>
            <a:pPr lvl="1"/>
            <a:r>
              <a:rPr lang="en-US" dirty="0" smtClean="0"/>
              <a:t>Hard to get an global view of the system</a:t>
            </a:r>
          </a:p>
          <a:p>
            <a:pPr lvl="1"/>
            <a:r>
              <a:rPr lang="en-US" dirty="0" smtClean="0"/>
              <a:t>Difficult to achieve load balancing or manipulate the data placement</a:t>
            </a:r>
            <a:endParaRPr lang="en-US" dirty="0"/>
          </a:p>
          <a:p>
            <a:r>
              <a:rPr lang="en-US" dirty="0" smtClean="0"/>
              <a:t>Query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management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controlling the file system (</a:t>
            </a:r>
            <a:r>
              <a:rPr lang="en-US" i="1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plane)</a:t>
            </a:r>
          </a:p>
          <a:p>
            <a:pPr lvl="1"/>
            <a:r>
              <a:rPr lang="en-US" dirty="0" smtClean="0"/>
              <a:t>Allocate space for data chunks</a:t>
            </a:r>
          </a:p>
          <a:p>
            <a:pPr lvl="1"/>
            <a:r>
              <a:rPr lang="en-US" dirty="0" smtClean="0"/>
              <a:t>Reclaim space of deleted files</a:t>
            </a:r>
          </a:p>
          <a:p>
            <a:pPr lvl="1"/>
            <a:r>
              <a:rPr lang="en-US" dirty="0" smtClean="0"/>
              <a:t>Direct read/write request</a:t>
            </a:r>
          </a:p>
          <a:p>
            <a:r>
              <a:rPr lang="en-US" dirty="0" smtClean="0"/>
              <a:t>Data read/write (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plane)</a:t>
            </a:r>
          </a:p>
          <a:p>
            <a:r>
              <a:rPr lang="en-US" dirty="0" smtClean="0"/>
              <a:t>Remember the group study of SDN?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5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/>
          <p:cNvSpPr/>
          <p:nvPr/>
        </p:nvSpPr>
        <p:spPr>
          <a:xfrm>
            <a:off x="2376014" y="2432622"/>
            <a:ext cx="6699463" cy="1779217"/>
          </a:xfrm>
          <a:prstGeom prst="cloud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2468533" y="4289143"/>
            <a:ext cx="6699463" cy="1779217"/>
          </a:xfrm>
          <a:prstGeom prst="cloud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565" y="925608"/>
            <a:ext cx="6346078" cy="711359"/>
          </a:xfrm>
        </p:spPr>
        <p:txBody>
          <a:bodyPr/>
          <a:lstStyle/>
          <a:p>
            <a:r>
              <a:rPr lang="en-US" dirty="0" smtClean="0"/>
              <a:t>Traditional Network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04762" y="3401225"/>
            <a:ext cx="1213503" cy="2367186"/>
            <a:chOff x="3080761" y="3401225"/>
            <a:chExt cx="1213503" cy="2367186"/>
          </a:xfrm>
        </p:grpSpPr>
        <p:sp>
          <p:nvSpPr>
            <p:cNvPr id="8" name="Rectangle 7"/>
            <p:cNvSpPr/>
            <p:nvPr/>
          </p:nvSpPr>
          <p:spPr>
            <a:xfrm>
              <a:off x="3174763" y="5366757"/>
              <a:ext cx="1025496" cy="2905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74762" y="3493803"/>
              <a:ext cx="1025497" cy="290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Control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80761" y="3401225"/>
              <a:ext cx="1213503" cy="23671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/>
          <p:cNvCxnSpPr>
            <a:stCxn id="8" idx="0"/>
            <a:endCxn id="9" idx="2"/>
          </p:cNvCxnSpPr>
          <p:nvPr/>
        </p:nvCxnSpPr>
        <p:spPr>
          <a:xfrm flipV="1">
            <a:off x="5211511" y="3784361"/>
            <a:ext cx="0" cy="15823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24756" y="2512464"/>
            <a:ext cx="7101555" cy="3965249"/>
            <a:chOff x="700755" y="2512463"/>
            <a:chExt cx="7101555" cy="3965249"/>
          </a:xfrm>
        </p:grpSpPr>
        <p:sp>
          <p:nvSpPr>
            <p:cNvPr id="4" name="Rectangle 3"/>
            <p:cNvSpPr/>
            <p:nvPr/>
          </p:nvSpPr>
          <p:spPr>
            <a:xfrm>
              <a:off x="1512605" y="4700187"/>
              <a:ext cx="1025496" cy="2905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12604" y="2827233"/>
              <a:ext cx="1025497" cy="290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Control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18603" y="2734655"/>
              <a:ext cx="1213503" cy="23671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2412" y="4477995"/>
              <a:ext cx="1025496" cy="2905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72411" y="2605041"/>
              <a:ext cx="1025497" cy="290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Control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78410" y="2512463"/>
              <a:ext cx="1213503" cy="23671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2019" y="5143143"/>
              <a:ext cx="1025496" cy="2905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0564" y="3270189"/>
              <a:ext cx="1025497" cy="290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Control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46563" y="3177611"/>
              <a:ext cx="1213503" cy="23671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3"/>
              <a:endCxn id="8" idx="1"/>
            </p:cNvCxnSpPr>
            <p:nvPr/>
          </p:nvCxnSpPr>
          <p:spPr>
            <a:xfrm>
              <a:off x="2538101" y="4845466"/>
              <a:ext cx="636662" cy="66657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3"/>
              <a:endCxn id="11" idx="1"/>
            </p:cNvCxnSpPr>
            <p:nvPr/>
          </p:nvCxnSpPr>
          <p:spPr>
            <a:xfrm flipV="1">
              <a:off x="2538101" y="4623274"/>
              <a:ext cx="2134311" cy="22219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3"/>
              <a:endCxn id="14" idx="1"/>
            </p:cNvCxnSpPr>
            <p:nvPr/>
          </p:nvCxnSpPr>
          <p:spPr>
            <a:xfrm flipV="1">
              <a:off x="4200259" y="5288422"/>
              <a:ext cx="2031760" cy="2236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3"/>
              <a:endCxn id="14" idx="1"/>
            </p:cNvCxnSpPr>
            <p:nvPr/>
          </p:nvCxnSpPr>
          <p:spPr>
            <a:xfrm>
              <a:off x="5697908" y="4623274"/>
              <a:ext cx="534111" cy="66514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700755" y="4623274"/>
              <a:ext cx="811849" cy="222192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418603" y="4990744"/>
              <a:ext cx="632388" cy="100840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264493" y="5657314"/>
              <a:ext cx="418744" cy="82039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691783" y="5657314"/>
              <a:ext cx="1076770" cy="59820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40564" y="5433700"/>
              <a:ext cx="519159" cy="56544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57515" y="5288422"/>
              <a:ext cx="544795" cy="14527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4768553" y="4211838"/>
              <a:ext cx="384561" cy="26615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187297" y="4211838"/>
              <a:ext cx="333286" cy="26615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404634" y="2272420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66232" y="4734370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01681" y="5768412"/>
            <a:ext cx="678097" cy="40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6632 -0.05162 C 0.08038 -0.06319 0.10122 -0.06921 0.12292 -0.06921 C 0.14757 -0.06921 0.16736 -0.06319 0.18142 -0.05162 L 0.24792 -1.11111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5" grpId="0"/>
      <p:bldP spid="38" grpId="0"/>
      <p:bldP spid="19" grpId="0" animBg="1"/>
      <p:bldP spid="19" grpId="1" animBg="1"/>
      <p:bldP spid="1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565" y="925608"/>
            <a:ext cx="6346078" cy="711359"/>
          </a:xfrm>
        </p:spPr>
        <p:txBody>
          <a:bodyPr/>
          <a:lstStyle/>
          <a:p>
            <a:r>
              <a:rPr lang="en-US" dirty="0" smtClean="0"/>
              <a:t>Distribution Layer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9698" y="4809377"/>
            <a:ext cx="6041629" cy="1310900"/>
            <a:chOff x="1525697" y="4809377"/>
            <a:chExt cx="6041629" cy="1310900"/>
          </a:xfrm>
        </p:grpSpPr>
        <p:cxnSp>
          <p:nvCxnSpPr>
            <p:cNvPr id="4" name="Straight Connector 3"/>
            <p:cNvCxnSpPr>
              <a:stCxn id="8" idx="2"/>
              <a:endCxn id="11" idx="4"/>
            </p:cNvCxnSpPr>
            <p:nvPr/>
          </p:nvCxnSpPr>
          <p:spPr>
            <a:xfrm flipH="1">
              <a:off x="2536667" y="4998365"/>
              <a:ext cx="1122440" cy="41578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8" idx="4"/>
              <a:endCxn id="9" idx="2"/>
            </p:cNvCxnSpPr>
            <p:nvPr/>
          </p:nvCxnSpPr>
          <p:spPr>
            <a:xfrm>
              <a:off x="4670077" y="4998365"/>
              <a:ext cx="512961" cy="48753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1" idx="3"/>
              <a:endCxn id="10" idx="2"/>
            </p:cNvCxnSpPr>
            <p:nvPr/>
          </p:nvCxnSpPr>
          <p:spPr>
            <a:xfrm>
              <a:off x="2031182" y="5586163"/>
              <a:ext cx="770864" cy="36209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4"/>
              <a:endCxn id="9" idx="2"/>
            </p:cNvCxnSpPr>
            <p:nvPr/>
          </p:nvCxnSpPr>
          <p:spPr>
            <a:xfrm flipV="1">
              <a:off x="3813016" y="5485899"/>
              <a:ext cx="1370022" cy="46236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Can 7"/>
            <p:cNvSpPr/>
            <p:nvPr/>
          </p:nvSpPr>
          <p:spPr>
            <a:xfrm>
              <a:off x="3659107" y="4826349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183038" y="5305397"/>
              <a:ext cx="928051" cy="36100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802046" y="5776246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525697" y="5242132"/>
              <a:ext cx="1010970" cy="34403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6639275" y="4809377"/>
              <a:ext cx="928051" cy="361003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9" idx="4"/>
              <a:endCxn id="16" idx="2"/>
            </p:cNvCxnSpPr>
            <p:nvPr/>
          </p:nvCxnSpPr>
          <p:spPr>
            <a:xfrm flipV="1">
              <a:off x="6111089" y="4989879"/>
              <a:ext cx="528186" cy="49602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555183" y="4989879"/>
            <a:ext cx="4608093" cy="958383"/>
            <a:chOff x="2031182" y="4989878"/>
            <a:chExt cx="4608093" cy="958383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2616451" y="4989878"/>
              <a:ext cx="869133" cy="315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031182" y="5666400"/>
              <a:ext cx="585269" cy="2818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38257" y="5586163"/>
              <a:ext cx="1113577" cy="3620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780230" y="4989878"/>
              <a:ext cx="402808" cy="3155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255945" y="5106154"/>
              <a:ext cx="383330" cy="3797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63913" y="3713272"/>
            <a:ext cx="6310265" cy="2062975"/>
            <a:chOff x="1339912" y="3713271"/>
            <a:chExt cx="6310265" cy="2062975"/>
          </a:xfrm>
        </p:grpSpPr>
        <p:grpSp>
          <p:nvGrpSpPr>
            <p:cNvPr id="51" name="Group 50"/>
            <p:cNvGrpSpPr/>
            <p:nvPr/>
          </p:nvGrpSpPr>
          <p:grpSpPr>
            <a:xfrm>
              <a:off x="2031182" y="4347014"/>
              <a:ext cx="5075788" cy="1429232"/>
              <a:chOff x="2031182" y="4347014"/>
              <a:chExt cx="5075788" cy="1429232"/>
            </a:xfrm>
          </p:grpSpPr>
          <p:cxnSp>
            <p:nvCxnSpPr>
              <p:cNvPr id="40" name="Straight Connector 39"/>
              <p:cNvCxnSpPr>
                <a:endCxn id="11" idx="1"/>
              </p:cNvCxnSpPr>
              <p:nvPr/>
            </p:nvCxnSpPr>
            <p:spPr>
              <a:xfrm>
                <a:off x="2031182" y="4347014"/>
                <a:ext cx="0" cy="895118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8" idx="1"/>
              </p:cNvCxnSpPr>
              <p:nvPr/>
            </p:nvCxnSpPr>
            <p:spPr>
              <a:xfrm flipH="1">
                <a:off x="4164592" y="4347014"/>
                <a:ext cx="2" cy="479335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0" idx="1"/>
              </p:cNvCxnSpPr>
              <p:nvPr/>
            </p:nvCxnSpPr>
            <p:spPr>
              <a:xfrm flipV="1">
                <a:off x="3307531" y="4347014"/>
                <a:ext cx="6037" cy="1429232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9" idx="1"/>
              </p:cNvCxnSpPr>
              <p:nvPr/>
            </p:nvCxnSpPr>
            <p:spPr>
              <a:xfrm flipV="1">
                <a:off x="5647064" y="4347014"/>
                <a:ext cx="2298" cy="958383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6" idx="1"/>
              </p:cNvCxnSpPr>
              <p:nvPr/>
            </p:nvCxnSpPr>
            <p:spPr>
              <a:xfrm flipV="1">
                <a:off x="7103301" y="4347014"/>
                <a:ext cx="3669" cy="462363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ounded Rectangle 37"/>
            <p:cNvSpPr/>
            <p:nvPr/>
          </p:nvSpPr>
          <p:spPr>
            <a:xfrm>
              <a:off x="1339912" y="3713271"/>
              <a:ext cx="6310265" cy="6337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Networking OS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60617" y="3071523"/>
            <a:ext cx="3774472" cy="597280"/>
            <a:chOff x="2336617" y="3071523"/>
            <a:chExt cx="3774472" cy="597280"/>
          </a:xfrm>
        </p:grpSpPr>
        <p:grpSp>
          <p:nvGrpSpPr>
            <p:cNvPr id="76" name="Group 75"/>
            <p:cNvGrpSpPr/>
            <p:nvPr/>
          </p:nvGrpSpPr>
          <p:grpSpPr>
            <a:xfrm>
              <a:off x="4973408" y="3071523"/>
              <a:ext cx="1137681" cy="597280"/>
              <a:chOff x="5033723" y="2971419"/>
              <a:chExt cx="1137681" cy="5972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033723" y="323238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397333" y="3460057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97333" y="2971419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794071" y="323238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064274" y="2973302"/>
                <a:ext cx="107130" cy="10864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58" idx="7"/>
                <a:endCxn id="60" idx="3"/>
              </p:cNvCxnSpPr>
              <p:nvPr/>
            </p:nvCxnSpPr>
            <p:spPr>
              <a:xfrm flipV="1">
                <a:off x="5125164" y="3064151"/>
                <a:ext cx="287858" cy="184141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/>
              <p:cNvCxnSpPr>
                <a:stCxn id="60" idx="5"/>
                <a:endCxn id="61" idx="1"/>
              </p:cNvCxnSpPr>
              <p:nvPr/>
            </p:nvCxnSpPr>
            <p:spPr>
              <a:xfrm>
                <a:off x="5488774" y="3064151"/>
                <a:ext cx="320986" cy="184141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/>
              <p:cNvCxnSpPr>
                <a:stCxn id="58" idx="4"/>
                <a:endCxn id="59" idx="2"/>
              </p:cNvCxnSpPr>
              <p:nvPr/>
            </p:nvCxnSpPr>
            <p:spPr>
              <a:xfrm>
                <a:off x="5087288" y="3341024"/>
                <a:ext cx="310045" cy="173354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>
                <a:stCxn id="59" idx="6"/>
                <a:endCxn id="61" idx="3"/>
              </p:cNvCxnSpPr>
              <p:nvPr/>
            </p:nvCxnSpPr>
            <p:spPr>
              <a:xfrm flipV="1">
                <a:off x="5504463" y="3325114"/>
                <a:ext cx="305297" cy="189264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>
                <a:stCxn id="61" idx="7"/>
                <a:endCxn id="62" idx="3"/>
              </p:cNvCxnSpPr>
              <p:nvPr/>
            </p:nvCxnSpPr>
            <p:spPr>
              <a:xfrm flipV="1">
                <a:off x="5885512" y="3066034"/>
                <a:ext cx="194451" cy="182258"/>
              </a:xfrm>
              <a:prstGeom prst="lin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2336617" y="3225672"/>
              <a:ext cx="2169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Global Network View</a:t>
              </a: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2863912" y="2482746"/>
            <a:ext cx="6310265" cy="4077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program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932608"/>
            <a:ext cx="10515600" cy="1569500"/>
          </a:xfrm>
        </p:spPr>
        <p:txBody>
          <a:bodyPr/>
          <a:lstStyle/>
          <a:p>
            <a:r>
              <a:rPr lang="en-US" dirty="0" smtClean="0"/>
              <a:t>What is the target?</a:t>
            </a:r>
          </a:p>
          <a:p>
            <a:pPr lvl="1"/>
            <a:r>
              <a:rPr lang="en-US" dirty="0" smtClean="0"/>
              <a:t>High performance (Concurrent read/write)</a:t>
            </a:r>
          </a:p>
          <a:p>
            <a:pPr lvl="1"/>
            <a:r>
              <a:rPr lang="en-US" dirty="0" smtClean="0"/>
              <a:t>Simple design and management (global view of the system)</a:t>
            </a:r>
          </a:p>
        </p:txBody>
      </p:sp>
      <p:pic>
        <p:nvPicPr>
          <p:cNvPr id="4" name="Picture 3" descr="static.googleusercontent.com/media/research.google.com/en//archive/gfs-sosp2003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1" t="72179" r="19294" b="13749"/>
          <a:stretch/>
        </p:blipFill>
        <p:spPr>
          <a:xfrm>
            <a:off x="4489807" y="3811712"/>
            <a:ext cx="6031820" cy="112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0536" y="4266890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932608"/>
            <a:ext cx="10515600" cy="1569500"/>
          </a:xfrm>
        </p:spPr>
        <p:txBody>
          <a:bodyPr/>
          <a:lstStyle/>
          <a:p>
            <a:r>
              <a:rPr lang="en-US" dirty="0" smtClean="0"/>
              <a:t>What is the target?</a:t>
            </a:r>
          </a:p>
          <a:p>
            <a:pPr lvl="1"/>
            <a:r>
              <a:rPr lang="en-US" dirty="0" smtClean="0"/>
              <a:t>High performance (Concurrent read/write)</a:t>
            </a:r>
          </a:p>
          <a:p>
            <a:pPr lvl="1"/>
            <a:r>
              <a:rPr lang="en-US" dirty="0" smtClean="0"/>
              <a:t>Simple design and management (global view of the system)</a:t>
            </a:r>
          </a:p>
        </p:txBody>
      </p:sp>
      <p:pic>
        <p:nvPicPr>
          <p:cNvPr id="4" name="Picture 3" descr="static.googleusercontent.com/media/research.google.com/en//archive/gfs-sosp2003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0" t="43083" r="19296" b="13749"/>
          <a:stretch/>
        </p:blipFill>
        <p:spPr>
          <a:xfrm>
            <a:off x="4479533" y="1493949"/>
            <a:ext cx="6042094" cy="3438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8237" y="1803042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0536" y="4266890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File System Serve Us?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98517" y="1875988"/>
            <a:ext cx="6272260" cy="469514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File system</a:t>
            </a:r>
          </a:p>
          <a:p>
            <a:pPr algn="ctr"/>
            <a:r>
              <a:rPr lang="en-US" sz="3200" dirty="0" smtClean="0"/>
              <a:t>as a black box</a:t>
            </a:r>
            <a:endParaRPr lang="en-US" sz="3200" dirty="0"/>
          </a:p>
        </p:txBody>
      </p:sp>
      <p:sp>
        <p:nvSpPr>
          <p:cNvPr id="5" name="Smiley Face 4"/>
          <p:cNvSpPr/>
          <p:nvPr/>
        </p:nvSpPr>
        <p:spPr>
          <a:xfrm>
            <a:off x="1068946" y="2562896"/>
            <a:ext cx="1081826" cy="1107583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150772" y="2620852"/>
            <a:ext cx="2047745" cy="1602707"/>
            <a:chOff x="2150772" y="2620852"/>
            <a:chExt cx="2047745" cy="1602707"/>
          </a:xfrm>
        </p:grpSpPr>
        <p:cxnSp>
          <p:nvCxnSpPr>
            <p:cNvPr id="7" name="Elbow Connector 6"/>
            <p:cNvCxnSpPr>
              <a:stCxn id="5" idx="6"/>
              <a:endCxn id="4" idx="1"/>
            </p:cNvCxnSpPr>
            <p:nvPr/>
          </p:nvCxnSpPr>
          <p:spPr>
            <a:xfrm>
              <a:off x="2150772" y="3116688"/>
              <a:ext cx="2047745" cy="11068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ard 9"/>
            <p:cNvSpPr/>
            <p:nvPr/>
          </p:nvSpPr>
          <p:spPr>
            <a:xfrm>
              <a:off x="2382592" y="2620852"/>
              <a:ext cx="631064" cy="437881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09859" y="3670479"/>
            <a:ext cx="2588658" cy="1062474"/>
            <a:chOff x="1609859" y="3670479"/>
            <a:chExt cx="2588658" cy="1062474"/>
          </a:xfrm>
        </p:grpSpPr>
        <p:cxnSp>
          <p:nvCxnSpPr>
            <p:cNvPr id="9" name="Elbow Connector 8"/>
            <p:cNvCxnSpPr>
              <a:stCxn id="4" idx="1"/>
              <a:endCxn id="5" idx="4"/>
            </p:cNvCxnSpPr>
            <p:nvPr/>
          </p:nvCxnSpPr>
          <p:spPr>
            <a:xfrm rot="10800000">
              <a:off x="1609859" y="3670479"/>
              <a:ext cx="2588658" cy="5530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Card 10"/>
            <p:cNvSpPr/>
            <p:nvPr/>
          </p:nvSpPr>
          <p:spPr>
            <a:xfrm>
              <a:off x="2382592" y="4295072"/>
              <a:ext cx="631064" cy="437881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1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932608"/>
            <a:ext cx="10515600" cy="1569500"/>
          </a:xfrm>
        </p:spPr>
        <p:txBody>
          <a:bodyPr/>
          <a:lstStyle/>
          <a:p>
            <a:r>
              <a:rPr lang="en-US" dirty="0" smtClean="0"/>
              <a:t>What is the target?</a:t>
            </a:r>
          </a:p>
          <a:p>
            <a:pPr lvl="1"/>
            <a:r>
              <a:rPr lang="en-US" dirty="0" smtClean="0"/>
              <a:t>High performance (Concurrent read/write)</a:t>
            </a:r>
          </a:p>
          <a:p>
            <a:pPr lvl="1"/>
            <a:r>
              <a:rPr lang="en-US" dirty="0" smtClean="0"/>
              <a:t>Simple design and management (global view of the system)</a:t>
            </a:r>
          </a:p>
        </p:txBody>
      </p:sp>
      <p:pic>
        <p:nvPicPr>
          <p:cNvPr id="4" name="Picture 3" descr="static.googleusercontent.com/media/research.google.com/en//archive/gfs-sosp2003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0" t="43083" r="19295" b="13749"/>
          <a:stretch/>
        </p:blipFill>
        <p:spPr>
          <a:xfrm>
            <a:off x="1159099" y="1493949"/>
            <a:ext cx="9362528" cy="3438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8237" y="1803042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0536" y="4266890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2" y="1803042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Interface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view </a:t>
            </a:r>
            <a:r>
              <a:rPr lang="en-US" dirty="0" smtClean="0">
                <a:sym typeface="Wingdings" panose="05000000000000000000" pitchFamily="2" charset="2"/>
              </a:rPr>
              <a:t> single master to manage metadata</a:t>
            </a:r>
            <a:endParaRPr lang="en-US" dirty="0" smtClean="0"/>
          </a:p>
          <a:p>
            <a:r>
              <a:rPr lang="en-US" dirty="0" smtClean="0"/>
              <a:t>Single master enables us to</a:t>
            </a:r>
          </a:p>
          <a:p>
            <a:pPr lvl="1"/>
            <a:r>
              <a:rPr lang="en-US" dirty="0" smtClean="0"/>
              <a:t>Apply sophisticated chunk placement schemes</a:t>
            </a:r>
          </a:p>
          <a:p>
            <a:pPr lvl="1"/>
            <a:r>
              <a:rPr lang="en-US" dirty="0" smtClean="0"/>
              <a:t>Avoid the complicated consistency control of metadata operations</a:t>
            </a:r>
          </a:p>
          <a:p>
            <a:r>
              <a:rPr lang="en-US" dirty="0" smtClean="0"/>
              <a:t>But master may</a:t>
            </a:r>
            <a:endParaRPr lang="en-US" dirty="0"/>
          </a:p>
          <a:p>
            <a:pPr lvl="1"/>
            <a:r>
              <a:rPr lang="en-US" dirty="0" smtClean="0"/>
              <a:t>Become bottleneck since it need to handle all metadata operations and queries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Fail</a:t>
            </a:r>
            <a:r>
              <a:rPr lang="en-US" b="1" dirty="0">
                <a:solidFill>
                  <a:srgbClr val="FF0000"/>
                </a:solidFill>
              </a:rPr>
              <a:t>!!</a:t>
            </a:r>
            <a:r>
              <a:rPr lang="en-US" b="1" dirty="0" smtClean="0"/>
              <a:t> </a:t>
            </a:r>
            <a:r>
              <a:rPr lang="en-US" dirty="0" smtClean="0"/>
              <a:t>This could be a disaster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121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Master from Being a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guarantee</a:t>
            </a:r>
          </a:p>
          <a:p>
            <a:pPr lvl="1"/>
            <a:r>
              <a:rPr lang="en-US" dirty="0" smtClean="0"/>
              <a:t>64MB big chunks</a:t>
            </a:r>
          </a:p>
          <a:p>
            <a:r>
              <a:rPr lang="en-US" dirty="0" smtClean="0"/>
              <a:t>Minimize involvement in read/write request</a:t>
            </a:r>
          </a:p>
          <a:p>
            <a:r>
              <a:rPr lang="en-US" dirty="0" smtClean="0"/>
              <a:t>Improve concurrency with advanced locking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Big Chunks?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338918"/>
            <a:ext cx="10515600" cy="1841219"/>
          </a:xfrm>
        </p:spPr>
        <p:txBody>
          <a:bodyPr/>
          <a:lstStyle/>
          <a:p>
            <a:r>
              <a:rPr lang="en-US" dirty="0" smtClean="0"/>
              <a:t>Read latency = query metadata + get data</a:t>
            </a:r>
          </a:p>
          <a:p>
            <a:r>
              <a:rPr lang="en-US" dirty="0" smtClean="0"/>
              <a:t>Caching small amount of metadata </a:t>
            </a:r>
            <a:r>
              <a:rPr lang="en-US" dirty="0" smtClean="0">
                <a:sym typeface="Wingdings" panose="05000000000000000000" pitchFamily="2" charset="2"/>
              </a:rPr>
              <a:t> can access large range of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2684" y="1434353"/>
            <a:ext cx="6472646" cy="2734235"/>
            <a:chOff x="472684" y="1434353"/>
            <a:chExt cx="6472646" cy="2734235"/>
          </a:xfrm>
        </p:grpSpPr>
        <p:sp>
          <p:nvSpPr>
            <p:cNvPr id="4" name="Rounded Rectangle 3"/>
            <p:cNvSpPr/>
            <p:nvPr/>
          </p:nvSpPr>
          <p:spPr>
            <a:xfrm>
              <a:off x="4831977" y="1434353"/>
              <a:ext cx="2113353" cy="14612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831976" y="3370730"/>
              <a:ext cx="2008094" cy="797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ChunkServer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2684" y="1434353"/>
              <a:ext cx="2008094" cy="797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9" name="Left-Up Arrow 8"/>
            <p:cNvSpPr/>
            <p:nvPr/>
          </p:nvSpPr>
          <p:spPr>
            <a:xfrm rot="5400000">
              <a:off x="2057400" y="1304368"/>
              <a:ext cx="1846727" cy="3702422"/>
            </a:xfrm>
            <a:prstGeom prst="leftUpArrow">
              <a:avLst>
                <a:gd name="adj1" fmla="val 16650"/>
                <a:gd name="adj2" fmla="val 16023"/>
                <a:gd name="adj3" fmla="val 34186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99129" y="2832847"/>
              <a:ext cx="151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4KB/query</a:t>
              </a:r>
              <a:r>
                <a:rPr 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dirty="0" smtClean="0"/>
                <a:t>vs.</a:t>
              </a:r>
            </a:p>
            <a:p>
              <a:r>
                <a:rPr lang="en-US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64MB/query</a:t>
              </a:r>
            </a:p>
          </p:txBody>
        </p:sp>
        <p:cxnSp>
          <p:nvCxnSpPr>
            <p:cNvPr id="12" name="Straight Arrow Connector 11"/>
            <p:cNvCxnSpPr>
              <a:stCxn id="6" idx="3"/>
            </p:cNvCxnSpPr>
            <p:nvPr/>
          </p:nvCxnSpPr>
          <p:spPr>
            <a:xfrm>
              <a:off x="2480778" y="1833282"/>
              <a:ext cx="2351197" cy="2241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094533" y="1276183"/>
            <a:ext cx="47285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Metadata in GFS: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file and chunk namespaces,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mapping from file to chunks,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locations of each chunk’s replicas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Large chunk size (64MB by default) 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Small </a:t>
            </a:r>
            <a:r>
              <a:rPr lang="en-US" sz="2000" dirty="0">
                <a:sym typeface="Wingdings" panose="05000000000000000000" pitchFamily="2" charset="2"/>
              </a:rPr>
              <a:t>metadata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Metadata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Large </a:t>
            </a:r>
            <a:r>
              <a:rPr lang="en-US" sz="2000" dirty="0">
                <a:sym typeface="Wingdings" panose="05000000000000000000" pitchFamily="2" charset="2"/>
              </a:rPr>
              <a:t>file in practice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1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Offloading Involvement in Read/Write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concurrent write operations, we need consistency control</a:t>
            </a:r>
          </a:p>
          <a:p>
            <a:pPr lvl="1"/>
            <a:r>
              <a:rPr lang="en-US" dirty="0" smtClean="0"/>
              <a:t>Typically,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agent determine the sequence of write requests</a:t>
            </a:r>
          </a:p>
          <a:p>
            <a:r>
              <a:rPr lang="en-US" dirty="0" smtClean="0"/>
              <a:t>In GFS there could be </a:t>
            </a:r>
          </a:p>
          <a:p>
            <a:pPr lvl="1"/>
            <a:r>
              <a:rPr lang="en-US" dirty="0" smtClean="0"/>
              <a:t>Thousands of clients appending thousands of file</a:t>
            </a:r>
          </a:p>
          <a:p>
            <a:r>
              <a:rPr lang="en-US" dirty="0" smtClean="0"/>
              <a:t>If we use master as the agent for consistency control… </a:t>
            </a:r>
          </a:p>
          <a:p>
            <a:pPr lvl="1"/>
            <a:r>
              <a:rPr lang="en-US" dirty="0" smtClean="0"/>
              <a:t>Master will become bottleneck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Involvement in Read/Write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5157626"/>
            <a:ext cx="10515600" cy="1392275"/>
          </a:xfrm>
        </p:spPr>
        <p:txBody>
          <a:bodyPr/>
          <a:lstStyle/>
          <a:p>
            <a:r>
              <a:rPr lang="en-US" dirty="0" smtClean="0"/>
              <a:t>Lease</a:t>
            </a:r>
          </a:p>
          <a:p>
            <a:pPr lvl="1"/>
            <a:r>
              <a:rPr lang="en-US" dirty="0" smtClean="0"/>
              <a:t>Offload the consistency control to chunk servers</a:t>
            </a:r>
          </a:p>
        </p:txBody>
      </p:sp>
      <p:pic>
        <p:nvPicPr>
          <p:cNvPr id="4" name="Picture 3" descr="static.googleusercontent.com/media/research.google.com/en//archive/gfs-sosp2003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14902" r="55456" b="39608"/>
          <a:stretch/>
        </p:blipFill>
        <p:spPr>
          <a:xfrm>
            <a:off x="6102927" y="1219231"/>
            <a:ext cx="4726438" cy="401170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95623" y="2401633"/>
            <a:ext cx="995082" cy="340658"/>
            <a:chOff x="1577788" y="2268071"/>
            <a:chExt cx="995082" cy="340658"/>
          </a:xfrm>
        </p:grpSpPr>
        <p:sp>
          <p:nvSpPr>
            <p:cNvPr id="5" name="Rounded Rectangle 4"/>
            <p:cNvSpPr/>
            <p:nvPr/>
          </p:nvSpPr>
          <p:spPr>
            <a:xfrm>
              <a:off x="1577788" y="2268071"/>
              <a:ext cx="331694" cy="3406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09482" y="2268071"/>
              <a:ext cx="331694" cy="34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41176" y="2268071"/>
              <a:ext cx="331694" cy="34065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995623" y="3416767"/>
            <a:ext cx="331694" cy="34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7317" y="3416767"/>
            <a:ext cx="331694" cy="3406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9011" y="3416767"/>
            <a:ext cx="331694" cy="3406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95623" y="4544917"/>
            <a:ext cx="331694" cy="3406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27317" y="4544917"/>
            <a:ext cx="331694" cy="3406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659011" y="4544917"/>
            <a:ext cx="331694" cy="34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910620" y="3801754"/>
            <a:ext cx="1721225" cy="950259"/>
          </a:xfrm>
          <a:prstGeom prst="wedgeRoundRectCallout">
            <a:avLst>
              <a:gd name="adj1" fmla="val 67191"/>
              <a:gd name="adj2" fmla="val -7051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do in order “BAC”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9973" y="1684722"/>
            <a:ext cx="176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Cache in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ifferent replicas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15119" y="2401633"/>
            <a:ext cx="156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94571" y="2742291"/>
            <a:ext cx="1581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5118" y="3416767"/>
            <a:ext cx="156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94570" y="3757425"/>
            <a:ext cx="1581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15117" y="4544917"/>
            <a:ext cx="156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94569" y="4885575"/>
            <a:ext cx="1581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3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796118"/>
            <a:ext cx="10515600" cy="1384019"/>
          </a:xfrm>
        </p:spPr>
        <p:txBody>
          <a:bodyPr>
            <a:normAutofit/>
          </a:bodyPr>
          <a:lstStyle/>
          <a:p>
            <a:r>
              <a:rPr lang="en-US" dirty="0" smtClean="0"/>
              <a:t>Separate 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flow from </a:t>
            </a:r>
            <a:r>
              <a:rPr lang="en-US" i="1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Always pick path with optimal transmission</a:t>
            </a:r>
          </a:p>
          <a:p>
            <a:r>
              <a:rPr lang="en-US" dirty="0" smtClean="0"/>
              <a:t>Leveraging topology to improve write performance</a:t>
            </a:r>
          </a:p>
        </p:txBody>
      </p:sp>
      <p:pic>
        <p:nvPicPr>
          <p:cNvPr id="4" name="Picture 3" descr="static.googleusercontent.com/media/research.google.com/en//archive/gfs-sosp2003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14902" r="55456" b="39608"/>
          <a:stretch/>
        </p:blipFill>
        <p:spPr>
          <a:xfrm>
            <a:off x="7340056" y="1237866"/>
            <a:ext cx="4726438" cy="4011709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430306" y="1691322"/>
            <a:ext cx="6633465" cy="2253149"/>
            <a:chOff x="430306" y="1691322"/>
            <a:chExt cx="6633465" cy="2253149"/>
          </a:xfrm>
        </p:grpSpPr>
        <p:sp>
          <p:nvSpPr>
            <p:cNvPr id="15" name="Rounded Rectangle 14"/>
            <p:cNvSpPr/>
            <p:nvPr/>
          </p:nvSpPr>
          <p:spPr>
            <a:xfrm>
              <a:off x="3128682" y="1691322"/>
              <a:ext cx="1237130" cy="379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7175" y="2542969"/>
              <a:ext cx="1237130" cy="379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17579" y="2542969"/>
              <a:ext cx="1237130" cy="379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17983" y="2542969"/>
              <a:ext cx="1237130" cy="379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18387" y="2542969"/>
              <a:ext cx="1237130" cy="379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0306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41929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17747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29370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17981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604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65279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76902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1" idx="0"/>
              <a:endCxn id="17" idx="2"/>
            </p:cNvCxnSpPr>
            <p:nvPr/>
          </p:nvCxnSpPr>
          <p:spPr>
            <a:xfrm flipV="1">
              <a:off x="573741" y="2922494"/>
              <a:ext cx="761999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7" idx="2"/>
              <a:endCxn id="22" idx="0"/>
            </p:cNvCxnSpPr>
            <p:nvPr/>
          </p:nvCxnSpPr>
          <p:spPr>
            <a:xfrm>
              <a:off x="1335740" y="2922494"/>
              <a:ext cx="349624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8" idx="2"/>
            </p:cNvCxnSpPr>
            <p:nvPr/>
          </p:nvCxnSpPr>
          <p:spPr>
            <a:xfrm flipV="1">
              <a:off x="2361182" y="2922494"/>
              <a:ext cx="574962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8" idx="2"/>
              <a:endCxn id="24" idx="0"/>
            </p:cNvCxnSpPr>
            <p:nvPr/>
          </p:nvCxnSpPr>
          <p:spPr>
            <a:xfrm>
              <a:off x="2936144" y="2922494"/>
              <a:ext cx="536661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0"/>
              <a:endCxn id="19" idx="2"/>
            </p:cNvCxnSpPr>
            <p:nvPr/>
          </p:nvCxnSpPr>
          <p:spPr>
            <a:xfrm flipV="1">
              <a:off x="4061416" y="2922494"/>
              <a:ext cx="475132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9" idx="2"/>
              <a:endCxn id="26" idx="0"/>
            </p:cNvCxnSpPr>
            <p:nvPr/>
          </p:nvCxnSpPr>
          <p:spPr>
            <a:xfrm>
              <a:off x="4536548" y="2922494"/>
              <a:ext cx="636491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0"/>
              <a:endCxn id="20" idx="2"/>
            </p:cNvCxnSpPr>
            <p:nvPr/>
          </p:nvCxnSpPr>
          <p:spPr>
            <a:xfrm flipV="1">
              <a:off x="5808714" y="2922494"/>
              <a:ext cx="328238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2"/>
              <a:endCxn id="28" idx="0"/>
            </p:cNvCxnSpPr>
            <p:nvPr/>
          </p:nvCxnSpPr>
          <p:spPr>
            <a:xfrm>
              <a:off x="6136952" y="2922494"/>
              <a:ext cx="783385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446688" y="3669544"/>
              <a:ext cx="286869" cy="274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19" idx="2"/>
              <a:endCxn id="45" idx="0"/>
            </p:cNvCxnSpPr>
            <p:nvPr/>
          </p:nvCxnSpPr>
          <p:spPr>
            <a:xfrm>
              <a:off x="4536548" y="2922494"/>
              <a:ext cx="53575" cy="74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7" idx="0"/>
              <a:endCxn id="15" idx="2"/>
            </p:cNvCxnSpPr>
            <p:nvPr/>
          </p:nvCxnSpPr>
          <p:spPr>
            <a:xfrm flipV="1">
              <a:off x="1335740" y="2070847"/>
              <a:ext cx="2411507" cy="472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5" idx="2"/>
              <a:endCxn id="18" idx="0"/>
            </p:cNvCxnSpPr>
            <p:nvPr/>
          </p:nvCxnSpPr>
          <p:spPr>
            <a:xfrm flipH="1">
              <a:off x="2936144" y="2070847"/>
              <a:ext cx="811103" cy="472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5" idx="2"/>
              <a:endCxn id="19" idx="0"/>
            </p:cNvCxnSpPr>
            <p:nvPr/>
          </p:nvCxnSpPr>
          <p:spPr>
            <a:xfrm>
              <a:off x="3747247" y="2070847"/>
              <a:ext cx="789301" cy="472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5" idx="2"/>
              <a:endCxn id="20" idx="0"/>
            </p:cNvCxnSpPr>
            <p:nvPr/>
          </p:nvCxnSpPr>
          <p:spPr>
            <a:xfrm>
              <a:off x="3747247" y="2070847"/>
              <a:ext cx="2389705" cy="472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580091" y="3807008"/>
            <a:ext cx="4449513" cy="143814"/>
            <a:chOff x="580091" y="3807008"/>
            <a:chExt cx="4449513" cy="143814"/>
          </a:xfrm>
        </p:grpSpPr>
        <p:cxnSp>
          <p:nvCxnSpPr>
            <p:cNvPr id="63" name="Curved Connector 62"/>
            <p:cNvCxnSpPr>
              <a:stCxn id="25" idx="2"/>
              <a:endCxn id="21" idx="2"/>
            </p:cNvCxnSpPr>
            <p:nvPr/>
          </p:nvCxnSpPr>
          <p:spPr>
            <a:xfrm rot="5400000">
              <a:off x="2317579" y="2200634"/>
              <a:ext cx="12700" cy="34876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6" idx="1"/>
              <a:endCxn id="45" idx="3"/>
            </p:cNvCxnSpPr>
            <p:nvPr/>
          </p:nvCxnSpPr>
          <p:spPr>
            <a:xfrm flipH="1">
              <a:off x="4733557" y="3807008"/>
              <a:ext cx="296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5" idx="1"/>
              <a:endCxn id="25" idx="3"/>
            </p:cNvCxnSpPr>
            <p:nvPr/>
          </p:nvCxnSpPr>
          <p:spPr>
            <a:xfrm flipH="1">
              <a:off x="4204850" y="3807008"/>
              <a:ext cx="241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26" idx="2"/>
            <a:endCxn id="21" idx="2"/>
          </p:cNvCxnSpPr>
          <p:nvPr/>
        </p:nvCxnSpPr>
        <p:spPr>
          <a:xfrm rot="5400000">
            <a:off x="2873390" y="1644822"/>
            <a:ext cx="12700" cy="4599298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1" idx="2"/>
            <a:endCxn id="45" idx="2"/>
          </p:cNvCxnSpPr>
          <p:nvPr/>
        </p:nvCxnSpPr>
        <p:spPr>
          <a:xfrm rot="16200000" flipH="1">
            <a:off x="2581932" y="1936280"/>
            <a:ext cx="12700" cy="4016382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5" idx="2"/>
            <a:endCxn id="25" idx="2"/>
          </p:cNvCxnSpPr>
          <p:nvPr/>
        </p:nvCxnSpPr>
        <p:spPr>
          <a:xfrm rot="5400000">
            <a:off x="4325770" y="3680118"/>
            <a:ext cx="12700" cy="528707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situations a chunk will exist in the system as “garbage”</a:t>
            </a:r>
          </a:p>
          <a:p>
            <a:pPr lvl="1"/>
            <a:r>
              <a:rPr lang="en-US" dirty="0" smtClean="0"/>
              <a:t>File deletion</a:t>
            </a:r>
          </a:p>
          <a:p>
            <a:pPr lvl="1"/>
            <a:r>
              <a:rPr lang="en-US" dirty="0" smtClean="0"/>
              <a:t>A failed chunk construction, but some node may successfully create the chunk</a:t>
            </a:r>
            <a:endParaRPr lang="en-US" dirty="0"/>
          </a:p>
          <a:p>
            <a:r>
              <a:rPr lang="en-US" dirty="0" smtClean="0"/>
              <a:t>Eager deletion is expensive</a:t>
            </a:r>
          </a:p>
          <a:p>
            <a:pPr lvl="1"/>
            <a:r>
              <a:rPr lang="en-US" dirty="0" smtClean="0"/>
              <a:t>Master must have most updated information about the whole system</a:t>
            </a:r>
          </a:p>
          <a:p>
            <a:pPr lvl="1"/>
            <a:r>
              <a:rPr lang="en-US" dirty="0" smtClean="0"/>
              <a:t>Must make sure the chunk delete message is sent and the chunk is safely deleted</a:t>
            </a:r>
          </a:p>
          <a:p>
            <a:r>
              <a:rPr lang="en-US" dirty="0" smtClean="0"/>
              <a:t>Lazy deletion, however, can be merged into a regular heartbeat with chunk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0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Lazy, Lazy and Lazy…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burden of master </a:t>
            </a:r>
            <a:r>
              <a:rPr lang="en-US" i="1" dirty="0" smtClean="0">
                <a:solidFill>
                  <a:srgbClr val="FF0000"/>
                </a:solidFill>
              </a:rPr>
              <a:t>SIGNIFICANTLY</a:t>
            </a:r>
          </a:p>
          <a:p>
            <a:r>
              <a:rPr lang="en-US" dirty="0" smtClean="0"/>
              <a:t>Simplify master design</a:t>
            </a:r>
          </a:p>
          <a:p>
            <a:r>
              <a:rPr lang="en-US" dirty="0" smtClean="0"/>
              <a:t>Single master mode makes this design feasible</a:t>
            </a:r>
          </a:p>
          <a:p>
            <a:pPr lvl="1"/>
            <a:r>
              <a:rPr lang="en-US" dirty="0" smtClean="0"/>
              <a:t>All metadata query goes through master</a:t>
            </a:r>
          </a:p>
          <a:p>
            <a:pPr lvl="1"/>
            <a:r>
              <a:rPr lang="en-US" dirty="0" smtClean="0"/>
              <a:t>Monitor operations can be finished by periodically </a:t>
            </a:r>
            <a:r>
              <a:rPr lang="en-US" dirty="0"/>
              <a:t>heartbeat</a:t>
            </a:r>
          </a:p>
          <a:p>
            <a:r>
              <a:rPr lang="en-US" dirty="0"/>
              <a:t>Other lazy </a:t>
            </a:r>
            <a:r>
              <a:rPr lang="en-US" dirty="0" smtClean="0"/>
              <a:t>features </a:t>
            </a:r>
            <a:r>
              <a:rPr lang="en-US" dirty="0"/>
              <a:t>in GFS:</a:t>
            </a:r>
          </a:p>
          <a:p>
            <a:pPr lvl="1"/>
            <a:r>
              <a:rPr lang="en-US" dirty="0"/>
              <a:t>Stale replication deletion</a:t>
            </a:r>
          </a:p>
          <a:p>
            <a:pPr lvl="1"/>
            <a:r>
              <a:rPr lang="en-US" dirty="0"/>
              <a:t>Replica locations in master</a:t>
            </a:r>
          </a:p>
          <a:p>
            <a:pPr lvl="1"/>
            <a:r>
              <a:rPr lang="en-US" dirty="0"/>
              <a:t>Etc..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3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for Metadata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high concurrency</a:t>
            </a:r>
          </a:p>
          <a:p>
            <a:pPr lvl="1"/>
            <a:r>
              <a:rPr lang="en-US" dirty="0" smtClean="0"/>
              <a:t>Remove directory concept (/a/b/c and /a/b are just two names in the file namespace) </a:t>
            </a:r>
            <a:endParaRPr lang="en-US" dirty="0"/>
          </a:p>
          <a:p>
            <a:r>
              <a:rPr lang="en-US" dirty="0" smtClean="0"/>
              <a:t>To create a new file /foo/bar</a:t>
            </a:r>
          </a:p>
          <a:p>
            <a:pPr lvl="1"/>
            <a:r>
              <a:rPr lang="en-US" dirty="0" smtClean="0"/>
              <a:t>Read lock on /foo, write lock on /foo/bar</a:t>
            </a:r>
          </a:p>
          <a:p>
            <a:pPr lvl="1"/>
            <a:r>
              <a:rPr lang="en-US" dirty="0" smtClean="0"/>
              <a:t>In traditional file system: write lock on /foo, write lock on /foo/bar</a:t>
            </a:r>
          </a:p>
          <a:p>
            <a:pPr lvl="1"/>
            <a:r>
              <a:rPr lang="en-US" dirty="0" smtClean="0"/>
              <a:t>Traditional lock scheme prevents reading other files in </a:t>
            </a:r>
            <a:r>
              <a:rPr lang="en-US" dirty="0" err="1" smtClean="0"/>
              <a:t>dir</a:t>
            </a:r>
            <a:r>
              <a:rPr lang="en-US" dirty="0" smtClean="0"/>
              <a:t> /foo/ while creating /foo/bar</a:t>
            </a:r>
          </a:p>
          <a:p>
            <a:pPr lvl="1"/>
            <a:r>
              <a:rPr lang="en-US" dirty="0" smtClean="0"/>
              <a:t>Locking in GFS improves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863662"/>
            <a:ext cx="10058400" cy="2005432"/>
          </a:xfrm>
        </p:spPr>
        <p:txBody>
          <a:bodyPr/>
          <a:lstStyle/>
          <a:p>
            <a:r>
              <a:rPr lang="en-US" dirty="0" smtClean="0"/>
              <a:t>Information stored in file systems:</a:t>
            </a:r>
          </a:p>
          <a:p>
            <a:pPr lvl="1"/>
            <a:r>
              <a:rPr lang="en-US" dirty="0" smtClean="0"/>
              <a:t>Data chunks/blocks</a:t>
            </a:r>
          </a:p>
          <a:p>
            <a:pPr lvl="1"/>
            <a:r>
              <a:rPr lang="en-US" dirty="0" smtClean="0"/>
              <a:t>Metadata: file and chunk space, file-to-chunk mapping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81209" y="1691322"/>
            <a:ext cx="2099627" cy="1838880"/>
            <a:chOff x="3281209" y="1691322"/>
            <a:chExt cx="2099627" cy="1838880"/>
          </a:xfrm>
        </p:grpSpPr>
        <p:sp>
          <p:nvSpPr>
            <p:cNvPr id="23" name="TextBox 22"/>
            <p:cNvSpPr txBox="1"/>
            <p:nvPr/>
          </p:nvSpPr>
          <p:spPr>
            <a:xfrm>
              <a:off x="3281209" y="3068537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File 1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4511" y="1691322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File 2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3" name="Curved Connector 12"/>
          <p:cNvCxnSpPr>
            <a:stCxn id="4" idx="2"/>
            <a:endCxn id="6" idx="2"/>
          </p:cNvCxnSpPr>
          <p:nvPr/>
        </p:nvCxnSpPr>
        <p:spPr>
          <a:xfrm rot="16200000" flipH="1">
            <a:off x="5359001" y="2098416"/>
            <a:ext cx="12700" cy="1566930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9" idx="2"/>
          </p:cNvCxnSpPr>
          <p:nvPr/>
        </p:nvCxnSpPr>
        <p:spPr>
          <a:xfrm rot="16200000" flipH="1">
            <a:off x="7347030" y="1677316"/>
            <a:ext cx="12700" cy="2409129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0"/>
            <a:endCxn id="7" idx="0"/>
          </p:cNvCxnSpPr>
          <p:nvPr/>
        </p:nvCxnSpPr>
        <p:spPr>
          <a:xfrm rot="5400000" flipH="1" flipV="1">
            <a:off x="6171833" y="1519447"/>
            <a:ext cx="12700" cy="162566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0"/>
            <a:endCxn id="8" idx="0"/>
          </p:cNvCxnSpPr>
          <p:nvPr/>
        </p:nvCxnSpPr>
        <p:spPr>
          <a:xfrm rot="5400000" flipH="1" flipV="1">
            <a:off x="7376397" y="1940547"/>
            <a:ext cx="12700" cy="78346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892873" y="2332279"/>
            <a:ext cx="5948496" cy="549602"/>
            <a:chOff x="2892873" y="2332279"/>
            <a:chExt cx="5948496" cy="549602"/>
          </a:xfrm>
        </p:grpSpPr>
        <p:sp>
          <p:nvSpPr>
            <p:cNvPr id="4" name="Rounded Rectangle 3"/>
            <p:cNvSpPr/>
            <p:nvPr/>
          </p:nvSpPr>
          <p:spPr>
            <a:xfrm>
              <a:off x="4285761" y="2332279"/>
              <a:ext cx="579549" cy="5496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1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69226" y="2332279"/>
              <a:ext cx="579549" cy="5496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2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852691" y="2332279"/>
              <a:ext cx="579549" cy="5496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3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94890" y="2332279"/>
              <a:ext cx="579549" cy="5496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4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78355" y="2332279"/>
              <a:ext cx="579549" cy="5496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5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261820" y="2332279"/>
              <a:ext cx="579549" cy="5496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6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2873" y="2407025"/>
              <a:ext cx="9584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Chunks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4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log and metadata checkpoint</a:t>
            </a:r>
          </a:p>
          <a:p>
            <a:pPr lvl="1"/>
            <a:r>
              <a:rPr lang="en-US" dirty="0" smtClean="0"/>
              <a:t>Operation log is crucial: write locally and replicate to remote hosts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Backup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master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load the nearest checkpoint and replay the operations in the operation logs</a:t>
            </a:r>
          </a:p>
          <a:p>
            <a:pPr lvl="1"/>
            <a:r>
              <a:rPr lang="en-US" dirty="0" smtClean="0"/>
              <a:t>Restore the master status before failure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Shadow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master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replay replicated operation log</a:t>
            </a:r>
          </a:p>
          <a:p>
            <a:pPr lvl="1"/>
            <a:r>
              <a:rPr lang="en-US" dirty="0" smtClean="0"/>
              <a:t>With failure, shadow master makes GFS keep functional in “read-only”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801906" y="2420469"/>
            <a:ext cx="8023412" cy="11743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3702424"/>
            <a:ext cx="10515600" cy="2725270"/>
          </a:xfrm>
        </p:spPr>
        <p:txBody>
          <a:bodyPr>
            <a:normAutofit/>
          </a:bodyPr>
          <a:lstStyle/>
          <a:p>
            <a:r>
              <a:rPr lang="en-US" dirty="0" smtClean="0"/>
              <a:t>Fault tolerance is important</a:t>
            </a:r>
          </a:p>
          <a:p>
            <a:pPr lvl="1"/>
            <a:r>
              <a:rPr lang="en-US" dirty="0" smtClean="0"/>
              <a:t>GFS achieves fault tolerance by replicating data to different nodes</a:t>
            </a:r>
          </a:p>
          <a:p>
            <a:pPr lvl="1"/>
            <a:r>
              <a:rPr lang="en-US" dirty="0" smtClean="0"/>
              <a:t>The overhead of replicating data is huge</a:t>
            </a:r>
            <a:endParaRPr lang="en-US" dirty="0"/>
          </a:p>
          <a:p>
            <a:r>
              <a:rPr lang="en-US" dirty="0" smtClean="0"/>
              <a:t>While GFS is targeting at </a:t>
            </a:r>
            <a:r>
              <a:rPr lang="en-US" i="1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-application, a lot of applications (e.g., machine learning applications) contains iterative jobs</a:t>
            </a:r>
          </a:p>
          <a:p>
            <a:pPr lvl="1"/>
            <a:r>
              <a:rPr lang="en-US" dirty="0" smtClean="0"/>
              <a:t>GFS does not cache data, neither on </a:t>
            </a:r>
            <a:r>
              <a:rPr lang="en-US" dirty="0" err="1" smtClean="0"/>
              <a:t>chunkserver</a:t>
            </a:r>
            <a:r>
              <a:rPr lang="en-US" dirty="0" smtClean="0"/>
              <a:t> nor client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43952" y="2554939"/>
            <a:ext cx="1174377" cy="51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27928" y="2554939"/>
            <a:ext cx="1532966" cy="51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70493" y="2554939"/>
            <a:ext cx="1532966" cy="51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113058" y="2554938"/>
            <a:ext cx="1532966" cy="5199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40423" y="1809365"/>
            <a:ext cx="1371601" cy="44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08494" y="1810113"/>
            <a:ext cx="1371601" cy="44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33130" y="1809363"/>
            <a:ext cx="1371601" cy="44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0"/>
            <a:endCxn id="9" idx="3"/>
          </p:cNvCxnSpPr>
          <p:nvPr/>
        </p:nvCxnSpPr>
        <p:spPr>
          <a:xfrm flipV="1">
            <a:off x="2631141" y="2193240"/>
            <a:ext cx="510148" cy="36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5"/>
            <a:endCxn id="5" idx="0"/>
          </p:cNvCxnSpPr>
          <p:nvPr/>
        </p:nvCxnSpPr>
        <p:spPr>
          <a:xfrm>
            <a:off x="4111158" y="2193240"/>
            <a:ext cx="483253" cy="36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0" idx="3"/>
          </p:cNvCxnSpPr>
          <p:nvPr/>
        </p:nvCxnSpPr>
        <p:spPr>
          <a:xfrm flipV="1">
            <a:off x="4594411" y="2193988"/>
            <a:ext cx="814949" cy="36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7" idx="0"/>
          </p:cNvCxnSpPr>
          <p:nvPr/>
        </p:nvCxnSpPr>
        <p:spPr>
          <a:xfrm>
            <a:off x="6379229" y="2193988"/>
            <a:ext cx="357747" cy="36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11" idx="3"/>
          </p:cNvCxnSpPr>
          <p:nvPr/>
        </p:nvCxnSpPr>
        <p:spPr>
          <a:xfrm flipV="1">
            <a:off x="6736976" y="2193238"/>
            <a:ext cx="797020" cy="36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8" idx="0"/>
          </p:cNvCxnSpPr>
          <p:nvPr/>
        </p:nvCxnSpPr>
        <p:spPr>
          <a:xfrm>
            <a:off x="8503865" y="2193238"/>
            <a:ext cx="375676" cy="36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3575407"/>
            <a:ext cx="10515600" cy="26047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Replicate even the intermediate result</a:t>
            </a:r>
          </a:p>
          <a:p>
            <a:r>
              <a:rPr lang="en-US" dirty="0" smtClean="0"/>
              <a:t>Replicating may consume much more time than computing itself</a:t>
            </a:r>
          </a:p>
          <a:p>
            <a:pPr lvl="1"/>
            <a:r>
              <a:rPr lang="en-US" dirty="0" smtClean="0"/>
              <a:t>Writing into </a:t>
            </a:r>
            <a:r>
              <a:rPr lang="en-US" i="1" dirty="0" smtClean="0">
                <a:solidFill>
                  <a:srgbClr val="FF0000"/>
                </a:solidFill>
              </a:rPr>
              <a:t>local memory </a:t>
            </a:r>
            <a:r>
              <a:rPr lang="en-US" dirty="0" smtClean="0"/>
              <a:t>is much more efficient</a:t>
            </a:r>
          </a:p>
          <a:p>
            <a:r>
              <a:rPr lang="en-US" dirty="0" smtClean="0"/>
              <a:t>Replication is so expensive.. Re-computing the result is even faster!</a:t>
            </a:r>
          </a:p>
          <a:p>
            <a:pPr lvl="1"/>
            <a:r>
              <a:rPr lang="en-US" dirty="0" smtClean="0"/>
              <a:t>We cannot compromise fault tolerance</a:t>
            </a:r>
          </a:p>
          <a:p>
            <a:pPr lvl="1"/>
            <a:r>
              <a:rPr lang="en-US" dirty="0" smtClean="0"/>
              <a:t>But can we use re-computing as fault tolerance instead?</a:t>
            </a:r>
            <a:endParaRPr lang="en-US" dirty="0"/>
          </a:p>
        </p:txBody>
      </p:sp>
      <p:pic>
        <p:nvPicPr>
          <p:cNvPr id="4" name="Picture 3" descr="www.cs.berkeley.edu/~haoyuan/papers/2014_socc_tachyon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40000" r="71600" b="39326"/>
          <a:stretch/>
        </p:blipFill>
        <p:spPr>
          <a:xfrm>
            <a:off x="6996699" y="667821"/>
            <a:ext cx="4833542" cy="33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4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Re-Computing is Not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5414682"/>
            <a:ext cx="10515600" cy="765454"/>
          </a:xfrm>
        </p:spPr>
        <p:txBody>
          <a:bodyPr/>
          <a:lstStyle/>
          <a:p>
            <a:r>
              <a:rPr lang="en-US" dirty="0" smtClean="0"/>
              <a:t>MapReduce, Spark, etc..</a:t>
            </a:r>
          </a:p>
        </p:txBody>
      </p:sp>
      <p:pic>
        <p:nvPicPr>
          <p:cNvPr id="4" name="Picture 3" descr="https://www.cs.berkeley.edu/~matei/papers/2012/nsdi_spark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 t="48105" r="15126" b="15294"/>
          <a:stretch/>
        </p:blipFill>
        <p:spPr>
          <a:xfrm>
            <a:off x="2316321" y="1312116"/>
            <a:ext cx="5931208" cy="41209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807092" y="2670234"/>
            <a:ext cx="1920483" cy="2100460"/>
            <a:chOff x="5807092" y="2670234"/>
            <a:chExt cx="1920483" cy="2100460"/>
          </a:xfrm>
        </p:grpSpPr>
        <p:sp>
          <p:nvSpPr>
            <p:cNvPr id="5" name="Multiply 4"/>
            <p:cNvSpPr/>
            <p:nvPr/>
          </p:nvSpPr>
          <p:spPr>
            <a:xfrm>
              <a:off x="7512422" y="3417316"/>
              <a:ext cx="215153" cy="206189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y 5"/>
            <p:cNvSpPr/>
            <p:nvPr/>
          </p:nvSpPr>
          <p:spPr>
            <a:xfrm>
              <a:off x="5807092" y="4564505"/>
              <a:ext cx="215153" cy="206189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ultiply 6"/>
            <p:cNvSpPr/>
            <p:nvPr/>
          </p:nvSpPr>
          <p:spPr>
            <a:xfrm>
              <a:off x="7512422" y="3024819"/>
              <a:ext cx="215153" cy="206189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7512421" y="2670234"/>
              <a:ext cx="215153" cy="206189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2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Memory is Not New Either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re-computing and in-memory operations are adopted by computing frameworks</a:t>
            </a:r>
          </a:p>
          <a:p>
            <a:r>
              <a:rPr lang="en-US" dirty="0" smtClean="0"/>
              <a:t>We missed a </a:t>
            </a:r>
            <a:r>
              <a:rPr lang="en-US" i="1" dirty="0" smtClean="0">
                <a:solidFill>
                  <a:srgbClr val="FF0000"/>
                </a:solidFill>
              </a:rPr>
              <a:t>storage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and these features should be carried out by storage layer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WHY storage layer?</a:t>
            </a:r>
          </a:p>
        </p:txBody>
      </p:sp>
    </p:spTree>
    <p:extLst>
      <p:ext uri="{BB962C8B-B14F-4D97-AF65-F5344CB8AC3E}">
        <p14:creationId xmlns:p14="http://schemas.microsoft.com/office/powerpoint/2010/main" val="24804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Inter-framework Data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805081"/>
            <a:ext cx="10515600" cy="1375055"/>
          </a:xfrm>
        </p:spPr>
        <p:txBody>
          <a:bodyPr/>
          <a:lstStyle/>
          <a:p>
            <a:r>
              <a:rPr lang="en-US" dirty="0" smtClean="0"/>
              <a:t>Inter-framework data sharing does not benefit from leveraging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94847" y="2904565"/>
            <a:ext cx="4885765" cy="86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/>
              <a:t>HDFS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94847" y="1873624"/>
            <a:ext cx="2429435" cy="1030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Spark job1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4282" y="1873623"/>
            <a:ext cx="2456330" cy="10309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MapReduce job1</a:t>
            </a:r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5607423" y="3155576"/>
            <a:ext cx="860612" cy="60659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5" idx="2"/>
            <a:endCxn id="8" idx="0"/>
          </p:cNvCxnSpPr>
          <p:nvPr/>
        </p:nvCxnSpPr>
        <p:spPr>
          <a:xfrm>
            <a:off x="5239870" y="2777765"/>
            <a:ext cx="797859" cy="3778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37729" y="2608911"/>
            <a:ext cx="1116106" cy="5466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809564" y="2211274"/>
            <a:ext cx="860612" cy="60659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7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Inefficient Memory Usage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72267" y="1838283"/>
            <a:ext cx="4885766" cy="2847082"/>
            <a:chOff x="3272117" y="1870853"/>
            <a:chExt cx="4885766" cy="2847082"/>
          </a:xfrm>
        </p:grpSpPr>
        <p:sp>
          <p:nvSpPr>
            <p:cNvPr id="4" name="Rectangle 3"/>
            <p:cNvSpPr/>
            <p:nvPr/>
          </p:nvSpPr>
          <p:spPr>
            <a:xfrm>
              <a:off x="3272118" y="3848359"/>
              <a:ext cx="4885765" cy="869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/>
                <a:t>HDFS</a:t>
              </a:r>
              <a:endParaRPr lang="en-US" sz="3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2118" y="1870854"/>
              <a:ext cx="2429435" cy="1030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Spark job1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77753" y="1870853"/>
              <a:ext cx="2380130" cy="1030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Spark job2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2117" y="2901794"/>
              <a:ext cx="2429436" cy="8275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Spark mem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2235" y="2901794"/>
              <a:ext cx="2375648" cy="8275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Spark mem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44788" y="2958527"/>
            <a:ext cx="3720353" cy="1616332"/>
            <a:chOff x="4244788" y="2958527"/>
            <a:chExt cx="3720353" cy="1616332"/>
          </a:xfrm>
        </p:grpSpPr>
        <p:sp>
          <p:nvSpPr>
            <p:cNvPr id="7" name="Flowchart: Document 6"/>
            <p:cNvSpPr/>
            <p:nvPr/>
          </p:nvSpPr>
          <p:spPr>
            <a:xfrm>
              <a:off x="4244788" y="3968265"/>
              <a:ext cx="860612" cy="606594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1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  <a:endCxn id="10" idx="2"/>
            </p:cNvCxnSpPr>
            <p:nvPr/>
          </p:nvCxnSpPr>
          <p:spPr>
            <a:xfrm flipV="1">
              <a:off x="4675094" y="3541387"/>
              <a:ext cx="430306" cy="42687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ocument 9"/>
            <p:cNvSpPr/>
            <p:nvPr/>
          </p:nvSpPr>
          <p:spPr>
            <a:xfrm>
              <a:off x="4675094" y="2974896"/>
              <a:ext cx="860612" cy="606594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  <a:endCxn id="22" idx="1"/>
            </p:cNvCxnSpPr>
            <p:nvPr/>
          </p:nvCxnSpPr>
          <p:spPr>
            <a:xfrm flipV="1">
              <a:off x="4675094" y="3261824"/>
              <a:ext cx="2429435" cy="70644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ocument 21"/>
            <p:cNvSpPr/>
            <p:nvPr/>
          </p:nvSpPr>
          <p:spPr>
            <a:xfrm>
              <a:off x="7104529" y="2958527"/>
              <a:ext cx="860612" cy="606594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79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Cached Data with Execution Exceptions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704033">
            <a:off x="6409955" y="4313751"/>
            <a:ext cx="4590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How to handle?</a:t>
            </a:r>
            <a:endParaRPr lang="en-US" sz="5400" i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76911" y="1870854"/>
            <a:ext cx="4885766" cy="2847559"/>
            <a:chOff x="3272117" y="1870854"/>
            <a:chExt cx="4885766" cy="2847559"/>
          </a:xfrm>
        </p:grpSpPr>
        <p:sp>
          <p:nvSpPr>
            <p:cNvPr id="4" name="Rectangle 3"/>
            <p:cNvSpPr/>
            <p:nvPr/>
          </p:nvSpPr>
          <p:spPr>
            <a:xfrm>
              <a:off x="3272118" y="3848837"/>
              <a:ext cx="4885765" cy="869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/>
                <a:t>HDFS</a:t>
              </a:r>
              <a:endParaRPr lang="en-US" sz="3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2118" y="1870854"/>
              <a:ext cx="4885765" cy="10309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Spark job1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2117" y="2901794"/>
              <a:ext cx="4885766" cy="82752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Spark mem</a:t>
              </a:r>
              <a:endParaRPr lang="en-US" dirty="0"/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5806889" y="3004903"/>
              <a:ext cx="860612" cy="606594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4595533" y="3004528"/>
              <a:ext cx="860612" cy="606594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1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076911" y="1876242"/>
            <a:ext cx="4885766" cy="1046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76910" y="2912068"/>
            <a:ext cx="4885766" cy="827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374" y="2446914"/>
            <a:ext cx="274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storage &amp; execution in one thread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1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Memory Data Management from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805082"/>
            <a:ext cx="10515600" cy="1375055"/>
          </a:xfrm>
        </p:spPr>
        <p:txBody>
          <a:bodyPr/>
          <a:lstStyle/>
          <a:p>
            <a:r>
              <a:rPr lang="en-US" dirty="0" smtClean="0"/>
              <a:t>Dedicated distributed in-memory storage layer</a:t>
            </a:r>
          </a:p>
          <a:p>
            <a:pPr lvl="1"/>
            <a:r>
              <a:rPr lang="en-US" dirty="0" smtClean="0"/>
              <a:t>Efficient sharing and memory usage</a:t>
            </a:r>
          </a:p>
          <a:p>
            <a:pPr lvl="1"/>
            <a:r>
              <a:rPr lang="en-US" dirty="0" smtClean="0"/>
              <a:t>Intermediate data survives with execution exceptions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94847" y="2904565"/>
            <a:ext cx="4885765" cy="8695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err="1" smtClean="0"/>
              <a:t>MemFS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594847" y="2904565"/>
            <a:ext cx="4885765" cy="86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/>
              <a:t>HDFS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94847" y="1873624"/>
            <a:ext cx="2429435" cy="1030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Spark job1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4282" y="1873623"/>
            <a:ext cx="2456330" cy="10309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MapReduce job1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5607423" y="3155576"/>
            <a:ext cx="860612" cy="606594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1</a:t>
            </a:r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5239870" y="2777765"/>
            <a:ext cx="797859" cy="3778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37729" y="2608911"/>
            <a:ext cx="1116106" cy="5466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94847" y="1873622"/>
            <a:ext cx="2429435" cy="1030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2.29167E-6 0.1236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  <p:bldP spid="11" grpId="1" animBg="1"/>
      <p:bldP spid="5" grpId="0" animBg="1"/>
      <p:bldP spid="6" grpId="0" animBg="1"/>
      <p:bldP spid="7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Tachyon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5056094"/>
            <a:ext cx="10515600" cy="1124043"/>
          </a:xfrm>
        </p:spPr>
        <p:txBody>
          <a:bodyPr/>
          <a:lstStyle/>
          <a:p>
            <a:r>
              <a:rPr lang="en-US" dirty="0" smtClean="0"/>
              <a:t>Memory-centric distributed storage system</a:t>
            </a:r>
          </a:p>
          <a:p>
            <a:r>
              <a:rPr lang="en-US" dirty="0" smtClean="0"/>
              <a:t>Sit on top of persistent storage</a:t>
            </a:r>
            <a:endParaRPr lang="en-US" dirty="0"/>
          </a:p>
        </p:txBody>
      </p:sp>
      <p:pic>
        <p:nvPicPr>
          <p:cNvPr id="4" name="Picture 3" descr="Tachyon Home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5" t="24314" r="31575" b="44836"/>
          <a:stretch/>
        </p:blipFill>
        <p:spPr>
          <a:xfrm>
            <a:off x="2814918" y="1550894"/>
            <a:ext cx="5906900" cy="2922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6257364"/>
            <a:ext cx="847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Tachyon: Reliable, Memory Speed Storage for Cluster Computing </a:t>
            </a:r>
            <a:r>
              <a:rPr lang="en-US" b="1" i="1" dirty="0" smtClean="0"/>
              <a:t>Frameworks, </a:t>
            </a:r>
            <a:r>
              <a:rPr lang="en-US" i="1" dirty="0" smtClean="0"/>
              <a:t>SoCC’14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5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98517" y="1875988"/>
            <a:ext cx="6272260" cy="469514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File system</a:t>
            </a:r>
          </a:p>
          <a:p>
            <a:pPr algn="ctr"/>
            <a:r>
              <a:rPr lang="en-US" sz="3200" dirty="0" smtClean="0"/>
              <a:t>as a black box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039904" y="1691322"/>
            <a:ext cx="2420471" cy="11415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FS Client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50139" y="1146851"/>
            <a:ext cx="6016965" cy="729138"/>
            <a:chOff x="2250139" y="1146851"/>
            <a:chExt cx="6016965" cy="729138"/>
          </a:xfrm>
        </p:grpSpPr>
        <p:cxnSp>
          <p:nvCxnSpPr>
            <p:cNvPr id="7" name="Elbow Connector 6"/>
            <p:cNvCxnSpPr>
              <a:stCxn id="5" idx="0"/>
              <a:endCxn id="4" idx="0"/>
            </p:cNvCxnSpPr>
            <p:nvPr/>
          </p:nvCxnSpPr>
          <p:spPr>
            <a:xfrm rot="16200000" flipH="1">
              <a:off x="4700060" y="-758598"/>
              <a:ext cx="184666" cy="5084507"/>
            </a:xfrm>
            <a:prstGeom prst="bentConnector3">
              <a:avLst>
                <a:gd name="adj1" fmla="val -123791"/>
              </a:avLst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7125" y="1146851"/>
              <a:ext cx="366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 want to read bytes 1000~2000 file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6345" y="1506656"/>
              <a:ext cx="1243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Get block 5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24406" y="2832844"/>
            <a:ext cx="2574110" cy="2474953"/>
            <a:chOff x="1624406" y="2832844"/>
            <a:chExt cx="2574110" cy="2474953"/>
          </a:xfrm>
        </p:grpSpPr>
        <p:sp>
          <p:nvSpPr>
            <p:cNvPr id="11" name="Bent Arrow 10"/>
            <p:cNvSpPr/>
            <p:nvPr/>
          </p:nvSpPr>
          <p:spPr>
            <a:xfrm rot="16200000">
              <a:off x="1673984" y="2783266"/>
              <a:ext cx="2474953" cy="2574110"/>
            </a:xfrm>
            <a:prstGeom prst="bentArrow">
              <a:avLst>
                <a:gd name="adj1" fmla="val 25000"/>
                <a:gd name="adj2" fmla="val 16343"/>
                <a:gd name="adj3" fmla="val 12004"/>
                <a:gd name="adj4" fmla="val 322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96413" y="4787153"/>
              <a:ext cx="19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flowing out 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4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Lineage</a:t>
            </a:r>
            <a:r>
              <a:rPr lang="en-US" dirty="0" smtClean="0"/>
              <a:t> layer</a:t>
            </a:r>
          </a:p>
          <a:p>
            <a:pPr lvl="1"/>
            <a:r>
              <a:rPr lang="en-US" dirty="0" smtClean="0"/>
              <a:t>Store </a:t>
            </a:r>
            <a:r>
              <a:rPr lang="en-US" i="1" dirty="0" smtClean="0">
                <a:solidFill>
                  <a:srgbClr val="FF0000"/>
                </a:solidFill>
              </a:rPr>
              <a:t>ONE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copy of data in local memory for fast access</a:t>
            </a:r>
          </a:p>
          <a:p>
            <a:pPr lvl="1"/>
            <a:r>
              <a:rPr lang="en-US" dirty="0" smtClean="0"/>
              <a:t>Eliminate the replication overhead</a:t>
            </a:r>
          </a:p>
          <a:p>
            <a:pPr lvl="1"/>
            <a:r>
              <a:rPr lang="en-US" dirty="0" smtClean="0"/>
              <a:t>Provide fault tolerance with lineage (re-computing)</a:t>
            </a:r>
          </a:p>
          <a:p>
            <a:r>
              <a:rPr lang="en-US" dirty="0" smtClean="0"/>
              <a:t>Persistent layer</a:t>
            </a:r>
          </a:p>
          <a:p>
            <a:pPr lvl="1"/>
            <a:r>
              <a:rPr lang="en-US" dirty="0" smtClean="0"/>
              <a:t>Existing file systems which provides reliable storage (e.g., HDFS, Amazon S3)</a:t>
            </a:r>
          </a:p>
          <a:p>
            <a:pPr lvl="1"/>
            <a:r>
              <a:rPr lang="en-US" dirty="0" smtClean="0"/>
              <a:t>Used for </a:t>
            </a:r>
            <a:r>
              <a:rPr lang="en-US" dirty="0" err="1" smtClean="0"/>
              <a:t>checkpointing</a:t>
            </a:r>
            <a:r>
              <a:rPr lang="en-US" dirty="0" smtClean="0"/>
              <a:t> (ultimate fault-tolerance)</a:t>
            </a:r>
          </a:p>
        </p:txBody>
      </p:sp>
    </p:spTree>
    <p:extLst>
      <p:ext uri="{BB962C8B-B14F-4D97-AF65-F5344CB8AC3E}">
        <p14:creationId xmlns:p14="http://schemas.microsoft.com/office/powerpoint/2010/main" val="24442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www.cs.berkeley.edu/~haoyuan/talks/Tachyon_2014-06-30_Spark_Summit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t="47974" r="26751" b="21830"/>
          <a:stretch/>
        </p:blipFill>
        <p:spPr>
          <a:xfrm>
            <a:off x="1667436" y="1864658"/>
            <a:ext cx="8268364" cy="31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365812"/>
            <a:ext cx="10515600" cy="1814325"/>
          </a:xfrm>
        </p:spPr>
        <p:txBody>
          <a:bodyPr/>
          <a:lstStyle/>
          <a:p>
            <a:r>
              <a:rPr lang="en-US" dirty="0" smtClean="0"/>
              <a:t>DAG: relationship of data</a:t>
            </a:r>
          </a:p>
          <a:p>
            <a:r>
              <a:rPr lang="en-US" dirty="0" smtClean="0"/>
              <a:t>Tracks how data is generated</a:t>
            </a:r>
          </a:p>
          <a:p>
            <a:r>
              <a:rPr lang="en-US" dirty="0" smtClean="0"/>
              <a:t>Provides guidance for re-computation in data loss event</a:t>
            </a:r>
            <a:endParaRPr lang="en-US" dirty="0"/>
          </a:p>
        </p:txBody>
      </p:sp>
      <p:pic>
        <p:nvPicPr>
          <p:cNvPr id="4" name="Picture 3" descr="www.cs.berkeley.edu/~haoyuan/papers/2014_socc_tachyon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1" t="45752" r="11884" b="40784"/>
          <a:stretch/>
        </p:blipFill>
        <p:spPr>
          <a:xfrm>
            <a:off x="2437606" y="1845223"/>
            <a:ext cx="7330641" cy="167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Unbounded computation</a:t>
            </a:r>
          </a:p>
          <a:p>
            <a:pPr lvl="1"/>
            <a:r>
              <a:rPr lang="en-US" dirty="0" smtClean="0"/>
              <a:t>Data loss event may trigger a lot of re-computation job</a:t>
            </a:r>
          </a:p>
          <a:p>
            <a:pPr lvl="1"/>
            <a:r>
              <a:rPr lang="en-US" dirty="0" smtClean="0"/>
              <a:t>Checkpoint crucial data to bound re-computation cost</a:t>
            </a:r>
          </a:p>
          <a:p>
            <a:r>
              <a:rPr lang="en-US" dirty="0" smtClean="0"/>
              <a:t>Resource allocation</a:t>
            </a:r>
          </a:p>
          <a:p>
            <a:pPr lvl="1"/>
            <a:r>
              <a:rPr lang="en-US" dirty="0" smtClean="0"/>
              <a:t>Re-computation consumes resources</a:t>
            </a:r>
          </a:p>
          <a:p>
            <a:pPr lvl="1"/>
            <a:r>
              <a:rPr lang="en-US" dirty="0" smtClean="0"/>
              <a:t>Make sure normal job is not affected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Re-computation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285129"/>
            <a:ext cx="10515600" cy="1895008"/>
          </a:xfrm>
        </p:spPr>
        <p:txBody>
          <a:bodyPr/>
          <a:lstStyle/>
          <a:p>
            <a:r>
              <a:rPr lang="en-US" dirty="0" smtClean="0"/>
              <a:t>Edge algorithm</a:t>
            </a:r>
          </a:p>
          <a:p>
            <a:pPr lvl="1"/>
            <a:r>
              <a:rPr lang="en-US" dirty="0" smtClean="0"/>
              <a:t>First priority </a:t>
            </a:r>
            <a:r>
              <a:rPr lang="en-US" dirty="0" err="1" smtClean="0"/>
              <a:t>checkpointing</a:t>
            </a:r>
            <a:r>
              <a:rPr lang="en-US" dirty="0" smtClean="0"/>
              <a:t> leaves</a:t>
            </a:r>
          </a:p>
          <a:p>
            <a:pPr lvl="1"/>
            <a:r>
              <a:rPr lang="en-US" dirty="0" smtClean="0"/>
              <a:t>Checkpoint popular files</a:t>
            </a:r>
            <a:endParaRPr lang="en-US" dirty="0"/>
          </a:p>
        </p:txBody>
      </p:sp>
      <p:pic>
        <p:nvPicPr>
          <p:cNvPr id="4" name="Picture 3" descr="www.cs.berkeley.edu/~haoyuan/papers/2014_socc_tachyon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22614" r="10698" b="53203"/>
          <a:stretch/>
        </p:blipFill>
        <p:spPr>
          <a:xfrm>
            <a:off x="2429436" y="1691322"/>
            <a:ext cx="6185645" cy="23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2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Allocation (Priority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437529"/>
            <a:ext cx="10515600" cy="1742608"/>
          </a:xfrm>
        </p:spPr>
        <p:txBody>
          <a:bodyPr/>
          <a:lstStyle/>
          <a:p>
            <a:r>
              <a:rPr lang="en-US" dirty="0" smtClean="0"/>
              <a:t>Re-computing job has lowest priority (P1)</a:t>
            </a:r>
          </a:p>
          <a:p>
            <a:r>
              <a:rPr lang="en-US" dirty="0" smtClean="0"/>
              <a:t>If the output data is requested by a job with higher priority P2 &gt; P1</a:t>
            </a:r>
          </a:p>
          <a:p>
            <a:pPr lvl="1"/>
            <a:r>
              <a:rPr lang="en-US" dirty="0" smtClean="0"/>
              <a:t>The priority of re-computation grows to P2</a:t>
            </a:r>
            <a:endParaRPr lang="en-US" dirty="0"/>
          </a:p>
        </p:txBody>
      </p:sp>
      <p:pic>
        <p:nvPicPr>
          <p:cNvPr id="5" name="Picture 4" descr="www.cs.berkeley.edu/~haoyuan/papers/2014_socc_tachyon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8" t="27974" r="13228" b="56340"/>
          <a:stretch/>
        </p:blipFill>
        <p:spPr>
          <a:xfrm>
            <a:off x="2734234" y="2115671"/>
            <a:ext cx="6479457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Sharing Based</a:t>
            </a:r>
            <a:endParaRPr lang="en-US" dirty="0"/>
          </a:p>
        </p:txBody>
      </p:sp>
      <p:pic>
        <p:nvPicPr>
          <p:cNvPr id="4" name="Content Placeholder 3" descr="www.cs.berkeley.edu/~haoyuan/papers/2014_socc_tachyon.pdf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t="58792" r="15569" b="20193"/>
          <a:stretch/>
        </p:blipFill>
        <p:spPr>
          <a:xfrm>
            <a:off x="678093" y="1993185"/>
            <a:ext cx="10715829" cy="1962366"/>
          </a:xfrm>
        </p:spPr>
      </p:pic>
    </p:spTree>
    <p:extLst>
      <p:ext uri="{BB962C8B-B14F-4D97-AF65-F5344CB8AC3E}">
        <p14:creationId xmlns:p14="http://schemas.microsoft.com/office/powerpoint/2010/main" val="35059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Opportunities?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memory buffer, Tachyon absorbs large portion of read/write operations to the underlying file system</a:t>
            </a:r>
          </a:p>
          <a:p>
            <a:r>
              <a:rPr lang="en-US" dirty="0" smtClean="0"/>
              <a:t>The access pattern to the underlying persistent storage is changed</a:t>
            </a:r>
          </a:p>
          <a:p>
            <a:pPr lvl="1"/>
            <a:r>
              <a:rPr lang="en-US" dirty="0" smtClean="0"/>
              <a:t>Should we revisited it?</a:t>
            </a:r>
          </a:p>
          <a:p>
            <a:pPr lvl="1"/>
            <a:r>
              <a:rPr lang="en-US" dirty="0" smtClean="0"/>
              <a:t>Can we use SSD more aggressively? Since the # of write requests to the underlying file system is significantly reduced.</a:t>
            </a:r>
          </a:p>
          <a:p>
            <a:pPr lvl="1"/>
            <a:r>
              <a:rPr lang="en-US" dirty="0" smtClean="0"/>
              <a:t>Write operation to underlying storage </a:t>
            </a:r>
            <a:r>
              <a:rPr lang="en-US" dirty="0" smtClean="0"/>
              <a:t>is batched and </a:t>
            </a:r>
            <a:r>
              <a:rPr lang="en-US" dirty="0" smtClean="0"/>
              <a:t>issued by Tachyon as </a:t>
            </a:r>
            <a:r>
              <a:rPr lang="en-US" dirty="0" err="1" smtClean="0"/>
              <a:t>chechpoint</a:t>
            </a:r>
            <a:r>
              <a:rPr lang="en-US" dirty="0" smtClean="0"/>
              <a:t> operations, is this an opportunity </a:t>
            </a:r>
            <a:r>
              <a:rPr lang="en-US" smtClean="0"/>
              <a:t>for erasure coding?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Write/Append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39904" y="1146851"/>
            <a:ext cx="9430872" cy="5411399"/>
            <a:chOff x="1039904" y="1146851"/>
            <a:chExt cx="9430872" cy="5411399"/>
          </a:xfrm>
        </p:grpSpPr>
        <p:sp>
          <p:nvSpPr>
            <p:cNvPr id="4" name="Rounded Rectangle 3"/>
            <p:cNvSpPr/>
            <p:nvPr/>
          </p:nvSpPr>
          <p:spPr>
            <a:xfrm>
              <a:off x="4159251" y="1863109"/>
              <a:ext cx="6311525" cy="469514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File system</a:t>
              </a:r>
            </a:p>
            <a:p>
              <a:pPr algn="ctr"/>
              <a:r>
                <a:rPr lang="en-US" sz="3200" dirty="0" smtClean="0"/>
                <a:t>as a black box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39904" y="1691322"/>
              <a:ext cx="2420471" cy="114152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FS Client</a:t>
              </a:r>
              <a:endParaRPr lang="en-US" sz="2800" dirty="0"/>
            </a:p>
          </p:txBody>
        </p:sp>
        <p:cxnSp>
          <p:nvCxnSpPr>
            <p:cNvPr id="7" name="Elbow Connector 6"/>
            <p:cNvCxnSpPr>
              <a:stCxn id="5" idx="0"/>
              <a:endCxn id="4" idx="0"/>
            </p:cNvCxnSpPr>
            <p:nvPr/>
          </p:nvCxnSpPr>
          <p:spPr>
            <a:xfrm rot="16200000" flipH="1">
              <a:off x="4696683" y="-755222"/>
              <a:ext cx="171787" cy="5064874"/>
            </a:xfrm>
            <a:prstGeom prst="bentConnector3">
              <a:avLst>
                <a:gd name="adj1" fmla="val -133072"/>
              </a:avLst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7125" y="1146851"/>
              <a:ext cx="373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 want to write bytes 1000~2000 file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6345" y="1506656"/>
              <a:ext cx="2314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Write at location XXX!!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61650" y="2851970"/>
            <a:ext cx="2497602" cy="2476876"/>
            <a:chOff x="1661650" y="2851970"/>
            <a:chExt cx="2497602" cy="2476876"/>
          </a:xfrm>
        </p:grpSpPr>
        <p:sp>
          <p:nvSpPr>
            <p:cNvPr id="11" name="Bent Arrow 10"/>
            <p:cNvSpPr/>
            <p:nvPr/>
          </p:nvSpPr>
          <p:spPr>
            <a:xfrm flipV="1">
              <a:off x="1661650" y="2851970"/>
              <a:ext cx="2497602" cy="2476876"/>
            </a:xfrm>
            <a:prstGeom prst="bentArrow">
              <a:avLst>
                <a:gd name="adj1" fmla="val 25000"/>
                <a:gd name="adj2" fmla="val 16343"/>
                <a:gd name="adj3" fmla="val 12004"/>
                <a:gd name="adj4" fmla="val 322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8944" y="4765691"/>
              <a:ext cx="1820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flowing in 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36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Not Complicated… But!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404575"/>
            <a:ext cx="10515600" cy="1775562"/>
          </a:xfrm>
        </p:spPr>
        <p:txBody>
          <a:bodyPr/>
          <a:lstStyle/>
          <a:p>
            <a:r>
              <a:rPr lang="en-US" dirty="0" smtClean="0"/>
              <a:t>Things become rather different when we talk about </a:t>
            </a:r>
            <a:r>
              <a:rPr lang="en-US" b="1" dirty="0" smtClean="0">
                <a:solidFill>
                  <a:srgbClr val="FF0000"/>
                </a:solidFill>
              </a:rPr>
              <a:t>BIG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data systems</a:t>
            </a:r>
          </a:p>
          <a:p>
            <a:r>
              <a:rPr lang="en-US" dirty="0" smtClean="0"/>
              <a:t>How big?</a:t>
            </a:r>
          </a:p>
          <a:p>
            <a:pPr lvl="1"/>
            <a:r>
              <a:rPr lang="en-US" dirty="0" smtClean="0"/>
              <a:t>Hundreds of TB per day in cluster of Microsoft</a:t>
            </a:r>
          </a:p>
          <a:p>
            <a:pPr lvl="1"/>
            <a:r>
              <a:rPr lang="en-US" dirty="0" smtClean="0"/>
              <a:t>Traditional file system (e.g., FAT32) has 512 bytes/4KB block size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730" y="6180137"/>
            <a:ext cx="697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Leveraging Endpoint Flexibility in Data-Intensive Clusters</a:t>
            </a:r>
            <a:r>
              <a:rPr lang="en-US" i="1" dirty="0" smtClean="0"/>
              <a:t>, SIGCOMM’13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0159" y="1867437"/>
                <a:ext cx="3992450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metadata generated each day: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</m:sup>
                    </m:sSup>
                  </m:oMath>
                </a14:m>
                <a:r>
                  <a:rPr lang="en-US" sz="2400" dirty="0" smtClean="0"/>
                  <a:t> block info records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59" y="1867437"/>
                <a:ext cx="3992450" cy="839332"/>
              </a:xfrm>
              <a:prstGeom prst="rect">
                <a:avLst/>
              </a:prstGeom>
              <a:blipFill rotWithShape="0">
                <a:blip r:embed="rId2"/>
                <a:stretch>
                  <a:fillRect l="-2290" t="-5797" r="-2748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768958" y="1867437"/>
            <a:ext cx="7871849" cy="2386919"/>
            <a:chOff x="2768958" y="1867437"/>
            <a:chExt cx="7871849" cy="2386919"/>
          </a:xfrm>
        </p:grpSpPr>
        <p:sp>
          <p:nvSpPr>
            <p:cNvPr id="7" name="Rounded Rectangle 6"/>
            <p:cNvSpPr/>
            <p:nvPr/>
          </p:nvSpPr>
          <p:spPr>
            <a:xfrm>
              <a:off x="5836734" y="1867437"/>
              <a:ext cx="4804073" cy="238691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File system</a:t>
              </a:r>
            </a:p>
            <a:p>
              <a:pPr algn="ctr"/>
              <a:r>
                <a:rPr lang="en-US" sz="3200" dirty="0" smtClean="0"/>
                <a:t>as a black box</a:t>
              </a:r>
              <a:endParaRPr lang="en-US" sz="3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768958" y="3386655"/>
              <a:ext cx="3078050" cy="1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76812" y="3017323"/>
              <a:ext cx="2613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How can I access </a:t>
              </a:r>
              <a:r>
                <a:rPr lang="en-US" dirty="0" err="1" smtClean="0"/>
                <a:t>blk</a:t>
              </a:r>
              <a:r>
                <a:rPr lang="en-US" dirty="0" smtClean="0"/>
                <a:t> XXX?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30003" y="3567448"/>
            <a:ext cx="3317005" cy="768243"/>
            <a:chOff x="2530003" y="3567448"/>
            <a:chExt cx="3317005" cy="768243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2768958" y="3567448"/>
              <a:ext cx="3078050" cy="25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30003" y="3689360"/>
              <a:ext cx="3028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Go get some coffee and </a:t>
              </a:r>
              <a:r>
                <a:rPr lang="en-US" b="1" dirty="0" smtClean="0">
                  <a:solidFill>
                    <a:srgbClr val="FF0000"/>
                  </a:solidFill>
                </a:rPr>
                <a:t>WAIT</a:t>
              </a:r>
              <a:r>
                <a:rPr lang="en-US" dirty="0" smtClean="0"/>
                <a:t> </a:t>
              </a:r>
            </a:p>
            <a:p>
              <a:r>
                <a:rPr lang="en-US" dirty="0"/>
                <a:t>f</a:t>
              </a:r>
              <a:r>
                <a:rPr lang="en-US" dirty="0" smtClean="0"/>
                <a:t>or me to check the records!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 rot="1261321">
            <a:off x="7754039" y="797709"/>
            <a:ext cx="421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Tough metadata management!!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Course,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063416"/>
            <a:ext cx="10515600" cy="235531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multiple storage servers (nodes)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How does a client tell where to put/get a file?</a:t>
            </a:r>
          </a:p>
          <a:p>
            <a:r>
              <a:rPr lang="en-US" dirty="0" smtClean="0"/>
              <a:t>Thousands clients accessing file system simultaneously</a:t>
            </a:r>
          </a:p>
          <a:p>
            <a:pPr lvl="1"/>
            <a:r>
              <a:rPr lang="en-US" dirty="0" smtClean="0"/>
              <a:t>High parallelization</a:t>
            </a:r>
            <a:endParaRPr lang="en-US" dirty="0"/>
          </a:p>
          <a:p>
            <a:pPr lvl="1"/>
            <a:r>
              <a:rPr lang="en-US" dirty="0" smtClean="0"/>
              <a:t>High throughput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20588" y="2237434"/>
            <a:ext cx="8866093" cy="439569"/>
            <a:chOff x="1120588" y="2237434"/>
            <a:chExt cx="8866093" cy="439569"/>
          </a:xfrm>
        </p:grpSpPr>
        <p:sp>
          <p:nvSpPr>
            <p:cNvPr id="4" name="TextBox 3"/>
            <p:cNvSpPr txBox="1"/>
            <p:nvPr/>
          </p:nvSpPr>
          <p:spPr>
            <a:xfrm>
              <a:off x="1120588" y="2303929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Nodes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86000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74894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63788" y="2244918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52682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441576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30470" y="2244918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19364" y="2237434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08258" y="2237434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597152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386046" y="2237434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20588" y="3345362"/>
            <a:ext cx="8624149" cy="369332"/>
            <a:chOff x="1120588" y="3345362"/>
            <a:chExt cx="862414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120588" y="3345362"/>
              <a:ext cx="815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56329" y="3395557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58404" y="3395557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60479" y="3395557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62554" y="3395557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4423" y="3397732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66498" y="3397732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68573" y="3397732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70648" y="3397732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72517" y="3391316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74592" y="3391316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76667" y="3391316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78742" y="3391316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80611" y="3393491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82686" y="3393491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84761" y="3393491"/>
              <a:ext cx="259976" cy="2689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>
            <a:stCxn id="16" idx="0"/>
            <a:endCxn id="10" idx="2"/>
          </p:cNvCxnSpPr>
          <p:nvPr/>
        </p:nvCxnSpPr>
        <p:spPr>
          <a:xfrm flipV="1">
            <a:off x="2586317" y="2673261"/>
            <a:ext cx="3155577" cy="722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586317" y="2669519"/>
            <a:ext cx="7100047" cy="728213"/>
            <a:chOff x="2586317" y="2669519"/>
            <a:chExt cx="7100047" cy="728213"/>
          </a:xfrm>
        </p:grpSpPr>
        <p:cxnSp>
          <p:nvCxnSpPr>
            <p:cNvPr id="33" name="Straight Arrow Connector 32"/>
            <p:cNvCxnSpPr>
              <a:stCxn id="16" idx="0"/>
              <a:endCxn id="6" idx="2"/>
            </p:cNvCxnSpPr>
            <p:nvPr/>
          </p:nvCxnSpPr>
          <p:spPr>
            <a:xfrm flipV="1">
              <a:off x="2586317" y="2673261"/>
              <a:ext cx="1" cy="7222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" idx="2"/>
              <a:endCxn id="19" idx="0"/>
            </p:cNvCxnSpPr>
            <p:nvPr/>
          </p:nvCxnSpPr>
          <p:spPr>
            <a:xfrm>
              <a:off x="3375212" y="2673261"/>
              <a:ext cx="717330" cy="7222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0"/>
              <a:endCxn id="8" idx="2"/>
            </p:cNvCxnSpPr>
            <p:nvPr/>
          </p:nvCxnSpPr>
          <p:spPr>
            <a:xfrm flipV="1">
              <a:off x="3590467" y="2677003"/>
              <a:ext cx="573639" cy="7185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9" idx="2"/>
              <a:endCxn id="22" idx="0"/>
            </p:cNvCxnSpPr>
            <p:nvPr/>
          </p:nvCxnSpPr>
          <p:spPr>
            <a:xfrm>
              <a:off x="4953000" y="2673261"/>
              <a:ext cx="645561" cy="7244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0" idx="0"/>
              <a:endCxn id="9" idx="2"/>
            </p:cNvCxnSpPr>
            <p:nvPr/>
          </p:nvCxnSpPr>
          <p:spPr>
            <a:xfrm flipV="1">
              <a:off x="4594411" y="2673261"/>
              <a:ext cx="358589" cy="7244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0"/>
              <a:endCxn id="11" idx="2"/>
            </p:cNvCxnSpPr>
            <p:nvPr/>
          </p:nvCxnSpPr>
          <p:spPr>
            <a:xfrm flipV="1">
              <a:off x="5096486" y="2677003"/>
              <a:ext cx="1434302" cy="720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" idx="2"/>
              <a:endCxn id="24" idx="0"/>
            </p:cNvCxnSpPr>
            <p:nvPr/>
          </p:nvCxnSpPr>
          <p:spPr>
            <a:xfrm>
              <a:off x="5741894" y="2673261"/>
              <a:ext cx="860611" cy="7180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4" idx="0"/>
              <a:endCxn id="12" idx="2"/>
            </p:cNvCxnSpPr>
            <p:nvPr/>
          </p:nvCxnSpPr>
          <p:spPr>
            <a:xfrm flipV="1">
              <a:off x="6602505" y="2669519"/>
              <a:ext cx="717177" cy="7217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5" idx="0"/>
              <a:endCxn id="11" idx="2"/>
            </p:cNvCxnSpPr>
            <p:nvPr/>
          </p:nvCxnSpPr>
          <p:spPr>
            <a:xfrm flipH="1" flipV="1">
              <a:off x="6530788" y="2677003"/>
              <a:ext cx="573792" cy="714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3" idx="0"/>
              <a:endCxn id="14" idx="2"/>
            </p:cNvCxnSpPr>
            <p:nvPr/>
          </p:nvCxnSpPr>
          <p:spPr>
            <a:xfrm flipV="1">
              <a:off x="6100636" y="2673261"/>
              <a:ext cx="2796834" cy="7244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2"/>
              <a:endCxn id="30" idx="0"/>
            </p:cNvCxnSpPr>
            <p:nvPr/>
          </p:nvCxnSpPr>
          <p:spPr>
            <a:xfrm>
              <a:off x="8108576" y="2669519"/>
              <a:ext cx="1506173" cy="7239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6" idx="0"/>
              <a:endCxn id="15" idx="2"/>
            </p:cNvCxnSpPr>
            <p:nvPr/>
          </p:nvCxnSpPr>
          <p:spPr>
            <a:xfrm flipV="1">
              <a:off x="7606655" y="2669519"/>
              <a:ext cx="2079709" cy="7217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9" idx="0"/>
              <a:endCxn id="12" idx="2"/>
            </p:cNvCxnSpPr>
            <p:nvPr/>
          </p:nvCxnSpPr>
          <p:spPr>
            <a:xfrm flipH="1" flipV="1">
              <a:off x="7319682" y="2669519"/>
              <a:ext cx="1792992" cy="7239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6" idx="0"/>
              <a:endCxn id="10" idx="2"/>
            </p:cNvCxnSpPr>
            <p:nvPr/>
          </p:nvCxnSpPr>
          <p:spPr>
            <a:xfrm flipH="1" flipV="1">
              <a:off x="5741894" y="2673261"/>
              <a:ext cx="1864761" cy="7180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1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&amp;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3215631"/>
            <a:ext cx="10515600" cy="2964506"/>
          </a:xfrm>
        </p:spPr>
        <p:txBody>
          <a:bodyPr>
            <a:normAutofit/>
          </a:bodyPr>
          <a:lstStyle/>
          <a:p>
            <a:r>
              <a:rPr lang="en-US" dirty="0" smtClean="0"/>
              <a:t>Multiple hosts </a:t>
            </a:r>
            <a:r>
              <a:rPr lang="en-US" dirty="0" smtClean="0">
                <a:sym typeface="Wingdings" panose="05000000000000000000" pitchFamily="2" charset="2"/>
              </a:rPr>
              <a:t> higher chance of component failures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large data cluster, failure is normal rather than exceptional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Disk error, OS upgrade, operational failure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Must guarantee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Reliability (data is not lost)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Availability (data can be accessed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RIGHT NOW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20588" y="2111188"/>
            <a:ext cx="8866093" cy="565815"/>
            <a:chOff x="1120588" y="2111188"/>
            <a:chExt cx="8866093" cy="565815"/>
          </a:xfrm>
        </p:grpSpPr>
        <p:sp>
          <p:nvSpPr>
            <p:cNvPr id="4" name="TextBox 3"/>
            <p:cNvSpPr txBox="1"/>
            <p:nvPr/>
          </p:nvSpPr>
          <p:spPr>
            <a:xfrm>
              <a:off x="1120588" y="2303929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Nodes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86000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74894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63788" y="2244918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52682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41576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230470" y="2244918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19364" y="2237434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08258" y="2237434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597152" y="2241176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386046" y="2237434"/>
              <a:ext cx="600635" cy="432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2919835" y="2111188"/>
              <a:ext cx="349625" cy="385482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Elbow Connector 17"/>
          <p:cNvCxnSpPr>
            <a:endCxn id="6" idx="0"/>
          </p:cNvCxnSpPr>
          <p:nvPr/>
        </p:nvCxnSpPr>
        <p:spPr>
          <a:xfrm>
            <a:off x="2586317" y="1861528"/>
            <a:ext cx="788895" cy="379648"/>
          </a:xfrm>
          <a:prstGeom prst="bentConnector2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586317" y="1414122"/>
            <a:ext cx="4757508" cy="830796"/>
            <a:chOff x="2586317" y="1414122"/>
            <a:chExt cx="4757508" cy="830796"/>
          </a:xfrm>
        </p:grpSpPr>
        <p:sp>
          <p:nvSpPr>
            <p:cNvPr id="16" name="TextBox 15"/>
            <p:cNvSpPr txBox="1"/>
            <p:nvPr/>
          </p:nvSpPr>
          <p:spPr>
            <a:xfrm>
              <a:off x="3162809" y="1414122"/>
              <a:ext cx="4181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Don’t worry, we get backup in other nodes</a:t>
              </a:r>
              <a:endParaRPr lang="en-US" dirty="0"/>
            </a:p>
          </p:txBody>
        </p:sp>
        <p:cxnSp>
          <p:nvCxnSpPr>
            <p:cNvPr id="20" name="Elbow Connector 19"/>
            <p:cNvCxnSpPr>
              <a:endCxn id="7" idx="0"/>
            </p:cNvCxnSpPr>
            <p:nvPr/>
          </p:nvCxnSpPr>
          <p:spPr>
            <a:xfrm>
              <a:off x="2586317" y="1860978"/>
              <a:ext cx="1577789" cy="383940"/>
            </a:xfrm>
            <a:prstGeom prst="bentConnector2">
              <a:avLst/>
            </a:prstGeom>
            <a:ln>
              <a:headEnd type="stealth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endCxn id="10" idx="0"/>
            </p:cNvCxnSpPr>
            <p:nvPr/>
          </p:nvCxnSpPr>
          <p:spPr>
            <a:xfrm>
              <a:off x="2586317" y="1861528"/>
              <a:ext cx="3944471" cy="383390"/>
            </a:xfrm>
            <a:prstGeom prst="bentConnector2">
              <a:avLst/>
            </a:prstGeom>
            <a:ln>
              <a:headEnd type="stealth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0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742329"/>
            <a:ext cx="10515600" cy="1437808"/>
          </a:xfrm>
        </p:spPr>
        <p:txBody>
          <a:bodyPr/>
          <a:lstStyle/>
          <a:p>
            <a:r>
              <a:rPr lang="en-US" dirty="0" smtClean="0"/>
              <a:t>A file modified simultaneously by different clients</a:t>
            </a:r>
          </a:p>
          <a:p>
            <a:r>
              <a:rPr lang="en-US" dirty="0" smtClean="0"/>
              <a:t>Different nodes may see different sequence of write requests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19199" y="1691322"/>
            <a:ext cx="9368121" cy="2235219"/>
            <a:chOff x="1219199" y="1691322"/>
            <a:chExt cx="9368121" cy="2235219"/>
          </a:xfrm>
        </p:grpSpPr>
        <p:sp>
          <p:nvSpPr>
            <p:cNvPr id="4" name="Rounded Rectangle 3"/>
            <p:cNvSpPr/>
            <p:nvPr/>
          </p:nvSpPr>
          <p:spPr>
            <a:xfrm>
              <a:off x="1219199" y="1691322"/>
              <a:ext cx="2841811" cy="22352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1367115" y="1876601"/>
              <a:ext cx="1075765" cy="759023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Blk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745509" y="1691322"/>
              <a:ext cx="2841811" cy="22352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7893425" y="1876601"/>
              <a:ext cx="1075765" cy="759023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Blk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0506" y="1389529"/>
            <a:ext cx="11545506" cy="3264932"/>
            <a:chOff x="130506" y="1389529"/>
            <a:chExt cx="11545506" cy="3264932"/>
          </a:xfrm>
        </p:grpSpPr>
        <p:cxnSp>
          <p:nvCxnSpPr>
            <p:cNvPr id="9" name="Elbow Connector 8"/>
            <p:cNvCxnSpPr>
              <a:endCxn id="6" idx="0"/>
            </p:cNvCxnSpPr>
            <p:nvPr/>
          </p:nvCxnSpPr>
          <p:spPr>
            <a:xfrm>
              <a:off x="2160497" y="1389529"/>
              <a:ext cx="7005918" cy="3017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endCxn id="4" idx="0"/>
            </p:cNvCxnSpPr>
            <p:nvPr/>
          </p:nvCxnSpPr>
          <p:spPr>
            <a:xfrm>
              <a:off x="322728" y="1389529"/>
              <a:ext cx="2317377" cy="3017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endCxn id="4" idx="2"/>
            </p:cNvCxnSpPr>
            <p:nvPr/>
          </p:nvCxnSpPr>
          <p:spPr>
            <a:xfrm rot="10800000">
              <a:off x="2640105" y="3926541"/>
              <a:ext cx="6763870" cy="358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endCxn id="6" idx="2"/>
            </p:cNvCxnSpPr>
            <p:nvPr/>
          </p:nvCxnSpPr>
          <p:spPr>
            <a:xfrm rot="10800000">
              <a:off x="9166415" y="3926541"/>
              <a:ext cx="2084294" cy="358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66414" y="4285129"/>
              <a:ext cx="2509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“</a:t>
              </a:r>
              <a:r>
                <a:rPr lang="en-US" dirty="0" err="1" smtClean="0"/>
                <a:t>abc</a:t>
              </a:r>
              <a:r>
                <a:rPr lang="en-US" dirty="0" smtClean="0"/>
                <a:t>” at offset 100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506" y="1389529"/>
              <a:ext cx="2492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“</a:t>
              </a:r>
              <a:r>
                <a:rPr lang="en-US" dirty="0" err="1" smtClean="0"/>
                <a:t>def</a:t>
              </a:r>
              <a:r>
                <a:rPr lang="en-US" dirty="0" smtClean="0"/>
                <a:t>” at offset 100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12474" y="3051609"/>
            <a:ext cx="1759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ffset 100 “</a:t>
            </a:r>
            <a:r>
              <a:rPr lang="en-US" dirty="0" err="1" smtClean="0"/>
              <a:t>def</a:t>
            </a:r>
            <a:r>
              <a:rPr lang="en-US" dirty="0" smtClean="0"/>
              <a:t>”;</a:t>
            </a:r>
          </a:p>
          <a:p>
            <a:r>
              <a:rPr lang="en-US" dirty="0"/>
              <a:t>o</a:t>
            </a:r>
            <a:r>
              <a:rPr lang="en-US" dirty="0" smtClean="0"/>
              <a:t>ffset 100 “</a:t>
            </a:r>
            <a:r>
              <a:rPr lang="en-US" dirty="0" err="1" smtClean="0"/>
              <a:t>abc</a:t>
            </a:r>
            <a:r>
              <a:rPr lang="en-US" dirty="0" smtClean="0"/>
              <a:t>”;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24214" y="3051609"/>
            <a:ext cx="1759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ffset 100 “</a:t>
            </a:r>
            <a:r>
              <a:rPr lang="en-US" dirty="0" err="1" smtClean="0"/>
              <a:t>abc</a:t>
            </a:r>
            <a:r>
              <a:rPr lang="en-US" dirty="0" smtClean="0"/>
              <a:t>”;</a:t>
            </a:r>
          </a:p>
          <a:p>
            <a:r>
              <a:rPr lang="en-US" dirty="0"/>
              <a:t>o</a:t>
            </a:r>
            <a:r>
              <a:rPr lang="en-US" dirty="0" smtClean="0"/>
              <a:t>ffset 100 “</a:t>
            </a:r>
            <a:r>
              <a:rPr lang="en-US" dirty="0" err="1" smtClean="0"/>
              <a:t>def</a:t>
            </a:r>
            <a:r>
              <a:rPr lang="en-US" dirty="0" smtClean="0"/>
              <a:t>”;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39058" y="2002133"/>
            <a:ext cx="3528403" cy="1696544"/>
            <a:chOff x="4139058" y="2002133"/>
            <a:chExt cx="3528403" cy="1696544"/>
          </a:xfrm>
        </p:grpSpPr>
        <p:sp>
          <p:nvSpPr>
            <p:cNvPr id="25" name="TextBox 24"/>
            <p:cNvSpPr txBox="1"/>
            <p:nvPr/>
          </p:nvSpPr>
          <p:spPr>
            <a:xfrm rot="624009">
              <a:off x="4520058" y="2002133"/>
              <a:ext cx="300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What’s the data in offset 100?</a:t>
              </a:r>
              <a:endParaRPr lang="en-US" dirty="0"/>
            </a:p>
          </p:txBody>
        </p:sp>
        <p:sp>
          <p:nvSpPr>
            <p:cNvPr id="27" name="Oval Callout 26"/>
            <p:cNvSpPr/>
            <p:nvPr/>
          </p:nvSpPr>
          <p:spPr>
            <a:xfrm>
              <a:off x="4139058" y="3204186"/>
              <a:ext cx="762000" cy="452280"/>
            </a:xfrm>
            <a:prstGeom prst="wedgeEllipseCallout">
              <a:avLst>
                <a:gd name="adj1" fmla="val -65539"/>
                <a:gd name="adj2" fmla="val -5246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abc</a:t>
              </a:r>
              <a:endParaRPr lang="en-US" dirty="0"/>
            </a:p>
          </p:txBody>
        </p:sp>
        <p:sp>
          <p:nvSpPr>
            <p:cNvPr id="28" name="Oval Callout 27"/>
            <p:cNvSpPr/>
            <p:nvPr/>
          </p:nvSpPr>
          <p:spPr>
            <a:xfrm>
              <a:off x="6905461" y="3246397"/>
              <a:ext cx="762000" cy="452280"/>
            </a:xfrm>
            <a:prstGeom prst="wedgeEllipseCallout">
              <a:avLst>
                <a:gd name="adj1" fmla="val 59167"/>
                <a:gd name="adj2" fmla="val -5642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def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 rot="21349676">
            <a:off x="5175111" y="2808548"/>
            <a:ext cx="1456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WASTED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9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1662</TotalTime>
  <Words>1724</Words>
  <Application>Microsoft Office PowerPoint</Application>
  <PresentationFormat>Widescreen</PresentationFormat>
  <Paragraphs>372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Distributed File System Evolution</vt:lpstr>
      <vt:lpstr>How does A File System Serve Us?</vt:lpstr>
      <vt:lpstr>File System Basics</vt:lpstr>
      <vt:lpstr>File Read</vt:lpstr>
      <vt:lpstr>File Write/Append</vt:lpstr>
      <vt:lpstr>Seems Not Complicated… But!</vt:lpstr>
      <vt:lpstr>Of Course, Distributed</vt:lpstr>
      <vt:lpstr>Reliability &amp; Availability</vt:lpstr>
      <vt:lpstr>Consistency Control</vt:lpstr>
      <vt:lpstr>Probably not so Simple …</vt:lpstr>
      <vt:lpstr>De-centralized Design</vt:lpstr>
      <vt:lpstr>De-centralized Design</vt:lpstr>
      <vt:lpstr>De-centralized Design</vt:lpstr>
      <vt:lpstr>Problem of De-centralized Design</vt:lpstr>
      <vt:lpstr>File System Abstraction</vt:lpstr>
      <vt:lpstr>Traditional Network</vt:lpstr>
      <vt:lpstr>Distribution Layer</vt:lpstr>
      <vt:lpstr>Google File System</vt:lpstr>
      <vt:lpstr>Google File System</vt:lpstr>
      <vt:lpstr>Google File System</vt:lpstr>
      <vt:lpstr>Single Master</vt:lpstr>
      <vt:lpstr>Avoid Master from Being a Bottleneck</vt:lpstr>
      <vt:lpstr>Why Big Chunks?</vt:lpstr>
      <vt:lpstr>Offloading Involvement in Read/Write Operation</vt:lpstr>
      <vt:lpstr>Minimizing Involvement in Read/Write Operation</vt:lpstr>
      <vt:lpstr>Lease</vt:lpstr>
      <vt:lpstr>Lazy Garbage Collection</vt:lpstr>
      <vt:lpstr>Lazy, Lazy and Lazy…</vt:lpstr>
      <vt:lpstr>Locking for Metadata Operation</vt:lpstr>
      <vt:lpstr>Master Fault Tolerance</vt:lpstr>
      <vt:lpstr>Problem of GFS</vt:lpstr>
      <vt:lpstr>Problem</vt:lpstr>
      <vt:lpstr>Re-Computing is Not New</vt:lpstr>
      <vt:lpstr>Leveraging Memory is Not New Either</vt:lpstr>
      <vt:lpstr>Inter-framework Data Sharing</vt:lpstr>
      <vt:lpstr>Inefficient Memory Usage</vt:lpstr>
      <vt:lpstr>Losing Cached Data with Execution Exceptions</vt:lpstr>
      <vt:lpstr>Split Memory Data Management from Execution</vt:lpstr>
      <vt:lpstr>Tachyon</vt:lpstr>
      <vt:lpstr>Performance and Fault Tolerance</vt:lpstr>
      <vt:lpstr>Architecture</vt:lpstr>
      <vt:lpstr>Lineage</vt:lpstr>
      <vt:lpstr>Challenge</vt:lpstr>
      <vt:lpstr>Bound Re-computation Cost</vt:lpstr>
      <vt:lpstr>Resource Allocation (Priority Based)</vt:lpstr>
      <vt:lpstr>Fair Sharing Based</vt:lpstr>
      <vt:lpstr>What are the Opportunities?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Runhui</dc:creator>
  <cp:lastModifiedBy>LI, Runhui</cp:lastModifiedBy>
  <cp:revision>94</cp:revision>
  <dcterms:created xsi:type="dcterms:W3CDTF">2015-09-16T06:41:07Z</dcterms:created>
  <dcterms:modified xsi:type="dcterms:W3CDTF">2015-10-05T09:58:02Z</dcterms:modified>
</cp:coreProperties>
</file>