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</p:sldMasterIdLst>
  <p:sldIdLst>
    <p:sldId id="256" r:id="rId6"/>
    <p:sldId id="257" r:id="rId7"/>
    <p:sldId id="265" r:id="rId8"/>
    <p:sldId id="266" r:id="rId9"/>
    <p:sldId id="267" r:id="rId10"/>
    <p:sldId id="268" r:id="rId11"/>
    <p:sldId id="259" r:id="rId12"/>
    <p:sldId id="260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8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ocaluser\Desktop\CORE%20Analysi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ocaluser\Desktop\CORE%20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vert="horz"/>
          <a:lstStyle/>
          <a:p>
            <a:pPr>
              <a:defRPr sz="1800"/>
            </a:pPr>
            <a:r>
              <a:rPr lang="en-US" sz="1800" dirty="0"/>
              <a:t>Good Failure Pattern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'[CORE Analysis.xlsx]Bandwidth Ratio'!$B$16</c:f>
              <c:strCache>
                <c:ptCount val="1"/>
                <c:pt idx="0">
                  <c:v>(12,6)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pPr>
              <a:solidFill>
                <a:srgbClr val="FF0000"/>
              </a:solidFill>
              <a:ln>
                <a:noFill/>
              </a:ln>
            </c:spPr>
          </c:marker>
          <c:cat>
            <c:numRef>
              <c:f>'[CORE Analysis.xlsx]Bandwidth Ratio'!$A$17:$A$26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'[CORE Analysis.xlsx]Bandwidth Ratio'!$B$17:$B$26</c:f>
              <c:numCache>
                <c:formatCode>General</c:formatCode>
                <c:ptCount val="10"/>
                <c:pt idx="0">
                  <c:v>0.30555555555555558</c:v>
                </c:pt>
                <c:pt idx="1">
                  <c:v>0.55555555555555558</c:v>
                </c:pt>
                <c:pt idx="2">
                  <c:v>0.75</c:v>
                </c:pt>
                <c:pt idx="3">
                  <c:v>0.88888888888888884</c:v>
                </c:pt>
                <c:pt idx="4">
                  <c:v>0.97222222222222221</c:v>
                </c:pt>
                <c:pt idx="5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'[CORE Analysis.xlsx]Bandwidth Ratio'!$C$16</c:f>
              <c:strCache>
                <c:ptCount val="1"/>
                <c:pt idx="0">
                  <c:v>(16,8)</c:v>
                </c:pt>
              </c:strCache>
            </c:strRef>
          </c:tx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  <c:marker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c:spPr>
          </c:marker>
          <c:cat>
            <c:numRef>
              <c:f>'[CORE Analysis.xlsx]Bandwidth Ratio'!$A$17:$A$26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'[CORE Analysis.xlsx]Bandwidth Ratio'!$C$17:$C$26</c:f>
              <c:numCache>
                <c:formatCode>General</c:formatCode>
                <c:ptCount val="10"/>
                <c:pt idx="0">
                  <c:v>0.234375</c:v>
                </c:pt>
                <c:pt idx="1">
                  <c:v>0.4375</c:v>
                </c:pt>
                <c:pt idx="2">
                  <c:v>0.609375</c:v>
                </c:pt>
                <c:pt idx="3">
                  <c:v>0.75</c:v>
                </c:pt>
                <c:pt idx="4">
                  <c:v>0.859375</c:v>
                </c:pt>
                <c:pt idx="5">
                  <c:v>0.9375</c:v>
                </c:pt>
                <c:pt idx="6">
                  <c:v>0.984375</c:v>
                </c:pt>
                <c:pt idx="7">
                  <c:v>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'[CORE Analysis.xlsx]Bandwidth Ratio'!$D$16</c:f>
              <c:strCache>
                <c:ptCount val="1"/>
                <c:pt idx="0">
                  <c:v>(20,10)</c:v>
                </c:pt>
              </c:strCache>
            </c:strRef>
          </c:tx>
          <c:spPr>
            <a:ln>
              <a:solidFill>
                <a:srgbClr val="FF6600"/>
              </a:solidFill>
            </a:ln>
          </c:spPr>
          <c:marker>
            <c:spPr>
              <a:solidFill>
                <a:srgbClr val="CC6600"/>
              </a:solidFill>
              <a:ln>
                <a:noFill/>
              </a:ln>
            </c:spPr>
          </c:marker>
          <c:cat>
            <c:numRef>
              <c:f>'[CORE Analysis.xlsx]Bandwidth Ratio'!$A$17:$A$26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'[CORE Analysis.xlsx]Bandwidth Ratio'!$D$17:$D$26</c:f>
              <c:numCache>
                <c:formatCode>General</c:formatCode>
                <c:ptCount val="10"/>
                <c:pt idx="0">
                  <c:v>0.19</c:v>
                </c:pt>
                <c:pt idx="1">
                  <c:v>0.36</c:v>
                </c:pt>
                <c:pt idx="2">
                  <c:v>0.51</c:v>
                </c:pt>
                <c:pt idx="3">
                  <c:v>0.64</c:v>
                </c:pt>
                <c:pt idx="4">
                  <c:v>0.75</c:v>
                </c:pt>
                <c:pt idx="5">
                  <c:v>0.84</c:v>
                </c:pt>
                <c:pt idx="6">
                  <c:v>0.91</c:v>
                </c:pt>
                <c:pt idx="7">
                  <c:v>0.96</c:v>
                </c:pt>
                <c:pt idx="8">
                  <c:v>0.99</c:v>
                </c:pt>
                <c:pt idx="9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9897248"/>
        <c:axId val="329897640"/>
      </c:lineChart>
      <c:catAx>
        <c:axId val="329897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 sz="1400"/>
            </a:pPr>
            <a:endParaRPr lang="en-US"/>
          </a:p>
        </c:txPr>
        <c:crossAx val="329897640"/>
        <c:crosses val="autoZero"/>
        <c:auto val="1"/>
        <c:lblAlgn val="ctr"/>
        <c:lblOffset val="100"/>
        <c:noMultiLvlLbl val="0"/>
      </c:catAx>
      <c:valAx>
        <c:axId val="329897640"/>
        <c:scaling>
          <c:orientation val="minMax"/>
          <c:max val="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US" sz="1600" dirty="0"/>
                  <a:t>Bandwidth Ratio</a:t>
                </a:r>
              </a:p>
            </c:rich>
          </c:tx>
          <c:layout>
            <c:manualLayout>
              <c:xMode val="edge"/>
              <c:yMode val="edge"/>
              <c:x val="3.7097622246889055E-2"/>
              <c:y val="0.16024664677268635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329897248"/>
        <c:crosses val="autoZero"/>
        <c:crossBetween val="between"/>
      </c:valAx>
    </c:plotArea>
    <c:legend>
      <c:legendPos val="b"/>
      <c:layout/>
      <c:overlay val="0"/>
      <c:txPr>
        <a:bodyPr rot="0" vert="horz"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vert="horz"/>
          <a:lstStyle/>
          <a:p>
            <a:pPr>
              <a:defRPr sz="1800"/>
            </a:pPr>
            <a:r>
              <a:rPr lang="en-US" sz="1800"/>
              <a:t>Bad Failure Pattern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'[CORE Analysis.xlsx]Bandwidth Ratio'!$B$28</c:f>
              <c:strCache>
                <c:ptCount val="1"/>
                <c:pt idx="0">
                  <c:v>(12,6)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pPr>
              <a:solidFill>
                <a:srgbClr val="FF0000"/>
              </a:solidFill>
              <a:ln>
                <a:noFill/>
              </a:ln>
            </c:spPr>
          </c:marker>
          <c:cat>
            <c:numRef>
              <c:f>'[CORE Analysis.xlsx]Bandwidth Ratio'!$A$29:$A$36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</c:numCache>
            </c:numRef>
          </c:cat>
          <c:val>
            <c:numRef>
              <c:f>'[CORE Analysis.xlsx]Bandwidth Ratio'!$B$29:$B$36</c:f>
              <c:numCache>
                <c:formatCode>General</c:formatCode>
                <c:ptCount val="8"/>
                <c:pt idx="0">
                  <c:v>0.75</c:v>
                </c:pt>
                <c:pt idx="1">
                  <c:v>0.88888888888888884</c:v>
                </c:pt>
                <c:pt idx="2">
                  <c:v>0.97222222222222221</c:v>
                </c:pt>
                <c:pt idx="3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'[CORE Analysis.xlsx]Bandwidth Ratio'!$C$28</c:f>
              <c:strCache>
                <c:ptCount val="1"/>
                <c:pt idx="0">
                  <c:v>(16,8)</c:v>
                </c:pt>
              </c:strCache>
            </c:strRef>
          </c:tx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  <c:marker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c:spPr>
          </c:marker>
          <c:cat>
            <c:numRef>
              <c:f>'[CORE Analysis.xlsx]Bandwidth Ratio'!$A$29:$A$36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</c:numCache>
            </c:numRef>
          </c:cat>
          <c:val>
            <c:numRef>
              <c:f>'[CORE Analysis.xlsx]Bandwidth Ratio'!$C$29:$C$36</c:f>
              <c:numCache>
                <c:formatCode>General</c:formatCode>
                <c:ptCount val="8"/>
                <c:pt idx="0">
                  <c:v>0.609375</c:v>
                </c:pt>
                <c:pt idx="1">
                  <c:v>0.75</c:v>
                </c:pt>
                <c:pt idx="2">
                  <c:v>0.859375</c:v>
                </c:pt>
                <c:pt idx="3">
                  <c:v>0.9375</c:v>
                </c:pt>
                <c:pt idx="4">
                  <c:v>0.984375</c:v>
                </c:pt>
                <c:pt idx="5">
                  <c:v>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'[CORE Analysis.xlsx]Bandwidth Ratio'!$D$28</c:f>
              <c:strCache>
                <c:ptCount val="1"/>
                <c:pt idx="0">
                  <c:v>(20,10)</c:v>
                </c:pt>
              </c:strCache>
            </c:strRef>
          </c:tx>
          <c:spPr>
            <a:ln>
              <a:solidFill>
                <a:srgbClr val="CC6600"/>
              </a:solidFill>
            </a:ln>
          </c:spPr>
          <c:marker>
            <c:spPr>
              <a:solidFill>
                <a:srgbClr val="CC6600"/>
              </a:solidFill>
              <a:ln>
                <a:noFill/>
              </a:ln>
            </c:spPr>
          </c:marker>
          <c:cat>
            <c:numRef>
              <c:f>'[CORE Analysis.xlsx]Bandwidth Ratio'!$A$29:$A$36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</c:numCache>
            </c:numRef>
          </c:cat>
          <c:val>
            <c:numRef>
              <c:f>'[CORE Analysis.xlsx]Bandwidth Ratio'!$D$29:$D$36</c:f>
              <c:numCache>
                <c:formatCode>General</c:formatCode>
                <c:ptCount val="8"/>
                <c:pt idx="0">
                  <c:v>0.51</c:v>
                </c:pt>
                <c:pt idx="1">
                  <c:v>0.64</c:v>
                </c:pt>
                <c:pt idx="2">
                  <c:v>0.75</c:v>
                </c:pt>
                <c:pt idx="3">
                  <c:v>0.84</c:v>
                </c:pt>
                <c:pt idx="4">
                  <c:v>0.91</c:v>
                </c:pt>
                <c:pt idx="5">
                  <c:v>0.96</c:v>
                </c:pt>
                <c:pt idx="6">
                  <c:v>0.99</c:v>
                </c:pt>
                <c:pt idx="7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9898424"/>
        <c:axId val="329898816"/>
      </c:lineChart>
      <c:catAx>
        <c:axId val="329898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 sz="1400"/>
            </a:pPr>
            <a:endParaRPr lang="en-US"/>
          </a:p>
        </c:txPr>
        <c:crossAx val="329898816"/>
        <c:crosses val="autoZero"/>
        <c:auto val="1"/>
        <c:lblAlgn val="ctr"/>
        <c:lblOffset val="100"/>
        <c:noMultiLvlLbl val="0"/>
      </c:catAx>
      <c:valAx>
        <c:axId val="329898816"/>
        <c:scaling>
          <c:orientation val="minMax"/>
          <c:max val="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US" sz="1600" dirty="0"/>
                  <a:t>Bandwidth Ratio</a:t>
                </a:r>
              </a:p>
            </c:rich>
          </c:tx>
          <c:layout>
            <c:manualLayout>
              <c:xMode val="edge"/>
              <c:yMode val="edge"/>
              <c:x val="2.5845413393062695E-2"/>
              <c:y val="0.10997703412073491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329898424"/>
        <c:crosses val="autoZero"/>
        <c:crossBetween val="between"/>
      </c:valAx>
    </c:plotArea>
    <c:legend>
      <c:legendPos val="b"/>
      <c:layout/>
      <c:overlay val="0"/>
      <c:txPr>
        <a:bodyPr rot="0" vert="horz"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9E0D-8168-4A91-AD39-1A3880C18437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C65D-F68E-46D7-B200-3E350B040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78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9E0D-8168-4A91-AD39-1A3880C18437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C65D-F68E-46D7-B200-3E350B040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9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9E0D-8168-4A91-AD39-1A3880C18437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C65D-F68E-46D7-B200-3E350B040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15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DD5A66-9C2F-42FF-B09E-B62E67AA144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370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E790D-BCFB-4008-9260-CA63AEE325F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360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3C469-7C95-4280-A06B-E0B75510FD7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567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8DC131-9A15-4746-A2F6-35F31BCF58C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10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FAF1C9-0564-4621-92FB-D00C85A9378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438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E25E5-12CD-4826-A5AF-2C98E7658DA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3334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F9D020-3E06-4B10-9F51-23473D21C23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6034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1BF5AF-EDEE-436D-9ACF-174E098673D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550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9E0D-8168-4A91-AD39-1A3880C18437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C65D-F68E-46D7-B200-3E350B040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90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DDACC-B398-4434-9A27-1DB8A0412CE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8124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720C1-C97C-4A95-8CC7-E9C91CBF404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6139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9E9CD-6400-4048-A621-93BAB80DCE8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3672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DD5A66-9C2F-42FF-B09E-B62E67AA144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2734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E790D-BCFB-4008-9260-CA63AEE325F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796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3C469-7C95-4280-A06B-E0B75510FD7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020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8DC131-9A15-4746-A2F6-35F31BCF58C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2016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FAF1C9-0564-4621-92FB-D00C85A9378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913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E25E5-12CD-4826-A5AF-2C98E7658DA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8420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F9D020-3E06-4B10-9F51-23473D21C23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489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9E0D-8168-4A91-AD39-1A3880C18437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C65D-F68E-46D7-B200-3E350B040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241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1BF5AF-EDEE-436D-9ACF-174E098673D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4878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DDACC-B398-4434-9A27-1DB8A0412CE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4174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720C1-C97C-4A95-8CC7-E9C91CBF404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3386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9E9CD-6400-4048-A621-93BAB80DCE8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9049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DD5A66-9C2F-42FF-B09E-B62E67AA144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2667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E790D-BCFB-4008-9260-CA63AEE325F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392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3C469-7C95-4280-A06B-E0B75510FD7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38498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8DC131-9A15-4746-A2F6-35F31BCF58C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12355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FAF1C9-0564-4621-92FB-D00C85A9378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6360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E25E5-12CD-4826-A5AF-2C98E7658DA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296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9E0D-8168-4A91-AD39-1A3880C18437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C65D-F68E-46D7-B200-3E350B040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099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F9D020-3E06-4B10-9F51-23473D21C23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75017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1BF5AF-EDEE-436D-9ACF-174E098673D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5532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DDACC-B398-4434-9A27-1DB8A0412CE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8993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720C1-C97C-4A95-8CC7-E9C91CBF404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19025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9E9CD-6400-4048-A621-93BAB80DCE8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62288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DD5A66-9C2F-42FF-B09E-B62E67AA144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34786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E790D-BCFB-4008-9260-CA63AEE325F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331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3C469-7C95-4280-A06B-E0B75510FD7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37547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8DC131-9A15-4746-A2F6-35F31BCF58C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80550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FAF1C9-0564-4621-92FB-D00C85A9378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115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9E0D-8168-4A91-AD39-1A3880C18437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C65D-F68E-46D7-B200-3E350B040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002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E25E5-12CD-4826-A5AF-2C98E7658DA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78240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F9D020-3E06-4B10-9F51-23473D21C23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78837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1BF5AF-EDEE-436D-9ACF-174E098673D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83794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DDACC-B398-4434-9A27-1DB8A0412CE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77829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720C1-C97C-4A95-8CC7-E9C91CBF404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73920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9E9CD-6400-4048-A621-93BAB80DCE8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51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9E0D-8168-4A91-AD39-1A3880C18437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C65D-F68E-46D7-B200-3E350B040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94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9E0D-8168-4A91-AD39-1A3880C18437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C65D-F68E-46D7-B200-3E350B040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78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9E0D-8168-4A91-AD39-1A3880C18437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C65D-F68E-46D7-B200-3E350B040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59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9E0D-8168-4A91-AD39-1A3880C18437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C65D-F68E-46D7-B200-3E350B040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8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B9E0D-8168-4A91-AD39-1A3880C18437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7C65D-F68E-46D7-B200-3E350B040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6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00800"/>
            <a:ext cx="5562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80DFAE-88B7-49D3-8F2D-B101E877E436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620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00800"/>
            <a:ext cx="5562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80DFAE-88B7-49D3-8F2D-B101E877E436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400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00800"/>
            <a:ext cx="5562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80DFAE-88B7-49D3-8F2D-B101E877E436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35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00800"/>
            <a:ext cx="5562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80DFAE-88B7-49D3-8F2D-B101E877E436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05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Previous Projects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LI, Runhui</a:t>
            </a:r>
          </a:p>
          <a:p>
            <a:r>
              <a:rPr lang="en-US" dirty="0" smtClean="0"/>
              <a:t>Department of Computer Science and Engineering</a:t>
            </a:r>
          </a:p>
          <a:p>
            <a:r>
              <a:rPr lang="en-US" dirty="0" smtClean="0"/>
              <a:t>The Chinese University of Hong Kong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38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CORE</a:t>
            </a:r>
          </a:p>
          <a:p>
            <a:pPr lvl="1"/>
            <a:r>
              <a:rPr lang="en-US" dirty="0" smtClean="0"/>
              <a:t>Achieving bandwidth saving of MSR codes in </a:t>
            </a:r>
            <a:r>
              <a:rPr lang="en-US" b="1" u="sng" dirty="0" err="1" smtClean="0"/>
              <a:t>CO</a:t>
            </a:r>
            <a:r>
              <a:rPr lang="en-US" dirty="0" err="1" smtClean="0"/>
              <a:t>ncurrent</a:t>
            </a:r>
            <a:r>
              <a:rPr lang="en-US" dirty="0" smtClean="0"/>
              <a:t> failure </a:t>
            </a:r>
            <a:r>
              <a:rPr lang="en-US" b="1" u="sng" dirty="0" err="1" smtClean="0"/>
              <a:t>RE</a:t>
            </a:r>
            <a:r>
              <a:rPr lang="en-US" dirty="0" err="1" smtClean="0"/>
              <a:t>covery</a:t>
            </a:r>
            <a:r>
              <a:rPr lang="en-US" dirty="0" smtClean="0"/>
              <a:t>. </a:t>
            </a:r>
          </a:p>
          <a:p>
            <a:r>
              <a:rPr lang="en-US" dirty="0" smtClean="0"/>
              <a:t>Degraded-First MapReduce task scheduler</a:t>
            </a:r>
          </a:p>
          <a:p>
            <a:pPr lvl="1"/>
            <a:r>
              <a:rPr lang="en-US" dirty="0" smtClean="0"/>
              <a:t>Boosting MapReduce performance in presence of node failures. </a:t>
            </a:r>
          </a:p>
          <a:p>
            <a:r>
              <a:rPr lang="en-US" dirty="0" smtClean="0"/>
              <a:t>EAR: Encoding-aware replication.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A replication scheme enables fast and reliable transition from replication to erasure coding. </a:t>
            </a:r>
            <a:endParaRPr lang="en-US" dirty="0"/>
          </a:p>
          <a:p>
            <a:r>
              <a:rPr lang="en-US" dirty="0" smtClean="0"/>
              <a:t>Others:</a:t>
            </a:r>
          </a:p>
          <a:p>
            <a:pPr lvl="1"/>
            <a:r>
              <a:rPr lang="en-US" dirty="0" smtClean="0"/>
              <a:t>Job-level Degraded-First scheduling. </a:t>
            </a:r>
          </a:p>
          <a:p>
            <a:pPr lvl="1"/>
            <a:r>
              <a:rPr lang="en-US" dirty="0" smtClean="0"/>
              <a:t>R-STAIR codes for rack-aware recovery and mixed-failure tolerance.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37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Regenerating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Minimize recovery </a:t>
            </a:r>
            <a:r>
              <a:rPr lang="en-US" sz="2400" dirty="0"/>
              <a:t>bandwidth for </a:t>
            </a:r>
            <a:r>
              <a:rPr lang="en-US" sz="2400" dirty="0" smtClean="0"/>
              <a:t>a single node failure </a:t>
            </a:r>
          </a:p>
          <a:p>
            <a:pPr lvl="1"/>
            <a:r>
              <a:rPr lang="en-US" sz="2000" b="1" dirty="0" err="1" smtClean="0"/>
              <a:t>Enc</a:t>
            </a:r>
            <a:r>
              <a:rPr lang="en-US" sz="2000" dirty="0" smtClean="0"/>
              <a:t> step: Every </a:t>
            </a:r>
            <a:r>
              <a:rPr lang="en-US" sz="2000" dirty="0"/>
              <a:t>surviving node </a:t>
            </a:r>
            <a:r>
              <a:rPr lang="en-US" sz="2000" dirty="0" smtClean="0"/>
              <a:t>generates </a:t>
            </a:r>
            <a:r>
              <a:rPr lang="en-US" sz="2000" dirty="0"/>
              <a:t>an </a:t>
            </a:r>
            <a:r>
              <a:rPr lang="en-US" sz="2000" u="sng" dirty="0"/>
              <a:t>enc</a:t>
            </a:r>
            <a:r>
              <a:rPr lang="en-US" sz="2000" dirty="0"/>
              <a:t>oded </a:t>
            </a:r>
            <a:r>
              <a:rPr lang="en-US" sz="2000" dirty="0" smtClean="0"/>
              <a:t>symbol</a:t>
            </a:r>
            <a:endParaRPr lang="en-US" sz="2000" dirty="0"/>
          </a:p>
          <a:p>
            <a:pPr lvl="1"/>
            <a:r>
              <a:rPr lang="en-US" sz="2000" b="1" dirty="0" smtClean="0"/>
              <a:t>Rec </a:t>
            </a:r>
            <a:r>
              <a:rPr lang="en-US" sz="2000" dirty="0" smtClean="0"/>
              <a:t>step: The </a:t>
            </a:r>
            <a:r>
              <a:rPr lang="en-US" sz="2000" dirty="0"/>
              <a:t>newcomer </a:t>
            </a:r>
            <a:r>
              <a:rPr lang="en-US" sz="2000" u="sng" dirty="0" smtClean="0"/>
              <a:t>rec</a:t>
            </a:r>
            <a:r>
              <a:rPr lang="en-US" sz="2000" dirty="0" smtClean="0"/>
              <a:t>onstructs </a:t>
            </a:r>
            <a:r>
              <a:rPr lang="en-US" sz="2000" dirty="0"/>
              <a:t>the lost data </a:t>
            </a:r>
            <a:r>
              <a:rPr lang="en-US" sz="2000" dirty="0" smtClean="0"/>
              <a:t>with the encoded symbols</a:t>
            </a:r>
            <a:endParaRPr lang="en-US" sz="2000" dirty="0"/>
          </a:p>
          <a:p>
            <a:pPr lvl="1"/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914400" y="3511130"/>
            <a:ext cx="6161925" cy="2307766"/>
            <a:chOff x="1409699" y="3466503"/>
            <a:chExt cx="6161925" cy="2307766"/>
          </a:xfrm>
        </p:grpSpPr>
        <p:grpSp>
          <p:nvGrpSpPr>
            <p:cNvPr id="49" name="Group 48"/>
            <p:cNvGrpSpPr/>
            <p:nvPr/>
          </p:nvGrpSpPr>
          <p:grpSpPr>
            <a:xfrm>
              <a:off x="1582877" y="3466503"/>
              <a:ext cx="1466661" cy="307818"/>
              <a:chOff x="1700571" y="5571416"/>
              <a:chExt cx="1466661" cy="307818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1700571" y="5571416"/>
                <a:ext cx="488887" cy="30781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>
                    <a:solidFill>
                      <a:srgbClr val="FFFFFF"/>
                    </a:solidFill>
                  </a:rPr>
                  <a:t>S</a:t>
                </a:r>
                <a:r>
                  <a:rPr lang="en-US" sz="1400" baseline="-25000" dirty="0">
                    <a:solidFill>
                      <a:srgbClr val="FFFFFF"/>
                    </a:solidFill>
                  </a:rPr>
                  <a:t>0,0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189458" y="5571416"/>
                <a:ext cx="488887" cy="30781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>
                    <a:solidFill>
                      <a:srgbClr val="FFFFFF"/>
                    </a:solidFill>
                  </a:rPr>
                  <a:t>S</a:t>
                </a:r>
                <a:r>
                  <a:rPr lang="en-US" sz="1400" baseline="-25000" dirty="0">
                    <a:solidFill>
                      <a:srgbClr val="FFFFFF"/>
                    </a:solidFill>
                  </a:rPr>
                  <a:t>0,1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678345" y="5571416"/>
                <a:ext cx="488887" cy="30781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>
                    <a:solidFill>
                      <a:srgbClr val="FFFFFF"/>
                    </a:solidFill>
                  </a:rPr>
                  <a:t>S</a:t>
                </a:r>
                <a:r>
                  <a:rPr lang="en-US" sz="1400" baseline="-25000" dirty="0">
                    <a:solidFill>
                      <a:srgbClr val="FFFFFF"/>
                    </a:solidFill>
                  </a:rPr>
                  <a:t>0,2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1409699" y="3475826"/>
              <a:ext cx="6161925" cy="2298443"/>
              <a:chOff x="1409699" y="3475826"/>
              <a:chExt cx="6161925" cy="2298443"/>
            </a:xfrm>
          </p:grpSpPr>
          <p:cxnSp>
            <p:nvCxnSpPr>
              <p:cNvPr id="44" name="Straight Arrow Connector 43"/>
              <p:cNvCxnSpPr>
                <a:stCxn id="56" idx="3"/>
                <a:endCxn id="115" idx="1"/>
              </p:cNvCxnSpPr>
              <p:nvPr/>
            </p:nvCxnSpPr>
            <p:spPr>
              <a:xfrm>
                <a:off x="3049537" y="4019635"/>
                <a:ext cx="1308714" cy="180215"/>
              </a:xfrm>
              <a:prstGeom prst="straightConnector1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60" idx="3"/>
                <a:endCxn id="114" idx="1"/>
              </p:cNvCxnSpPr>
              <p:nvPr/>
            </p:nvCxnSpPr>
            <p:spPr>
              <a:xfrm>
                <a:off x="3053303" y="4417983"/>
                <a:ext cx="1303610" cy="97833"/>
              </a:xfrm>
              <a:prstGeom prst="straightConnector1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91" idx="3"/>
                <a:endCxn id="113" idx="1"/>
              </p:cNvCxnSpPr>
              <p:nvPr/>
            </p:nvCxnSpPr>
            <p:spPr>
              <a:xfrm>
                <a:off x="3048016" y="4819560"/>
                <a:ext cx="1308898" cy="16354"/>
              </a:xfrm>
              <a:prstGeom prst="straightConnector1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ounded Rectangle 46"/>
              <p:cNvSpPr/>
              <p:nvPr/>
            </p:nvSpPr>
            <p:spPr>
              <a:xfrm>
                <a:off x="3986452" y="3955411"/>
                <a:ext cx="3585172" cy="1420480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Right Arrow 47"/>
              <p:cNvSpPr/>
              <p:nvPr/>
            </p:nvSpPr>
            <p:spPr>
              <a:xfrm>
                <a:off x="5534616" y="4507668"/>
                <a:ext cx="416459" cy="315966"/>
              </a:xfrm>
              <a:prstGeom prst="right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1582876" y="3865726"/>
                <a:ext cx="1466661" cy="307818"/>
                <a:chOff x="1700571" y="5571416"/>
                <a:chExt cx="1466661" cy="307818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1700571" y="5571416"/>
                  <a:ext cx="488887" cy="307818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dirty="0">
                      <a:solidFill>
                        <a:srgbClr val="FFFFFF"/>
                      </a:solidFill>
                    </a:rPr>
                    <a:t>S</a:t>
                  </a:r>
                  <a:r>
                    <a:rPr lang="en-US" sz="1400" baseline="-25000" dirty="0">
                      <a:solidFill>
                        <a:srgbClr val="FFFFFF"/>
                      </a:solidFill>
                    </a:rPr>
                    <a:t>1,0</a:t>
                  </a:r>
                  <a:endParaRPr lang="en-US" sz="14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2189458" y="5571416"/>
                  <a:ext cx="488887" cy="307818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dirty="0">
                      <a:solidFill>
                        <a:srgbClr val="FFFFFF"/>
                      </a:solidFill>
                    </a:rPr>
                    <a:t>S</a:t>
                  </a:r>
                  <a:r>
                    <a:rPr lang="en-US" sz="1400" baseline="-25000" dirty="0">
                      <a:solidFill>
                        <a:srgbClr val="FFFFFF"/>
                      </a:solidFill>
                    </a:rPr>
                    <a:t>1,1</a:t>
                  </a:r>
                  <a:endParaRPr lang="en-US" sz="14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2678345" y="5571416"/>
                  <a:ext cx="488887" cy="307818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dirty="0">
                      <a:solidFill>
                        <a:srgbClr val="FFFFFF"/>
                      </a:solidFill>
                    </a:rPr>
                    <a:t>S</a:t>
                  </a:r>
                  <a:r>
                    <a:rPr lang="en-US" sz="1400" baseline="-25000" dirty="0">
                      <a:solidFill>
                        <a:srgbClr val="FFFFFF"/>
                      </a:solidFill>
                    </a:rPr>
                    <a:t>1,2</a:t>
                  </a:r>
                  <a:endParaRPr lang="en-US" sz="1400" dirty="0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1586642" y="4264074"/>
                <a:ext cx="1466661" cy="307818"/>
                <a:chOff x="1700571" y="5571416"/>
                <a:chExt cx="1466661" cy="307818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1700571" y="5571416"/>
                  <a:ext cx="488887" cy="307818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dirty="0">
                      <a:solidFill>
                        <a:srgbClr val="FFFFFF"/>
                      </a:solidFill>
                    </a:rPr>
                    <a:t>S</a:t>
                  </a:r>
                  <a:r>
                    <a:rPr lang="en-US" sz="1400" baseline="-25000" dirty="0">
                      <a:solidFill>
                        <a:srgbClr val="FFFFFF"/>
                      </a:solidFill>
                    </a:rPr>
                    <a:t>2,0</a:t>
                  </a:r>
                  <a:endParaRPr lang="en-US" sz="14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2189458" y="5571416"/>
                  <a:ext cx="488887" cy="307818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dirty="0">
                      <a:solidFill>
                        <a:srgbClr val="FFFFFF"/>
                      </a:solidFill>
                    </a:rPr>
                    <a:t>S</a:t>
                  </a:r>
                  <a:r>
                    <a:rPr lang="en-US" sz="1400" baseline="-25000" dirty="0">
                      <a:solidFill>
                        <a:srgbClr val="FFFFFF"/>
                      </a:solidFill>
                    </a:rPr>
                    <a:t>2,1</a:t>
                  </a:r>
                  <a:endParaRPr lang="en-US" sz="14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2678345" y="5571416"/>
                  <a:ext cx="488887" cy="307818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dirty="0">
                      <a:solidFill>
                        <a:srgbClr val="FFFFFF"/>
                      </a:solidFill>
                    </a:rPr>
                    <a:t>S</a:t>
                  </a:r>
                  <a:r>
                    <a:rPr lang="en-US" sz="1400" baseline="-25000" dirty="0">
                      <a:solidFill>
                        <a:srgbClr val="FFFFFF"/>
                      </a:solidFill>
                    </a:rPr>
                    <a:t>2,2</a:t>
                  </a:r>
                  <a:endParaRPr lang="en-US" sz="1400" dirty="0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65" name="Group 64"/>
              <p:cNvGrpSpPr/>
              <p:nvPr/>
            </p:nvGrpSpPr>
            <p:grpSpPr>
              <a:xfrm>
                <a:off x="1581355" y="4665651"/>
                <a:ext cx="1466661" cy="307818"/>
                <a:chOff x="1700571" y="5571416"/>
                <a:chExt cx="1466661" cy="307818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1700571" y="5571416"/>
                  <a:ext cx="488887" cy="307818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dirty="0">
                      <a:solidFill>
                        <a:srgbClr val="FFFFFF"/>
                      </a:solidFill>
                    </a:rPr>
                    <a:t>S</a:t>
                  </a:r>
                  <a:r>
                    <a:rPr lang="en-US" sz="1400" baseline="-25000" dirty="0">
                      <a:solidFill>
                        <a:srgbClr val="FFFFFF"/>
                      </a:solidFill>
                    </a:rPr>
                    <a:t>3,0</a:t>
                  </a:r>
                  <a:endParaRPr lang="en-US" sz="14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2189458" y="5571416"/>
                  <a:ext cx="488887" cy="307818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dirty="0">
                      <a:solidFill>
                        <a:srgbClr val="FFFFFF"/>
                      </a:solidFill>
                    </a:rPr>
                    <a:t>S</a:t>
                  </a:r>
                  <a:r>
                    <a:rPr lang="en-US" sz="1400" baseline="-25000" dirty="0">
                      <a:solidFill>
                        <a:srgbClr val="FFFFFF"/>
                      </a:solidFill>
                    </a:rPr>
                    <a:t>3,1</a:t>
                  </a:r>
                  <a:endParaRPr lang="en-US" sz="14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2678345" y="5571416"/>
                  <a:ext cx="488887" cy="307818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dirty="0">
                      <a:solidFill>
                        <a:srgbClr val="FFFFFF"/>
                      </a:solidFill>
                    </a:rPr>
                    <a:t>S</a:t>
                  </a:r>
                  <a:r>
                    <a:rPr lang="en-US" sz="1400" baseline="-25000" dirty="0">
                      <a:solidFill>
                        <a:srgbClr val="FFFFFF"/>
                      </a:solidFill>
                    </a:rPr>
                    <a:t>3,2</a:t>
                  </a:r>
                  <a:endParaRPr lang="en-US" sz="1400" dirty="0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93" name="Group 92"/>
              <p:cNvGrpSpPr/>
              <p:nvPr/>
            </p:nvGrpSpPr>
            <p:grpSpPr>
              <a:xfrm>
                <a:off x="1581354" y="5065080"/>
                <a:ext cx="1466661" cy="307818"/>
                <a:chOff x="1700571" y="5571416"/>
                <a:chExt cx="1466661" cy="307818"/>
              </a:xfrm>
            </p:grpSpPr>
            <p:sp>
              <p:nvSpPr>
                <p:cNvPr id="94" name="Rectangle 93"/>
                <p:cNvSpPr/>
                <p:nvPr/>
              </p:nvSpPr>
              <p:spPr>
                <a:xfrm>
                  <a:off x="1700571" y="5571416"/>
                  <a:ext cx="488887" cy="307818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dirty="0">
                      <a:solidFill>
                        <a:srgbClr val="FFFFFF"/>
                      </a:solidFill>
                    </a:rPr>
                    <a:t>S</a:t>
                  </a:r>
                  <a:r>
                    <a:rPr lang="en-US" sz="1400" baseline="-25000" dirty="0">
                      <a:solidFill>
                        <a:srgbClr val="FFFFFF"/>
                      </a:solidFill>
                    </a:rPr>
                    <a:t>4,0</a:t>
                  </a:r>
                  <a:endParaRPr lang="en-US" sz="14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2189458" y="5571416"/>
                  <a:ext cx="488887" cy="307818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dirty="0">
                      <a:solidFill>
                        <a:srgbClr val="FFFFFF"/>
                      </a:solidFill>
                    </a:rPr>
                    <a:t>S</a:t>
                  </a:r>
                  <a:r>
                    <a:rPr lang="en-US" sz="1400" baseline="-25000" dirty="0">
                      <a:solidFill>
                        <a:srgbClr val="FFFFFF"/>
                      </a:solidFill>
                    </a:rPr>
                    <a:t>4,1</a:t>
                  </a:r>
                  <a:endParaRPr lang="en-US" sz="14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2678345" y="5571416"/>
                  <a:ext cx="488887" cy="307818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dirty="0">
                      <a:solidFill>
                        <a:srgbClr val="FFFFFF"/>
                      </a:solidFill>
                    </a:rPr>
                    <a:t>S</a:t>
                  </a:r>
                  <a:r>
                    <a:rPr lang="en-US" sz="1400" baseline="-25000" dirty="0">
                      <a:solidFill>
                        <a:srgbClr val="FFFFFF"/>
                      </a:solidFill>
                    </a:rPr>
                    <a:t>4,2</a:t>
                  </a:r>
                  <a:endParaRPr lang="en-US" sz="1400" dirty="0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101" name="Group 100"/>
              <p:cNvGrpSpPr/>
              <p:nvPr/>
            </p:nvGrpSpPr>
            <p:grpSpPr>
              <a:xfrm>
                <a:off x="1581354" y="5466451"/>
                <a:ext cx="1466661" cy="307818"/>
                <a:chOff x="1490818" y="5003965"/>
                <a:chExt cx="1466661" cy="307818"/>
              </a:xfrm>
            </p:grpSpPr>
            <p:sp>
              <p:nvSpPr>
                <p:cNvPr id="102" name="Rectangle 101"/>
                <p:cNvSpPr/>
                <p:nvPr/>
              </p:nvSpPr>
              <p:spPr>
                <a:xfrm>
                  <a:off x="1490818" y="5003965"/>
                  <a:ext cx="488887" cy="307818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dirty="0">
                      <a:solidFill>
                        <a:srgbClr val="FFFFFF"/>
                      </a:solidFill>
                    </a:rPr>
                    <a:t>S</a:t>
                  </a:r>
                  <a:r>
                    <a:rPr lang="en-US" sz="1400" baseline="-25000" dirty="0">
                      <a:solidFill>
                        <a:srgbClr val="FFFFFF"/>
                      </a:solidFill>
                    </a:rPr>
                    <a:t>5,0</a:t>
                  </a:r>
                  <a:endParaRPr lang="en-US" sz="14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1979705" y="5003965"/>
                  <a:ext cx="488887" cy="307818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dirty="0">
                      <a:solidFill>
                        <a:srgbClr val="FFFFFF"/>
                      </a:solidFill>
                    </a:rPr>
                    <a:t>S</a:t>
                  </a:r>
                  <a:r>
                    <a:rPr lang="en-US" sz="1400" baseline="-25000" dirty="0">
                      <a:solidFill>
                        <a:srgbClr val="FFFFFF"/>
                      </a:solidFill>
                    </a:rPr>
                    <a:t>5,1</a:t>
                  </a:r>
                  <a:endParaRPr lang="en-US" sz="14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2468592" y="5003965"/>
                  <a:ext cx="488887" cy="307818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dirty="0">
                      <a:solidFill>
                        <a:srgbClr val="FFFFFF"/>
                      </a:solidFill>
                    </a:rPr>
                    <a:t>S</a:t>
                  </a:r>
                  <a:r>
                    <a:rPr lang="en-US" sz="1400" baseline="-25000" dirty="0">
                      <a:solidFill>
                        <a:srgbClr val="FFFFFF"/>
                      </a:solidFill>
                    </a:rPr>
                    <a:t>5,2</a:t>
                  </a:r>
                  <a:endParaRPr lang="en-US" sz="1400" dirty="0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105" name="Group 104"/>
              <p:cNvGrpSpPr/>
              <p:nvPr/>
            </p:nvGrpSpPr>
            <p:grpSpPr>
              <a:xfrm>
                <a:off x="5957845" y="4507668"/>
                <a:ext cx="1466661" cy="307818"/>
                <a:chOff x="1700571" y="5571416"/>
                <a:chExt cx="1466661" cy="307818"/>
              </a:xfrm>
            </p:grpSpPr>
            <p:sp>
              <p:nvSpPr>
                <p:cNvPr id="106" name="Rectangle 105"/>
                <p:cNvSpPr/>
                <p:nvPr/>
              </p:nvSpPr>
              <p:spPr>
                <a:xfrm>
                  <a:off x="1700571" y="5571416"/>
                  <a:ext cx="488887" cy="307818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dirty="0">
                      <a:solidFill>
                        <a:srgbClr val="FFFFFF"/>
                      </a:solidFill>
                    </a:rPr>
                    <a:t>S</a:t>
                  </a:r>
                  <a:r>
                    <a:rPr lang="en-US" sz="1400" baseline="-25000" dirty="0">
                      <a:solidFill>
                        <a:srgbClr val="FFFFFF"/>
                      </a:solidFill>
                    </a:rPr>
                    <a:t>0,0</a:t>
                  </a:r>
                  <a:endParaRPr lang="en-US" sz="14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2189458" y="5571416"/>
                  <a:ext cx="488887" cy="307818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dirty="0">
                      <a:solidFill>
                        <a:srgbClr val="FFFFFF"/>
                      </a:solidFill>
                    </a:rPr>
                    <a:t>S</a:t>
                  </a:r>
                  <a:r>
                    <a:rPr lang="en-US" sz="1400" baseline="-25000" dirty="0">
                      <a:solidFill>
                        <a:srgbClr val="FFFFFF"/>
                      </a:solidFill>
                    </a:rPr>
                    <a:t>0,1</a:t>
                  </a:r>
                  <a:endParaRPr lang="en-US" sz="14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2678345" y="5571416"/>
                  <a:ext cx="488887" cy="307818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dirty="0">
                      <a:solidFill>
                        <a:srgbClr val="FFFFFF"/>
                      </a:solidFill>
                    </a:rPr>
                    <a:t>S</a:t>
                  </a:r>
                  <a:r>
                    <a:rPr lang="en-US" sz="1400" baseline="-25000" dirty="0">
                      <a:solidFill>
                        <a:srgbClr val="FFFFFF"/>
                      </a:solidFill>
                    </a:rPr>
                    <a:t>0,2</a:t>
                  </a:r>
                  <a:endParaRPr lang="en-US" sz="1400" dirty="0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109" name="Group 108"/>
              <p:cNvGrpSpPr/>
              <p:nvPr/>
            </p:nvGrpSpPr>
            <p:grpSpPr>
              <a:xfrm>
                <a:off x="1409699" y="3475826"/>
                <a:ext cx="1688867" cy="307818"/>
                <a:chOff x="2218099" y="2716040"/>
                <a:chExt cx="543208" cy="307818"/>
              </a:xfrm>
            </p:grpSpPr>
            <p:cxnSp>
              <p:nvCxnSpPr>
                <p:cNvPr id="110" name="Straight Connector 109"/>
                <p:cNvCxnSpPr/>
                <p:nvPr/>
              </p:nvCxnSpPr>
              <p:spPr>
                <a:xfrm flipV="1">
                  <a:off x="2218099" y="2716040"/>
                  <a:ext cx="543208" cy="307817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 flipH="1" flipV="1">
                  <a:off x="2218099" y="2716040"/>
                  <a:ext cx="543208" cy="307818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2" name="Rectangle 111"/>
              <p:cNvSpPr/>
              <p:nvPr/>
            </p:nvSpPr>
            <p:spPr>
              <a:xfrm>
                <a:off x="4356915" y="4991283"/>
                <a:ext cx="523653" cy="30781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>
                    <a:solidFill>
                      <a:srgbClr val="FFFFFF"/>
                    </a:solidFill>
                  </a:rPr>
                  <a:t>e</a:t>
                </a:r>
                <a:r>
                  <a:rPr lang="en-US" sz="1400" baseline="-25000" dirty="0">
                    <a:solidFill>
                      <a:srgbClr val="FFFFFF"/>
                    </a:solidFill>
                  </a:rPr>
                  <a:t>4,0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4356914" y="4682005"/>
                <a:ext cx="523654" cy="30781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>
                    <a:solidFill>
                      <a:srgbClr val="FFFFFF"/>
                    </a:solidFill>
                  </a:rPr>
                  <a:t>e</a:t>
                </a:r>
                <a:r>
                  <a:rPr lang="en-US" sz="1400" baseline="-25000" dirty="0">
                    <a:solidFill>
                      <a:srgbClr val="FFFFFF"/>
                    </a:solidFill>
                  </a:rPr>
                  <a:t>3,0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4356913" y="4361907"/>
                <a:ext cx="523793" cy="30781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>
                    <a:solidFill>
                      <a:srgbClr val="FFFFFF"/>
                    </a:solidFill>
                  </a:rPr>
                  <a:t>e</a:t>
                </a:r>
                <a:r>
                  <a:rPr lang="en-US" sz="1400" baseline="-25000" dirty="0">
                    <a:solidFill>
                      <a:srgbClr val="FFFFFF"/>
                    </a:solidFill>
                  </a:rPr>
                  <a:t>2,0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4358251" y="4045941"/>
                <a:ext cx="522456" cy="30781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>
                    <a:solidFill>
                      <a:srgbClr val="FFFFFF"/>
                    </a:solidFill>
                  </a:rPr>
                  <a:t>e</a:t>
                </a:r>
                <a:r>
                  <a:rPr lang="en-US" sz="1400" baseline="-25000" dirty="0">
                    <a:solidFill>
                      <a:srgbClr val="FFFFFF"/>
                    </a:solidFill>
                  </a:rPr>
                  <a:t>1,0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4964226" y="4989823"/>
                <a:ext cx="553706" cy="30781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>
                    <a:solidFill>
                      <a:srgbClr val="FFFFFF"/>
                    </a:solidFill>
                  </a:rPr>
                  <a:t>e</a:t>
                </a:r>
                <a:r>
                  <a:rPr lang="en-US" sz="1400" baseline="-25000" dirty="0">
                    <a:solidFill>
                      <a:srgbClr val="FFFFFF"/>
                    </a:solidFill>
                  </a:rPr>
                  <a:t>5,0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117" name="Straight Arrow Connector 116"/>
              <p:cNvCxnSpPr>
                <a:stCxn id="97" idx="3"/>
                <a:endCxn id="112" idx="1"/>
              </p:cNvCxnSpPr>
              <p:nvPr/>
            </p:nvCxnSpPr>
            <p:spPr>
              <a:xfrm flipV="1">
                <a:off x="3048015" y="5145192"/>
                <a:ext cx="1308900" cy="73797"/>
              </a:xfrm>
              <a:prstGeom prst="straightConnector1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>
                <a:stCxn id="104" idx="3"/>
                <a:endCxn id="116" idx="2"/>
              </p:cNvCxnSpPr>
              <p:nvPr/>
            </p:nvCxnSpPr>
            <p:spPr>
              <a:xfrm flipV="1">
                <a:off x="3048015" y="5297641"/>
                <a:ext cx="2193064" cy="322719"/>
              </a:xfrm>
              <a:prstGeom prst="straightConnector1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TextBox 118"/>
              <p:cNvSpPr txBox="1"/>
              <p:nvPr/>
            </p:nvSpPr>
            <p:spPr>
              <a:xfrm>
                <a:off x="3090674" y="3782733"/>
                <a:ext cx="8531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</a:rPr>
                  <a:t>Enc</a:t>
                </a:r>
                <a:r>
                  <a:rPr lang="en-US" baseline="-25000" dirty="0">
                    <a:solidFill>
                      <a:srgbClr val="000000"/>
                    </a:solidFill>
                  </a:rPr>
                  <a:t>1,0</a:t>
                </a:r>
                <a:r>
                  <a:rPr lang="en-US" dirty="0">
                    <a:solidFill>
                      <a:srgbClr val="000000"/>
                    </a:solidFill>
                  </a:rPr>
                  <a:t>()</a:t>
                </a: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3090673" y="4188628"/>
                <a:ext cx="8531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</a:rPr>
                  <a:t>Enc</a:t>
                </a:r>
                <a:r>
                  <a:rPr lang="en-US" baseline="-25000" dirty="0">
                    <a:solidFill>
                      <a:srgbClr val="000000"/>
                    </a:solidFill>
                  </a:rPr>
                  <a:t>2,0</a:t>
                </a:r>
                <a:r>
                  <a:rPr lang="en-US" dirty="0">
                    <a:solidFill>
                      <a:srgbClr val="000000"/>
                    </a:solidFill>
                  </a:rPr>
                  <a:t>()</a:t>
                </a: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3090672" y="4476911"/>
                <a:ext cx="8531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</a:rPr>
                  <a:t>Enc</a:t>
                </a:r>
                <a:r>
                  <a:rPr lang="en-US" baseline="-25000" dirty="0">
                    <a:solidFill>
                      <a:srgbClr val="000000"/>
                    </a:solidFill>
                  </a:rPr>
                  <a:t>3,0</a:t>
                </a:r>
                <a:r>
                  <a:rPr lang="en-US" dirty="0">
                    <a:solidFill>
                      <a:srgbClr val="000000"/>
                    </a:solidFill>
                  </a:rPr>
                  <a:t>()</a:t>
                </a: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3098567" y="4856388"/>
                <a:ext cx="8531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</a:rPr>
                  <a:t>Enc</a:t>
                </a:r>
                <a:r>
                  <a:rPr lang="en-US" baseline="-25000" dirty="0">
                    <a:solidFill>
                      <a:srgbClr val="000000"/>
                    </a:solidFill>
                  </a:rPr>
                  <a:t>4,0</a:t>
                </a:r>
                <a:r>
                  <a:rPr lang="en-US" dirty="0">
                    <a:solidFill>
                      <a:srgbClr val="000000"/>
                    </a:solidFill>
                  </a:rPr>
                  <a:t>()</a:t>
                </a: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3098566" y="5355260"/>
                <a:ext cx="8531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</a:rPr>
                  <a:t>Enc</a:t>
                </a:r>
                <a:r>
                  <a:rPr lang="en-US" baseline="-25000" dirty="0">
                    <a:solidFill>
                      <a:srgbClr val="000000"/>
                    </a:solidFill>
                  </a:rPr>
                  <a:t>5,0</a:t>
                </a:r>
                <a:r>
                  <a:rPr lang="en-US" dirty="0">
                    <a:solidFill>
                      <a:srgbClr val="000000"/>
                    </a:solidFill>
                  </a:rPr>
                  <a:t>()</a:t>
                </a: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5322469" y="4233317"/>
                <a:ext cx="7384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</a:rPr>
                  <a:t>Rec</a:t>
                </a:r>
                <a:r>
                  <a:rPr lang="en-US" baseline="-25000" dirty="0">
                    <a:solidFill>
                      <a:srgbClr val="000000"/>
                    </a:solidFill>
                  </a:rPr>
                  <a:t>0</a:t>
                </a:r>
                <a:r>
                  <a:rPr lang="en-US" dirty="0">
                    <a:solidFill>
                      <a:srgbClr val="000000"/>
                    </a:solidFill>
                  </a:rPr>
                  <a:t>()</a:t>
                </a: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2388814" y="3818947"/>
            <a:ext cx="3440711" cy="2581853"/>
            <a:chOff x="2884113" y="3774320"/>
            <a:chExt cx="3440711" cy="2581853"/>
          </a:xfrm>
        </p:grpSpPr>
        <p:sp>
          <p:nvSpPr>
            <p:cNvPr id="125" name="Rounded Rectangle 124"/>
            <p:cNvSpPr/>
            <p:nvPr/>
          </p:nvSpPr>
          <p:spPr>
            <a:xfrm>
              <a:off x="3090672" y="3774320"/>
              <a:ext cx="853119" cy="1999949"/>
            </a:xfrm>
            <a:prstGeom prst="roundRect">
              <a:avLst/>
            </a:prstGeom>
            <a:noFill/>
            <a:ln w="28575"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6" name="Rounded Rectangle 125"/>
            <p:cNvSpPr/>
            <p:nvPr/>
          </p:nvSpPr>
          <p:spPr>
            <a:xfrm>
              <a:off x="5240613" y="4240443"/>
              <a:ext cx="853119" cy="403149"/>
            </a:xfrm>
            <a:prstGeom prst="roundRect">
              <a:avLst/>
            </a:prstGeom>
            <a:noFill/>
            <a:ln w="28575"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</a:endParaRPr>
            </a:p>
          </p:txBody>
        </p:sp>
        <p:cxnSp>
          <p:nvCxnSpPr>
            <p:cNvPr id="127" name="Straight Arrow Connector 126"/>
            <p:cNvCxnSpPr/>
            <p:nvPr/>
          </p:nvCxnSpPr>
          <p:spPr>
            <a:xfrm flipV="1">
              <a:off x="5691705" y="4645994"/>
              <a:ext cx="0" cy="1307030"/>
            </a:xfrm>
            <a:prstGeom prst="straightConnector1">
              <a:avLst/>
            </a:prstGeom>
            <a:ln w="28575">
              <a:solidFill>
                <a:srgbClr val="FF5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endCxn id="125" idx="2"/>
            </p:cNvCxnSpPr>
            <p:nvPr/>
          </p:nvCxnSpPr>
          <p:spPr>
            <a:xfrm flipH="1" flipV="1">
              <a:off x="3517232" y="5774269"/>
              <a:ext cx="7894" cy="178755"/>
            </a:xfrm>
            <a:prstGeom prst="straightConnector1">
              <a:avLst/>
            </a:prstGeom>
            <a:ln w="28575">
              <a:solidFill>
                <a:srgbClr val="FF5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ounded Rectangle 130"/>
            <p:cNvSpPr/>
            <p:nvPr/>
          </p:nvSpPr>
          <p:spPr>
            <a:xfrm>
              <a:off x="2884113" y="5953024"/>
              <a:ext cx="1266239" cy="403149"/>
            </a:xfrm>
            <a:prstGeom prst="roundRect">
              <a:avLst/>
            </a:prstGeom>
            <a:noFill/>
            <a:ln w="28575"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FF0000"/>
                  </a:solidFill>
                </a:rPr>
                <a:t>Enc</a:t>
              </a:r>
              <a:r>
                <a:rPr lang="en-US" dirty="0">
                  <a:solidFill>
                    <a:srgbClr val="FF0000"/>
                  </a:solidFill>
                </a:rPr>
                <a:t> Step</a:t>
              </a:r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5058585" y="5953023"/>
              <a:ext cx="1266239" cy="403149"/>
            </a:xfrm>
            <a:prstGeom prst="roundRect">
              <a:avLst/>
            </a:prstGeom>
            <a:noFill/>
            <a:ln w="28575"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0000"/>
                  </a:solidFill>
                </a:rPr>
                <a:t>Rec Step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5986444" y="5585107"/>
            <a:ext cx="2916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Original data size: </a:t>
            </a:r>
            <a:r>
              <a:rPr lang="en-US" dirty="0">
                <a:solidFill>
                  <a:srgbClr val="FF0000"/>
                </a:solidFill>
              </a:rPr>
              <a:t>M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Recovery bandwidth: </a:t>
            </a:r>
            <a:r>
              <a:rPr lang="en-US" dirty="0">
                <a:solidFill>
                  <a:srgbClr val="FF0000"/>
                </a:solidFill>
              </a:rPr>
              <a:t>5M/9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38893" y="990600"/>
            <a:ext cx="1604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</a:rPr>
              <a:t>[</a:t>
            </a:r>
            <a:r>
              <a:rPr lang="en-US" sz="1400" dirty="0" err="1">
                <a:solidFill>
                  <a:srgbClr val="000000"/>
                </a:solidFill>
              </a:rPr>
              <a:t>Dimakis</a:t>
            </a:r>
            <a:r>
              <a:rPr lang="en-US" sz="1400" dirty="0">
                <a:solidFill>
                  <a:srgbClr val="000000"/>
                </a:solidFill>
              </a:rPr>
              <a:t>, ToIT’10]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5972" y="3480373"/>
            <a:ext cx="937107" cy="2338523"/>
            <a:chOff x="65972" y="3480373"/>
            <a:chExt cx="937107" cy="2338523"/>
          </a:xfrm>
        </p:grpSpPr>
        <p:sp>
          <p:nvSpPr>
            <p:cNvPr id="6" name="TextBox 5"/>
            <p:cNvSpPr txBox="1"/>
            <p:nvPr/>
          </p:nvSpPr>
          <p:spPr>
            <a:xfrm>
              <a:off x="67806" y="3480373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Node 0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7804" y="3847601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Node 1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5972" y="4238205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Node 2</a:t>
              </a:r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2882" y="465290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Node 3</a:t>
              </a:r>
              <a:endParaRPr 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2881" y="505117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Node 4</a:t>
              </a:r>
              <a:endParaRPr 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4620" y="5449564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Node 5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9163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228600"/>
            <a:ext cx="835152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623" y="3886200"/>
            <a:ext cx="7425690" cy="12649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smtClean="0"/>
              <a:t>s</a:t>
            </a:r>
            <a:r>
              <a:rPr lang="en-US" sz="2400" baseline="-25000" dirty="0" smtClean="0"/>
              <a:t>0,0</a:t>
            </a:r>
            <a:r>
              <a:rPr lang="en-US" sz="2400" dirty="0"/>
              <a:t>, s</a:t>
            </a:r>
            <a:r>
              <a:rPr lang="en-US" sz="2400" baseline="-25000" dirty="0"/>
              <a:t>0,1</a:t>
            </a:r>
            <a:r>
              <a:rPr lang="en-US" sz="2400" dirty="0"/>
              <a:t>, s</a:t>
            </a:r>
            <a:r>
              <a:rPr lang="en-US" sz="2400" baseline="-25000" dirty="0"/>
              <a:t>0,2 </a:t>
            </a:r>
            <a:r>
              <a:rPr lang="en-US" sz="2400" dirty="0"/>
              <a:t>= Rec</a:t>
            </a:r>
            <a:r>
              <a:rPr lang="en-US" sz="2400" baseline="-25000" dirty="0"/>
              <a:t>0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e</a:t>
            </a:r>
            <a:r>
              <a:rPr lang="en-US" sz="2400" baseline="-25000" dirty="0">
                <a:solidFill>
                  <a:srgbClr val="FF0000"/>
                </a:solidFill>
              </a:rPr>
              <a:t>1,0</a:t>
            </a:r>
            <a:r>
              <a:rPr lang="en-US" sz="2400" dirty="0"/>
              <a:t>, e</a:t>
            </a:r>
            <a:r>
              <a:rPr lang="en-US" sz="2400" baseline="-25000" dirty="0"/>
              <a:t>2,0</a:t>
            </a:r>
            <a:r>
              <a:rPr lang="en-US" sz="2400" dirty="0"/>
              <a:t>, e</a:t>
            </a:r>
            <a:r>
              <a:rPr lang="en-US" sz="2400" baseline="-25000" dirty="0"/>
              <a:t>3,0</a:t>
            </a:r>
            <a:r>
              <a:rPr lang="en-US" sz="2400" dirty="0"/>
              <a:t>, e</a:t>
            </a:r>
            <a:r>
              <a:rPr lang="en-US" sz="2400" baseline="-25000" dirty="0"/>
              <a:t>4,0</a:t>
            </a:r>
            <a:r>
              <a:rPr lang="en-US" sz="2400" dirty="0"/>
              <a:t>, e</a:t>
            </a:r>
            <a:r>
              <a:rPr lang="en-US" sz="2400" baseline="-25000" dirty="0"/>
              <a:t>5,0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e</a:t>
            </a:r>
            <a:r>
              <a:rPr lang="en-US" sz="2400" baseline="-25000" dirty="0">
                <a:solidFill>
                  <a:srgbClr val="FF0000"/>
                </a:solidFill>
              </a:rPr>
              <a:t>0,1 </a:t>
            </a:r>
            <a:r>
              <a:rPr lang="en-US" sz="2400" dirty="0"/>
              <a:t>= Enc</a:t>
            </a:r>
            <a:r>
              <a:rPr lang="en-US" sz="2400" baseline="-25000" dirty="0"/>
              <a:t>0,1</a:t>
            </a:r>
            <a:r>
              <a:rPr lang="en-US" sz="2400" dirty="0"/>
              <a:t>(s</a:t>
            </a:r>
            <a:r>
              <a:rPr lang="en-US" sz="2400" baseline="-25000" dirty="0"/>
              <a:t>0,0</a:t>
            </a:r>
            <a:r>
              <a:rPr lang="en-US" sz="2400" dirty="0"/>
              <a:t>, s</a:t>
            </a:r>
            <a:r>
              <a:rPr lang="en-US" sz="2400" baseline="-25000" dirty="0"/>
              <a:t>0,1</a:t>
            </a:r>
            <a:r>
              <a:rPr lang="en-US" sz="2400" dirty="0"/>
              <a:t>, s</a:t>
            </a:r>
            <a:r>
              <a:rPr lang="en-US" sz="2400" baseline="-25000" dirty="0"/>
              <a:t>0,2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       = Enc</a:t>
            </a:r>
            <a:r>
              <a:rPr lang="en-US" sz="2400" baseline="-25000" dirty="0"/>
              <a:t>0,1</a:t>
            </a:r>
            <a:r>
              <a:rPr lang="en-US" sz="2400" dirty="0"/>
              <a:t>(Rec</a:t>
            </a:r>
            <a:r>
              <a:rPr lang="en-US" sz="2400" baseline="-25000" dirty="0"/>
              <a:t>0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e</a:t>
            </a:r>
            <a:r>
              <a:rPr lang="en-US" sz="2400" baseline="-25000" dirty="0">
                <a:solidFill>
                  <a:srgbClr val="FF0000"/>
                </a:solidFill>
              </a:rPr>
              <a:t>1,0</a:t>
            </a:r>
            <a:r>
              <a:rPr lang="en-US" sz="2400" dirty="0"/>
              <a:t>, e</a:t>
            </a:r>
            <a:r>
              <a:rPr lang="en-US" sz="2400" baseline="-25000" dirty="0"/>
              <a:t>2,0</a:t>
            </a:r>
            <a:r>
              <a:rPr lang="en-US" sz="2400" dirty="0"/>
              <a:t>, e</a:t>
            </a:r>
            <a:r>
              <a:rPr lang="en-US" sz="2400" baseline="-25000" dirty="0"/>
              <a:t>3,0</a:t>
            </a:r>
            <a:r>
              <a:rPr lang="en-US" sz="2400" dirty="0"/>
              <a:t>, e</a:t>
            </a:r>
            <a:r>
              <a:rPr lang="en-US" sz="2400" baseline="-25000" dirty="0"/>
              <a:t>4,0</a:t>
            </a:r>
            <a:r>
              <a:rPr lang="en-US" sz="2400" dirty="0"/>
              <a:t>, e</a:t>
            </a:r>
            <a:r>
              <a:rPr lang="en-US" sz="2400" baseline="-25000" dirty="0"/>
              <a:t>5,0</a:t>
            </a:r>
            <a:r>
              <a:rPr lang="en-US" sz="2400" dirty="0"/>
              <a:t>))</a:t>
            </a:r>
            <a:endParaRPr lang="en-US" sz="2400" b="1" dirty="0" smtClean="0"/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1295400" y="5234940"/>
            <a:ext cx="7425690" cy="1544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s</a:t>
            </a:r>
            <a:r>
              <a:rPr lang="en-US" sz="2400" baseline="-25000" dirty="0" smtClean="0">
                <a:solidFill>
                  <a:srgbClr val="000000"/>
                </a:solidFill>
              </a:rPr>
              <a:t>1,0</a:t>
            </a:r>
            <a:r>
              <a:rPr lang="en-US" sz="2400" dirty="0">
                <a:solidFill>
                  <a:srgbClr val="000000"/>
                </a:solidFill>
              </a:rPr>
              <a:t>, s</a:t>
            </a:r>
            <a:r>
              <a:rPr lang="en-US" sz="2400" baseline="-25000" dirty="0">
                <a:solidFill>
                  <a:srgbClr val="000000"/>
                </a:solidFill>
              </a:rPr>
              <a:t>1,1</a:t>
            </a:r>
            <a:r>
              <a:rPr lang="en-US" sz="2400" dirty="0">
                <a:solidFill>
                  <a:srgbClr val="000000"/>
                </a:solidFill>
              </a:rPr>
              <a:t>, s</a:t>
            </a:r>
            <a:r>
              <a:rPr lang="en-US" sz="2400" baseline="-25000" dirty="0">
                <a:solidFill>
                  <a:srgbClr val="000000"/>
                </a:solidFill>
              </a:rPr>
              <a:t>1,2 </a:t>
            </a:r>
            <a:r>
              <a:rPr lang="en-US" sz="2400" dirty="0">
                <a:solidFill>
                  <a:srgbClr val="000000"/>
                </a:solidFill>
              </a:rPr>
              <a:t>= Rec</a:t>
            </a:r>
            <a:r>
              <a:rPr lang="en-US" sz="2400" baseline="-25000" dirty="0">
                <a:solidFill>
                  <a:srgbClr val="000000"/>
                </a:solidFill>
              </a:rPr>
              <a:t>1</a:t>
            </a:r>
            <a:r>
              <a:rPr lang="en-US" sz="2400" dirty="0">
                <a:solidFill>
                  <a:srgbClr val="000000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e</a:t>
            </a:r>
            <a:r>
              <a:rPr lang="en-US" sz="2400" baseline="-25000" dirty="0">
                <a:solidFill>
                  <a:srgbClr val="FF0000"/>
                </a:solidFill>
              </a:rPr>
              <a:t>0,1</a:t>
            </a:r>
            <a:r>
              <a:rPr lang="en-US" sz="2400" dirty="0">
                <a:solidFill>
                  <a:srgbClr val="000000"/>
                </a:solidFill>
              </a:rPr>
              <a:t>, e</a:t>
            </a:r>
            <a:r>
              <a:rPr lang="en-US" sz="2400" baseline="-25000" dirty="0">
                <a:solidFill>
                  <a:srgbClr val="000000"/>
                </a:solidFill>
              </a:rPr>
              <a:t>2,1</a:t>
            </a:r>
            <a:r>
              <a:rPr lang="en-US" sz="2400" dirty="0">
                <a:solidFill>
                  <a:srgbClr val="000000"/>
                </a:solidFill>
              </a:rPr>
              <a:t>, e</a:t>
            </a:r>
            <a:r>
              <a:rPr lang="en-US" sz="2400" baseline="-25000" dirty="0">
                <a:solidFill>
                  <a:srgbClr val="000000"/>
                </a:solidFill>
              </a:rPr>
              <a:t>3,1</a:t>
            </a:r>
            <a:r>
              <a:rPr lang="en-US" sz="2400" dirty="0">
                <a:solidFill>
                  <a:srgbClr val="000000"/>
                </a:solidFill>
              </a:rPr>
              <a:t>, e</a:t>
            </a:r>
            <a:r>
              <a:rPr lang="en-US" sz="2400" baseline="-25000" dirty="0">
                <a:solidFill>
                  <a:srgbClr val="000000"/>
                </a:solidFill>
              </a:rPr>
              <a:t>4,1</a:t>
            </a:r>
            <a:r>
              <a:rPr lang="en-US" sz="2400" dirty="0">
                <a:solidFill>
                  <a:srgbClr val="000000"/>
                </a:solidFill>
              </a:rPr>
              <a:t>, e</a:t>
            </a:r>
            <a:r>
              <a:rPr lang="en-US" sz="2400" baseline="-25000" dirty="0">
                <a:solidFill>
                  <a:srgbClr val="000000"/>
                </a:solidFill>
              </a:rPr>
              <a:t>5,1</a:t>
            </a:r>
            <a:r>
              <a:rPr lang="en-US" sz="2400" dirty="0">
                <a:solidFill>
                  <a:srgbClr val="000000"/>
                </a:solidFill>
              </a:rPr>
              <a:t>)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 fontAlgn="base"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FF0000"/>
                </a:solidFill>
              </a:rPr>
              <a:t>e</a:t>
            </a:r>
            <a:r>
              <a:rPr lang="en-US" sz="2400" baseline="-25000" dirty="0">
                <a:solidFill>
                  <a:srgbClr val="FF0000"/>
                </a:solidFill>
              </a:rPr>
              <a:t>1,0 </a:t>
            </a:r>
            <a:r>
              <a:rPr lang="en-US" sz="2400" dirty="0">
                <a:solidFill>
                  <a:srgbClr val="000000"/>
                </a:solidFill>
              </a:rPr>
              <a:t>= Enc</a:t>
            </a:r>
            <a:r>
              <a:rPr lang="en-US" sz="2400" baseline="-25000" dirty="0">
                <a:solidFill>
                  <a:srgbClr val="000000"/>
                </a:solidFill>
              </a:rPr>
              <a:t>1,0</a:t>
            </a:r>
            <a:r>
              <a:rPr lang="en-US" sz="2400" dirty="0">
                <a:solidFill>
                  <a:srgbClr val="000000"/>
                </a:solidFill>
              </a:rPr>
              <a:t>(s</a:t>
            </a:r>
            <a:r>
              <a:rPr lang="en-US" sz="2400" baseline="-25000" dirty="0">
                <a:solidFill>
                  <a:srgbClr val="000000"/>
                </a:solidFill>
              </a:rPr>
              <a:t>1,0</a:t>
            </a:r>
            <a:r>
              <a:rPr lang="en-US" sz="2400" dirty="0">
                <a:solidFill>
                  <a:srgbClr val="000000"/>
                </a:solidFill>
              </a:rPr>
              <a:t>, s</a:t>
            </a:r>
            <a:r>
              <a:rPr lang="en-US" sz="2400" baseline="-25000" dirty="0">
                <a:solidFill>
                  <a:srgbClr val="000000"/>
                </a:solidFill>
              </a:rPr>
              <a:t>1,1</a:t>
            </a:r>
            <a:r>
              <a:rPr lang="en-US" sz="2400" dirty="0">
                <a:solidFill>
                  <a:srgbClr val="000000"/>
                </a:solidFill>
              </a:rPr>
              <a:t>, s</a:t>
            </a:r>
            <a:r>
              <a:rPr lang="en-US" sz="2400" baseline="-25000" dirty="0">
                <a:solidFill>
                  <a:srgbClr val="000000"/>
                </a:solidFill>
              </a:rPr>
              <a:t>1,2</a:t>
            </a:r>
            <a:r>
              <a:rPr lang="en-US" sz="2400" dirty="0">
                <a:solidFill>
                  <a:srgbClr val="000000"/>
                </a:solidFill>
              </a:rPr>
              <a:t>)</a:t>
            </a:r>
          </a:p>
          <a:p>
            <a:pPr marL="0" indent="0" fontAlgn="base"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000000"/>
                </a:solidFill>
              </a:rPr>
              <a:t>       = Enc</a:t>
            </a:r>
            <a:r>
              <a:rPr lang="en-US" sz="2400" baseline="-25000" dirty="0">
                <a:solidFill>
                  <a:srgbClr val="000000"/>
                </a:solidFill>
              </a:rPr>
              <a:t>1,0</a:t>
            </a:r>
            <a:r>
              <a:rPr lang="en-US" sz="2400" dirty="0">
                <a:solidFill>
                  <a:srgbClr val="000000"/>
                </a:solidFill>
              </a:rPr>
              <a:t>(Rec</a:t>
            </a:r>
            <a:r>
              <a:rPr lang="en-US" sz="2400" baseline="-25000" dirty="0">
                <a:solidFill>
                  <a:srgbClr val="000000"/>
                </a:solidFill>
              </a:rPr>
              <a:t>1</a:t>
            </a:r>
            <a:r>
              <a:rPr lang="en-US" sz="2400" dirty="0">
                <a:solidFill>
                  <a:srgbClr val="000000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e</a:t>
            </a:r>
            <a:r>
              <a:rPr lang="en-US" sz="2400" baseline="-25000" dirty="0">
                <a:solidFill>
                  <a:srgbClr val="FF0000"/>
                </a:solidFill>
              </a:rPr>
              <a:t>0,1</a:t>
            </a:r>
            <a:r>
              <a:rPr lang="en-US" sz="2400" dirty="0">
                <a:solidFill>
                  <a:srgbClr val="000000"/>
                </a:solidFill>
              </a:rPr>
              <a:t>, e</a:t>
            </a:r>
            <a:r>
              <a:rPr lang="en-US" sz="2400" baseline="-25000" dirty="0">
                <a:solidFill>
                  <a:srgbClr val="000000"/>
                </a:solidFill>
              </a:rPr>
              <a:t>2,1</a:t>
            </a:r>
            <a:r>
              <a:rPr lang="en-US" sz="2400" dirty="0">
                <a:solidFill>
                  <a:srgbClr val="000000"/>
                </a:solidFill>
              </a:rPr>
              <a:t>, e</a:t>
            </a:r>
            <a:r>
              <a:rPr lang="en-US" sz="2400" baseline="-25000" dirty="0">
                <a:solidFill>
                  <a:srgbClr val="000000"/>
                </a:solidFill>
              </a:rPr>
              <a:t>3,1</a:t>
            </a:r>
            <a:r>
              <a:rPr lang="en-US" sz="2400" dirty="0">
                <a:solidFill>
                  <a:srgbClr val="000000"/>
                </a:solidFill>
              </a:rPr>
              <a:t>, e</a:t>
            </a:r>
            <a:r>
              <a:rPr lang="en-US" sz="2400" baseline="-25000" dirty="0">
                <a:solidFill>
                  <a:srgbClr val="000000"/>
                </a:solidFill>
              </a:rPr>
              <a:t>4,1</a:t>
            </a:r>
            <a:r>
              <a:rPr lang="en-US" sz="2400" dirty="0">
                <a:solidFill>
                  <a:srgbClr val="000000"/>
                </a:solidFill>
              </a:rPr>
              <a:t>, e</a:t>
            </a:r>
            <a:r>
              <a:rPr lang="en-US" sz="2400" baseline="-25000" dirty="0">
                <a:solidFill>
                  <a:srgbClr val="000000"/>
                </a:solidFill>
              </a:rPr>
              <a:t>5,1</a:t>
            </a:r>
            <a:r>
              <a:rPr lang="en-US" sz="2400" dirty="0">
                <a:solidFill>
                  <a:srgbClr val="000000"/>
                </a:solidFill>
              </a:rPr>
              <a:t>))</a:t>
            </a:r>
          </a:p>
          <a:p>
            <a:pPr marL="0" indent="0" fontAlgn="base">
              <a:spcAft>
                <a:spcPct val="0"/>
              </a:spcAft>
              <a:buFont typeface="Arial" panose="020B0604020202020204" pitchFamily="34" charset="0"/>
              <a:buNone/>
            </a:pPr>
            <a:endParaRPr lang="en-US" sz="2400" dirty="0" smtClean="0">
              <a:solidFill>
                <a:srgbClr val="000000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622665" y="1882317"/>
            <a:ext cx="4557009" cy="1775283"/>
            <a:chOff x="2622665" y="1882317"/>
            <a:chExt cx="4557009" cy="1775283"/>
          </a:xfrm>
        </p:grpSpPr>
        <p:sp>
          <p:nvSpPr>
            <p:cNvPr id="10" name="Rounded Rectangle 9"/>
            <p:cNvSpPr/>
            <p:nvPr/>
          </p:nvSpPr>
          <p:spPr>
            <a:xfrm>
              <a:off x="4183289" y="3241140"/>
              <a:ext cx="1508291" cy="416460"/>
            </a:xfrm>
            <a:prstGeom prst="roundRect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err="1">
                  <a:solidFill>
                    <a:srgbClr val="000000"/>
                  </a:solidFill>
                </a:rPr>
                <a:t>Relayer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2880383" y="1906261"/>
              <a:ext cx="1486910" cy="1317616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655152" y="1923767"/>
              <a:ext cx="269783" cy="1317616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5503736" y="1882317"/>
              <a:ext cx="873028" cy="1317616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9" idx="2"/>
              <a:endCxn id="10" idx="3"/>
            </p:cNvCxnSpPr>
            <p:nvPr/>
          </p:nvCxnSpPr>
          <p:spPr>
            <a:xfrm flipH="1">
              <a:off x="5691580" y="2523336"/>
              <a:ext cx="1488094" cy="926034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622665" y="2520749"/>
              <a:ext cx="1521926" cy="885731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sysDash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627319" y="3452651"/>
              <a:ext cx="1521925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sysDash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120083" y="1587660"/>
            <a:ext cx="6792921" cy="1941976"/>
            <a:chOff x="1120083" y="1587660"/>
            <a:chExt cx="6792921" cy="1941976"/>
          </a:xfrm>
        </p:grpSpPr>
        <p:sp>
          <p:nvSpPr>
            <p:cNvPr id="38" name="Rectangle 37"/>
            <p:cNvSpPr/>
            <p:nvPr/>
          </p:nvSpPr>
          <p:spPr>
            <a:xfrm>
              <a:off x="1120083" y="2385597"/>
              <a:ext cx="488887" cy="30781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FFFFFF"/>
                  </a:solidFill>
                </a:rPr>
                <a:t>S</a:t>
              </a:r>
              <a:r>
                <a:rPr lang="en-US" sz="1400" baseline="-25000" dirty="0">
                  <a:solidFill>
                    <a:srgbClr val="FFFFFF"/>
                  </a:solidFill>
                </a:rPr>
                <a:t>0,0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608970" y="2385597"/>
              <a:ext cx="488887" cy="30781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FFFFFF"/>
                  </a:solidFill>
                </a:rPr>
                <a:t>S</a:t>
              </a:r>
              <a:r>
                <a:rPr lang="en-US" sz="1400" baseline="-25000" dirty="0">
                  <a:solidFill>
                    <a:srgbClr val="FFFFFF"/>
                  </a:solidFill>
                </a:rPr>
                <a:t>0,1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097857" y="2385597"/>
              <a:ext cx="488887" cy="30781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FFFFFF"/>
                  </a:solidFill>
                </a:rPr>
                <a:t>S</a:t>
              </a:r>
              <a:r>
                <a:rPr lang="en-US" sz="1400" baseline="-25000" dirty="0">
                  <a:solidFill>
                    <a:srgbClr val="FFFFFF"/>
                  </a:solidFill>
                </a:rPr>
                <a:t>0,2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134318" y="3221818"/>
              <a:ext cx="488887" cy="30781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FFFFFF"/>
                  </a:solidFill>
                </a:rPr>
                <a:t>S</a:t>
              </a:r>
              <a:r>
                <a:rPr lang="en-US" sz="1400" baseline="-25000" dirty="0">
                  <a:solidFill>
                    <a:srgbClr val="FFFFFF"/>
                  </a:solidFill>
                </a:rPr>
                <a:t>1,0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623205" y="3221818"/>
              <a:ext cx="488887" cy="30781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FFFFFF"/>
                  </a:solidFill>
                </a:rPr>
                <a:t>S</a:t>
              </a:r>
              <a:r>
                <a:rPr lang="en-US" sz="1400" baseline="-25000" dirty="0">
                  <a:solidFill>
                    <a:srgbClr val="FFFFFF"/>
                  </a:solidFill>
                </a:rPr>
                <a:t>1,1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112092" y="3221818"/>
              <a:ext cx="488887" cy="30781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FFFFFF"/>
                  </a:solidFill>
                </a:rPr>
                <a:t>S</a:t>
              </a:r>
              <a:r>
                <a:rPr lang="en-US" sz="1400" baseline="-25000" dirty="0">
                  <a:solidFill>
                    <a:srgbClr val="FFFFFF"/>
                  </a:solidFill>
                </a:rPr>
                <a:t>1,2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112092" y="1587660"/>
              <a:ext cx="488887" cy="30781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FFFFFF"/>
                  </a:solidFill>
                </a:rPr>
                <a:t>S</a:t>
              </a:r>
              <a:r>
                <a:rPr lang="en-US" sz="1400" baseline="-25000" dirty="0">
                  <a:solidFill>
                    <a:srgbClr val="FFFFFF"/>
                  </a:solidFill>
                </a:rPr>
                <a:t>2,0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600979" y="1587660"/>
              <a:ext cx="488887" cy="30781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FFFFFF"/>
                  </a:solidFill>
                </a:rPr>
                <a:t>S</a:t>
              </a:r>
              <a:r>
                <a:rPr lang="en-US" sz="1400" baseline="-25000" dirty="0">
                  <a:solidFill>
                    <a:srgbClr val="FFFFFF"/>
                  </a:solidFill>
                </a:rPr>
                <a:t>2,1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089866" y="1587660"/>
              <a:ext cx="488887" cy="30781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FFFFFF"/>
                  </a:solidFill>
                </a:rPr>
                <a:t>S</a:t>
              </a:r>
              <a:r>
                <a:rPr lang="en-US" sz="1400" baseline="-25000" dirty="0">
                  <a:solidFill>
                    <a:srgbClr val="FFFFFF"/>
                  </a:solidFill>
                </a:rPr>
                <a:t>2,2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900148" y="1588362"/>
              <a:ext cx="488887" cy="30781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FFFFFF"/>
                  </a:solidFill>
                </a:rPr>
                <a:t>S</a:t>
              </a:r>
              <a:r>
                <a:rPr lang="en-US" sz="1400" baseline="-25000" dirty="0">
                  <a:solidFill>
                    <a:srgbClr val="FFFFFF"/>
                  </a:solidFill>
                </a:rPr>
                <a:t>3,0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389035" y="1588362"/>
              <a:ext cx="488887" cy="30781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FFFFFF"/>
                  </a:solidFill>
                </a:rPr>
                <a:t>S</a:t>
              </a:r>
              <a:r>
                <a:rPr lang="en-US" sz="1400" baseline="-25000" dirty="0">
                  <a:solidFill>
                    <a:srgbClr val="FFFFFF"/>
                  </a:solidFill>
                </a:rPr>
                <a:t>3,1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877922" y="1588362"/>
              <a:ext cx="488887" cy="30781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FFFFFF"/>
                  </a:solidFill>
                </a:rPr>
                <a:t>S</a:t>
              </a:r>
              <a:r>
                <a:rPr lang="en-US" sz="1400" baseline="-25000" dirty="0">
                  <a:solidFill>
                    <a:srgbClr val="FFFFFF"/>
                  </a:solidFill>
                </a:rPr>
                <a:t>3,2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593811" y="1587660"/>
              <a:ext cx="488887" cy="30781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FFFFFF"/>
                  </a:solidFill>
                </a:rPr>
                <a:t>S</a:t>
              </a:r>
              <a:r>
                <a:rPr lang="en-US" sz="1400" baseline="-25000" dirty="0">
                  <a:solidFill>
                    <a:srgbClr val="FFFFFF"/>
                  </a:solidFill>
                </a:rPr>
                <a:t>4,0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082698" y="1587660"/>
              <a:ext cx="488887" cy="30781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FFFFFF"/>
                  </a:solidFill>
                </a:rPr>
                <a:t>S</a:t>
              </a:r>
              <a:r>
                <a:rPr lang="en-US" sz="1400" baseline="-25000" dirty="0">
                  <a:solidFill>
                    <a:srgbClr val="FFFFFF"/>
                  </a:solidFill>
                </a:rPr>
                <a:t>4,1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571585" y="1587660"/>
              <a:ext cx="488887" cy="30781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FFFFFF"/>
                  </a:solidFill>
                </a:rPr>
                <a:t>S</a:t>
              </a:r>
              <a:r>
                <a:rPr lang="en-US" sz="1400" baseline="-25000" dirty="0">
                  <a:solidFill>
                    <a:srgbClr val="FFFFFF"/>
                  </a:solidFill>
                </a:rPr>
                <a:t>4,2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446343" y="2215518"/>
              <a:ext cx="488887" cy="30781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FFFFFF"/>
                  </a:solidFill>
                </a:rPr>
                <a:t>S</a:t>
              </a:r>
              <a:r>
                <a:rPr lang="en-US" sz="1400" baseline="-25000" dirty="0">
                  <a:solidFill>
                    <a:srgbClr val="FFFFFF"/>
                  </a:solidFill>
                </a:rPr>
                <a:t>5,0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935230" y="2215518"/>
              <a:ext cx="488887" cy="30781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FFFFFF"/>
                  </a:solidFill>
                </a:rPr>
                <a:t>S</a:t>
              </a:r>
              <a:r>
                <a:rPr lang="en-US" sz="1400" baseline="-25000" dirty="0">
                  <a:solidFill>
                    <a:srgbClr val="FFFFFF"/>
                  </a:solidFill>
                </a:rPr>
                <a:t>5,1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424117" y="2215518"/>
              <a:ext cx="488887" cy="30781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FFFFFF"/>
                  </a:solidFill>
                </a:rPr>
                <a:t>S</a:t>
              </a:r>
              <a:r>
                <a:rPr lang="en-US" sz="1400" baseline="-25000" dirty="0">
                  <a:solidFill>
                    <a:srgbClr val="FFFFFF"/>
                  </a:solidFill>
                </a:rPr>
                <a:t>5,2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286587" y="2138594"/>
            <a:ext cx="5118615" cy="1327876"/>
            <a:chOff x="741860" y="2017307"/>
            <a:chExt cx="5118615" cy="1327876"/>
          </a:xfrm>
        </p:grpSpPr>
        <p:sp>
          <p:nvSpPr>
            <p:cNvPr id="32" name="TextBox 31"/>
            <p:cNvSpPr txBox="1"/>
            <p:nvPr/>
          </p:nvSpPr>
          <p:spPr>
            <a:xfrm>
              <a:off x="2208171" y="2883518"/>
              <a:ext cx="641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CC6600"/>
                  </a:solidFill>
                </a:rPr>
                <a:t>e</a:t>
              </a:r>
              <a:r>
                <a:rPr lang="en-US" sz="2400" b="1" baseline="-25000" dirty="0">
                  <a:solidFill>
                    <a:srgbClr val="CC6600"/>
                  </a:solidFill>
                </a:rPr>
                <a:t>0,1</a:t>
              </a:r>
              <a:endParaRPr lang="en-US" sz="2400" b="1" dirty="0">
                <a:solidFill>
                  <a:srgbClr val="CC66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203111" y="2230454"/>
              <a:ext cx="641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CC6600"/>
                  </a:solidFill>
                </a:rPr>
                <a:t>e</a:t>
              </a:r>
              <a:r>
                <a:rPr lang="en-US" sz="2400" b="1" baseline="-25000" dirty="0">
                  <a:solidFill>
                    <a:srgbClr val="CC6600"/>
                  </a:solidFill>
                </a:rPr>
                <a:t>2,1</a:t>
              </a:r>
              <a:endParaRPr lang="en-US" sz="2400" b="1" dirty="0">
                <a:solidFill>
                  <a:srgbClr val="CC66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167003" y="2017307"/>
              <a:ext cx="641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CC6600"/>
                  </a:solidFill>
                </a:rPr>
                <a:t>e</a:t>
              </a:r>
              <a:r>
                <a:rPr lang="en-US" sz="2400" b="1" baseline="-25000" dirty="0">
                  <a:solidFill>
                    <a:srgbClr val="CC6600"/>
                  </a:solidFill>
                </a:rPr>
                <a:t>3,1</a:t>
              </a:r>
              <a:endParaRPr lang="en-US" sz="2400" b="1" dirty="0">
                <a:solidFill>
                  <a:srgbClr val="CC660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748360" y="2212949"/>
              <a:ext cx="641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CC6600"/>
                  </a:solidFill>
                </a:rPr>
                <a:t>e</a:t>
              </a:r>
              <a:r>
                <a:rPr lang="en-US" sz="2400" b="1" baseline="-25000" dirty="0">
                  <a:solidFill>
                    <a:srgbClr val="CC6600"/>
                  </a:solidFill>
                </a:rPr>
                <a:t>4,1</a:t>
              </a:r>
              <a:endParaRPr lang="en-US" sz="2400" b="1" dirty="0">
                <a:solidFill>
                  <a:srgbClr val="CC66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218953" y="2563532"/>
              <a:ext cx="641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CC6600"/>
                  </a:solidFill>
                </a:rPr>
                <a:t>e</a:t>
              </a:r>
              <a:r>
                <a:rPr lang="en-US" sz="2400" b="1" baseline="-25000" dirty="0">
                  <a:solidFill>
                    <a:srgbClr val="CC6600"/>
                  </a:solidFill>
                </a:rPr>
                <a:t>5,1</a:t>
              </a:r>
              <a:endParaRPr lang="en-US" sz="2400" b="1" dirty="0">
                <a:solidFill>
                  <a:srgbClr val="CC6600"/>
                </a:solidFill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741860" y="2239691"/>
              <a:ext cx="1185999" cy="360294"/>
              <a:chOff x="2218099" y="2716040"/>
              <a:chExt cx="543208" cy="307818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 flipV="1">
                <a:off x="2218099" y="2716040"/>
                <a:ext cx="543208" cy="307817"/>
              </a:xfrm>
              <a:prstGeom prst="line">
                <a:avLst/>
              </a:prstGeom>
              <a:ln w="38100">
                <a:solidFill>
                  <a:srgbClr val="CC66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 flipV="1">
                <a:off x="2218099" y="2716040"/>
                <a:ext cx="543208" cy="307818"/>
              </a:xfrm>
              <a:prstGeom prst="line">
                <a:avLst/>
              </a:prstGeom>
              <a:ln w="38100">
                <a:solidFill>
                  <a:srgbClr val="CC66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Group 22"/>
          <p:cNvGrpSpPr/>
          <p:nvPr/>
        </p:nvGrpSpPr>
        <p:grpSpPr>
          <a:xfrm>
            <a:off x="1278973" y="1802215"/>
            <a:ext cx="5410021" cy="1741240"/>
            <a:chOff x="734246" y="1680928"/>
            <a:chExt cx="5410021" cy="1741240"/>
          </a:xfrm>
        </p:grpSpPr>
        <p:sp>
          <p:nvSpPr>
            <p:cNvPr id="44" name="TextBox 43"/>
            <p:cNvSpPr txBox="1"/>
            <p:nvPr/>
          </p:nvSpPr>
          <p:spPr>
            <a:xfrm>
              <a:off x="2246018" y="2230455"/>
              <a:ext cx="64152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06600"/>
                  </a:solidFill>
                </a:rPr>
                <a:t>e</a:t>
              </a:r>
              <a:r>
                <a:rPr lang="en-US" sz="2400" b="1" baseline="-25000" dirty="0">
                  <a:solidFill>
                    <a:srgbClr val="006600"/>
                  </a:solidFill>
                </a:rPr>
                <a:t>1,0</a:t>
              </a:r>
              <a:endParaRPr lang="en-US" sz="2400" b="1" dirty="0">
                <a:solidFill>
                  <a:srgbClr val="00660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779990" y="1937797"/>
              <a:ext cx="64152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06600"/>
                  </a:solidFill>
                </a:rPr>
                <a:t>e</a:t>
              </a:r>
              <a:r>
                <a:rPr lang="en-US" sz="2400" b="1" baseline="-25000" dirty="0">
                  <a:solidFill>
                    <a:srgbClr val="006600"/>
                  </a:solidFill>
                </a:rPr>
                <a:t>2,0</a:t>
              </a:r>
              <a:endParaRPr lang="en-US" sz="2400" b="1" dirty="0">
                <a:solidFill>
                  <a:srgbClr val="00660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121424" y="1680928"/>
              <a:ext cx="64152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06600"/>
                  </a:solidFill>
                </a:rPr>
                <a:t>e</a:t>
              </a:r>
              <a:r>
                <a:rPr lang="en-US" sz="2400" b="1" baseline="-25000" dirty="0">
                  <a:solidFill>
                    <a:srgbClr val="006600"/>
                  </a:solidFill>
                </a:rPr>
                <a:t>3,0</a:t>
              </a:r>
              <a:endParaRPr lang="en-US" sz="2400" b="1" dirty="0">
                <a:solidFill>
                  <a:srgbClr val="00660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939730" y="1911760"/>
              <a:ext cx="64152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06600"/>
                  </a:solidFill>
                </a:rPr>
                <a:t>e</a:t>
              </a:r>
              <a:r>
                <a:rPr lang="en-US" sz="2400" b="1" baseline="-25000" dirty="0">
                  <a:solidFill>
                    <a:srgbClr val="006600"/>
                  </a:solidFill>
                </a:rPr>
                <a:t>4,0</a:t>
              </a:r>
              <a:endParaRPr lang="en-US" sz="2400" b="1" dirty="0">
                <a:solidFill>
                  <a:srgbClr val="0066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502745" y="2341295"/>
              <a:ext cx="64152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06600"/>
                  </a:solidFill>
                </a:rPr>
                <a:t>e</a:t>
              </a:r>
              <a:r>
                <a:rPr lang="en-US" sz="2400" b="1" baseline="-25000" dirty="0">
                  <a:solidFill>
                    <a:srgbClr val="006600"/>
                  </a:solidFill>
                </a:rPr>
                <a:t>5,0</a:t>
              </a:r>
              <a:endParaRPr lang="en-US" sz="2400" b="1" dirty="0">
                <a:solidFill>
                  <a:srgbClr val="006600"/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734246" y="3119853"/>
              <a:ext cx="1193614" cy="302315"/>
              <a:chOff x="2218099" y="2716040"/>
              <a:chExt cx="543208" cy="307818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 flipV="1">
                <a:off x="2218099" y="2716040"/>
                <a:ext cx="543208" cy="307817"/>
              </a:xfrm>
              <a:prstGeom prst="line">
                <a:avLst/>
              </a:prstGeom>
              <a:ln w="38100">
                <a:solidFill>
                  <a:srgbClr val="0066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 flipV="1">
                <a:off x="2218099" y="2716040"/>
                <a:ext cx="543208" cy="307818"/>
              </a:xfrm>
              <a:prstGeom prst="line">
                <a:avLst/>
              </a:prstGeom>
              <a:ln w="38100">
                <a:solidFill>
                  <a:srgbClr val="0066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32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304800"/>
            <a:ext cx="835152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420" y="1684020"/>
            <a:ext cx="7578090" cy="1668780"/>
          </a:xfrm>
        </p:spPr>
        <p:txBody>
          <a:bodyPr>
            <a:normAutofit/>
          </a:bodyPr>
          <a:lstStyle/>
          <a:p>
            <a:r>
              <a:rPr lang="en-US" dirty="0" smtClean="0"/>
              <a:t>We have two equations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   e</a:t>
            </a:r>
            <a:r>
              <a:rPr lang="en-US" sz="2400" baseline="-25000" dirty="0" smtClean="0">
                <a:solidFill>
                  <a:srgbClr val="FF0000"/>
                </a:solidFill>
              </a:rPr>
              <a:t>0,1 </a:t>
            </a:r>
            <a:r>
              <a:rPr lang="en-US" sz="2400" dirty="0"/>
              <a:t>= Enc</a:t>
            </a:r>
            <a:r>
              <a:rPr lang="en-US" sz="2400" baseline="-25000" dirty="0"/>
              <a:t>0,1</a:t>
            </a:r>
            <a:r>
              <a:rPr lang="en-US" sz="2400" dirty="0"/>
              <a:t>(Rec</a:t>
            </a:r>
            <a:r>
              <a:rPr lang="en-US" sz="2400" baseline="-25000" dirty="0"/>
              <a:t>0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e</a:t>
            </a:r>
            <a:r>
              <a:rPr lang="en-US" sz="2400" baseline="-25000" dirty="0">
                <a:solidFill>
                  <a:srgbClr val="FF0000"/>
                </a:solidFill>
              </a:rPr>
              <a:t>1,0</a:t>
            </a:r>
            <a:r>
              <a:rPr lang="en-US" sz="2400" dirty="0"/>
              <a:t>, e</a:t>
            </a:r>
            <a:r>
              <a:rPr lang="en-US" sz="2400" baseline="-25000" dirty="0"/>
              <a:t>2,0</a:t>
            </a:r>
            <a:r>
              <a:rPr lang="en-US" sz="2400" dirty="0"/>
              <a:t>, e</a:t>
            </a:r>
            <a:r>
              <a:rPr lang="en-US" sz="2400" baseline="-25000" dirty="0"/>
              <a:t>3,0</a:t>
            </a:r>
            <a:r>
              <a:rPr lang="en-US" sz="2400" dirty="0"/>
              <a:t>, e</a:t>
            </a:r>
            <a:r>
              <a:rPr lang="en-US" sz="2400" baseline="-25000" dirty="0"/>
              <a:t>4,0</a:t>
            </a:r>
            <a:r>
              <a:rPr lang="en-US" sz="2400" dirty="0"/>
              <a:t>, e</a:t>
            </a:r>
            <a:r>
              <a:rPr lang="en-US" sz="2400" baseline="-25000" dirty="0"/>
              <a:t>5,0</a:t>
            </a:r>
            <a:r>
              <a:rPr lang="en-US" sz="2400" dirty="0"/>
              <a:t>))</a:t>
            </a:r>
            <a:r>
              <a:rPr lang="en-US" sz="2400" dirty="0" smtClean="0">
                <a:solidFill>
                  <a:srgbClr val="FF0000"/>
                </a:solidFill>
              </a:rPr>
              <a:t>   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  e</a:t>
            </a:r>
            <a:r>
              <a:rPr lang="en-US" sz="2400" baseline="-25000" dirty="0" smtClean="0">
                <a:solidFill>
                  <a:srgbClr val="FF0000"/>
                </a:solidFill>
              </a:rPr>
              <a:t>1,0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= Enc</a:t>
            </a:r>
            <a:r>
              <a:rPr lang="en-US" sz="2400" baseline="-25000" dirty="0" smtClean="0"/>
              <a:t>1,0</a:t>
            </a:r>
            <a:r>
              <a:rPr lang="en-US" sz="2400" dirty="0" smtClean="0"/>
              <a:t>(Rec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FF0000"/>
                </a:solidFill>
              </a:rPr>
              <a:t>e</a:t>
            </a:r>
            <a:r>
              <a:rPr lang="en-US" sz="2400" baseline="-25000" dirty="0" smtClean="0">
                <a:solidFill>
                  <a:srgbClr val="FF0000"/>
                </a:solidFill>
              </a:rPr>
              <a:t>0,1</a:t>
            </a:r>
            <a:r>
              <a:rPr lang="en-US" sz="2400" dirty="0" smtClean="0"/>
              <a:t>, e</a:t>
            </a:r>
            <a:r>
              <a:rPr lang="en-US" sz="2400" baseline="-25000" dirty="0" smtClean="0"/>
              <a:t>2,1</a:t>
            </a:r>
            <a:r>
              <a:rPr lang="en-US" sz="2400" dirty="0" smtClean="0"/>
              <a:t>, e</a:t>
            </a:r>
            <a:r>
              <a:rPr lang="en-US" sz="2400" baseline="-25000" dirty="0" smtClean="0"/>
              <a:t>3,1</a:t>
            </a:r>
            <a:r>
              <a:rPr lang="en-US" sz="2400" dirty="0" smtClean="0"/>
              <a:t>, e</a:t>
            </a:r>
            <a:r>
              <a:rPr lang="en-US" sz="2400" baseline="-25000" dirty="0" smtClean="0"/>
              <a:t>4,1</a:t>
            </a:r>
            <a:r>
              <a:rPr lang="en-US" sz="2400" dirty="0" smtClean="0"/>
              <a:t>, e</a:t>
            </a:r>
            <a:r>
              <a:rPr lang="en-US" sz="2400" baseline="-25000" dirty="0" smtClean="0"/>
              <a:t>5,1</a:t>
            </a:r>
            <a:r>
              <a:rPr lang="en-US" sz="2400" dirty="0" smtClean="0"/>
              <a:t>))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85800" y="3429000"/>
            <a:ext cx="78486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>
                <a:solidFill>
                  <a:srgbClr val="000000"/>
                </a:solidFill>
              </a:rPr>
              <a:t>Trick: They form a </a:t>
            </a:r>
            <a:r>
              <a:rPr lang="en-US" dirty="0">
                <a:solidFill>
                  <a:srgbClr val="FF0000"/>
                </a:solidFill>
              </a:rPr>
              <a:t>linear </a:t>
            </a:r>
            <a:r>
              <a:rPr lang="en-US" dirty="0" smtClean="0">
                <a:solidFill>
                  <a:srgbClr val="FF0000"/>
                </a:solidFill>
              </a:rPr>
              <a:t>system of equations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If the equations are linearly independent, we </a:t>
            </a:r>
            <a:r>
              <a:rPr lang="en-US" dirty="0">
                <a:solidFill>
                  <a:srgbClr val="000000"/>
                </a:solidFill>
              </a:rPr>
              <a:t>can calculate </a:t>
            </a:r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baseline="-25000" dirty="0">
                <a:solidFill>
                  <a:srgbClr val="FF0000"/>
                </a:solidFill>
              </a:rPr>
              <a:t>0,1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and </a:t>
            </a:r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baseline="-25000" dirty="0">
                <a:solidFill>
                  <a:srgbClr val="FF0000"/>
                </a:solidFill>
              </a:rPr>
              <a:t>1,0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</a:rPr>
              <a:t>Then we </a:t>
            </a:r>
            <a:r>
              <a:rPr lang="en-US" dirty="0" smtClean="0">
                <a:solidFill>
                  <a:srgbClr val="000000"/>
                </a:solidFill>
              </a:rPr>
              <a:t>obtain </a:t>
            </a:r>
            <a:r>
              <a:rPr lang="en-US" dirty="0">
                <a:solidFill>
                  <a:srgbClr val="000000"/>
                </a:solidFill>
              </a:rPr>
              <a:t>lost data by</a:t>
            </a:r>
          </a:p>
          <a:p>
            <a:pPr marL="457200" lvl="1" indent="0"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s</a:t>
            </a:r>
            <a:r>
              <a:rPr lang="en-US" baseline="-25000" dirty="0">
                <a:solidFill>
                  <a:srgbClr val="000000"/>
                </a:solidFill>
              </a:rPr>
              <a:t>0,0</a:t>
            </a:r>
            <a:r>
              <a:rPr lang="en-US" dirty="0">
                <a:solidFill>
                  <a:srgbClr val="000000"/>
                </a:solidFill>
              </a:rPr>
              <a:t>, s</a:t>
            </a:r>
            <a:r>
              <a:rPr lang="en-US" baseline="-25000" dirty="0">
                <a:solidFill>
                  <a:srgbClr val="000000"/>
                </a:solidFill>
              </a:rPr>
              <a:t>0,1</a:t>
            </a:r>
            <a:r>
              <a:rPr lang="en-US" dirty="0">
                <a:solidFill>
                  <a:srgbClr val="000000"/>
                </a:solidFill>
              </a:rPr>
              <a:t>, s</a:t>
            </a:r>
            <a:r>
              <a:rPr lang="en-US" baseline="-25000" dirty="0">
                <a:solidFill>
                  <a:srgbClr val="000000"/>
                </a:solidFill>
              </a:rPr>
              <a:t>0,2 </a:t>
            </a:r>
            <a:r>
              <a:rPr lang="en-US" dirty="0">
                <a:solidFill>
                  <a:srgbClr val="000000"/>
                </a:solidFill>
              </a:rPr>
              <a:t>= Rec</a:t>
            </a:r>
            <a:r>
              <a:rPr lang="en-US" baseline="-25000" dirty="0">
                <a:solidFill>
                  <a:srgbClr val="000000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baseline="-25000" dirty="0">
                <a:solidFill>
                  <a:srgbClr val="FF0000"/>
                </a:solidFill>
              </a:rPr>
              <a:t>1,0</a:t>
            </a:r>
            <a:r>
              <a:rPr lang="en-US" dirty="0">
                <a:solidFill>
                  <a:srgbClr val="000000"/>
                </a:solidFill>
              </a:rPr>
              <a:t>, e</a:t>
            </a:r>
            <a:r>
              <a:rPr lang="en-US" baseline="-25000" dirty="0">
                <a:solidFill>
                  <a:srgbClr val="000000"/>
                </a:solidFill>
              </a:rPr>
              <a:t>2,0</a:t>
            </a:r>
            <a:r>
              <a:rPr lang="en-US" dirty="0">
                <a:solidFill>
                  <a:srgbClr val="000000"/>
                </a:solidFill>
              </a:rPr>
              <a:t>, e</a:t>
            </a:r>
            <a:r>
              <a:rPr lang="en-US" baseline="-25000" dirty="0">
                <a:solidFill>
                  <a:srgbClr val="000000"/>
                </a:solidFill>
              </a:rPr>
              <a:t>3,0</a:t>
            </a:r>
            <a:r>
              <a:rPr lang="en-US" dirty="0">
                <a:solidFill>
                  <a:srgbClr val="000000"/>
                </a:solidFill>
              </a:rPr>
              <a:t>, e</a:t>
            </a:r>
            <a:r>
              <a:rPr lang="en-US" baseline="-25000" dirty="0">
                <a:solidFill>
                  <a:srgbClr val="000000"/>
                </a:solidFill>
              </a:rPr>
              <a:t>4,0</a:t>
            </a:r>
            <a:r>
              <a:rPr lang="en-US" dirty="0">
                <a:solidFill>
                  <a:srgbClr val="000000"/>
                </a:solidFill>
              </a:rPr>
              <a:t>, e</a:t>
            </a:r>
            <a:r>
              <a:rPr lang="en-US" baseline="-25000" dirty="0">
                <a:solidFill>
                  <a:srgbClr val="000000"/>
                </a:solidFill>
              </a:rPr>
              <a:t>5,0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 marL="457200" lvl="1" indent="0"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s</a:t>
            </a:r>
            <a:r>
              <a:rPr lang="en-US" baseline="-25000" dirty="0">
                <a:solidFill>
                  <a:srgbClr val="000000"/>
                </a:solidFill>
              </a:rPr>
              <a:t>1,0</a:t>
            </a:r>
            <a:r>
              <a:rPr lang="en-US" dirty="0">
                <a:solidFill>
                  <a:srgbClr val="000000"/>
                </a:solidFill>
              </a:rPr>
              <a:t>, s</a:t>
            </a:r>
            <a:r>
              <a:rPr lang="en-US" baseline="-25000" dirty="0">
                <a:solidFill>
                  <a:srgbClr val="000000"/>
                </a:solidFill>
              </a:rPr>
              <a:t>1,1</a:t>
            </a:r>
            <a:r>
              <a:rPr lang="en-US" dirty="0">
                <a:solidFill>
                  <a:srgbClr val="000000"/>
                </a:solidFill>
              </a:rPr>
              <a:t>, s</a:t>
            </a:r>
            <a:r>
              <a:rPr lang="en-US" baseline="-25000" dirty="0">
                <a:solidFill>
                  <a:srgbClr val="000000"/>
                </a:solidFill>
              </a:rPr>
              <a:t>1,2 </a:t>
            </a:r>
            <a:r>
              <a:rPr lang="en-US" dirty="0">
                <a:solidFill>
                  <a:srgbClr val="000000"/>
                </a:solidFill>
              </a:rPr>
              <a:t>= Rec</a:t>
            </a:r>
            <a:r>
              <a:rPr lang="en-US" baseline="-25000" dirty="0">
                <a:solidFill>
                  <a:srgbClr val="000000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baseline="-25000" dirty="0">
                <a:solidFill>
                  <a:srgbClr val="FF0000"/>
                </a:solidFill>
              </a:rPr>
              <a:t>0,1</a:t>
            </a:r>
            <a:r>
              <a:rPr lang="en-US" dirty="0">
                <a:solidFill>
                  <a:srgbClr val="000000"/>
                </a:solidFill>
              </a:rPr>
              <a:t>, e</a:t>
            </a:r>
            <a:r>
              <a:rPr lang="en-US" baseline="-25000" dirty="0">
                <a:solidFill>
                  <a:srgbClr val="000000"/>
                </a:solidFill>
              </a:rPr>
              <a:t>2,1</a:t>
            </a:r>
            <a:r>
              <a:rPr lang="en-US" dirty="0">
                <a:solidFill>
                  <a:srgbClr val="000000"/>
                </a:solidFill>
              </a:rPr>
              <a:t>, e</a:t>
            </a:r>
            <a:r>
              <a:rPr lang="en-US" baseline="-25000" dirty="0">
                <a:solidFill>
                  <a:srgbClr val="000000"/>
                </a:solidFill>
              </a:rPr>
              <a:t>3,1</a:t>
            </a:r>
            <a:r>
              <a:rPr lang="en-US" dirty="0">
                <a:solidFill>
                  <a:srgbClr val="000000"/>
                </a:solidFill>
              </a:rPr>
              <a:t>, e</a:t>
            </a:r>
            <a:r>
              <a:rPr lang="en-US" baseline="-25000" dirty="0">
                <a:solidFill>
                  <a:srgbClr val="000000"/>
                </a:solidFill>
              </a:rPr>
              <a:t>4,1</a:t>
            </a:r>
            <a:r>
              <a:rPr lang="en-US" dirty="0">
                <a:solidFill>
                  <a:srgbClr val="000000"/>
                </a:solidFill>
              </a:rPr>
              <a:t>, e</a:t>
            </a:r>
            <a:r>
              <a:rPr lang="en-US" baseline="-25000" dirty="0">
                <a:solidFill>
                  <a:srgbClr val="000000"/>
                </a:solidFill>
              </a:rPr>
              <a:t>5,1</a:t>
            </a:r>
            <a:r>
              <a:rPr lang="en-US" dirty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lang="en-US" sz="2400" kern="0" dirty="0" smtClean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76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Bandwidth Saving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890" y="1443883"/>
            <a:ext cx="7886700" cy="910697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 smtClean="0"/>
              <a:t>Bandwidth Ratio</a:t>
            </a:r>
            <a:r>
              <a:rPr lang="en-US" sz="2400" dirty="0" smtClean="0"/>
              <a:t>: Ratio of CORE to conventional in recovery bandwidth </a:t>
            </a:r>
            <a:r>
              <a:rPr lang="en-US" sz="2400" dirty="0" smtClean="0">
                <a:solidFill>
                  <a:srgbClr val="C00000"/>
                </a:solidFill>
              </a:rPr>
              <a:t>(Over 98% cases are good failure patterns)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81050" y="4994802"/>
            <a:ext cx="7886700" cy="168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Aft>
                <a:spcPct val="0"/>
              </a:spcAft>
            </a:pPr>
            <a:endParaRPr lang="en-US" sz="3200" dirty="0">
              <a:solidFill>
                <a:srgbClr val="000000"/>
              </a:solidFill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/>
          </p:nvPr>
        </p:nvGraphicFramePr>
        <p:xfrm>
          <a:off x="781050" y="2339674"/>
          <a:ext cx="3765740" cy="2833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/>
          </p:nvPr>
        </p:nvGraphicFramePr>
        <p:xfrm>
          <a:off x="4495800" y="2430162"/>
          <a:ext cx="393106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85800" y="5173362"/>
            <a:ext cx="7886700" cy="168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 smtClean="0">
                <a:solidFill>
                  <a:srgbClr val="000000"/>
                </a:solidFill>
              </a:rPr>
              <a:t>Bandwidth saving of CORE is significant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e.g., (20,10)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Single failure: ~80%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2-4 concurrent failures: 36-64%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85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CORE to Do Adaptive-Coding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we deploy a (20,10) MSR code.</a:t>
            </a:r>
          </a:p>
          <a:p>
            <a:pPr lvl="1"/>
            <a:r>
              <a:rPr lang="en-US" dirty="0" smtClean="0"/>
              <a:t>Fast code (</a:t>
            </a:r>
            <a:r>
              <a:rPr lang="en-US" dirty="0" smtClean="0">
                <a:solidFill>
                  <a:srgbClr val="C00000"/>
                </a:solidFill>
              </a:rPr>
              <a:t>full stripe</a:t>
            </a:r>
            <a:r>
              <a:rPr lang="en-US" dirty="0" smtClean="0"/>
              <a:t>): 20 blocks in the stripe are all stored in the system, thus recovery cost of single node failures is 1.9 blocks. </a:t>
            </a:r>
          </a:p>
          <a:p>
            <a:pPr lvl="1"/>
            <a:r>
              <a:rPr lang="en-US" dirty="0" smtClean="0"/>
              <a:t>Compact code (</a:t>
            </a:r>
            <a:r>
              <a:rPr lang="en-US" dirty="0" smtClean="0">
                <a:solidFill>
                  <a:srgbClr val="C00000"/>
                </a:solidFill>
              </a:rPr>
              <a:t>partial stripe</a:t>
            </a:r>
            <a:r>
              <a:rPr lang="en-US" dirty="0" smtClean="0"/>
              <a:t>): ten data blocks and 4 parity blocks are stored in the system, the recovery cost of single node failures is equal to a 7-node failure recovery, the recovery cost is 9.1 blocks.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65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Hot-Cold or Hot-Warm-Cold?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828373"/>
            <a:ext cx="7886700" cy="134858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Instead of transforming 3-way replicated hot data to erasure-coded cold data.  Facebook defines a intermediate warm state and use a 2-way replication + 2 XOR blocks solution.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58782" y="1851943"/>
            <a:ext cx="324740" cy="307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810284" y="1851942"/>
            <a:ext cx="324740" cy="307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261786" y="1851943"/>
            <a:ext cx="324740" cy="307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713288" y="1851942"/>
            <a:ext cx="324740" cy="307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164790" y="1851942"/>
            <a:ext cx="324740" cy="307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616292" y="1851943"/>
            <a:ext cx="324740" cy="307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067794" y="1851942"/>
            <a:ext cx="324740" cy="307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519296" y="1851943"/>
            <a:ext cx="324740" cy="307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970798" y="1851942"/>
            <a:ext cx="324740" cy="307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422300" y="1851942"/>
            <a:ext cx="324740" cy="307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358782" y="2209442"/>
            <a:ext cx="324740" cy="307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810284" y="2209441"/>
            <a:ext cx="324740" cy="307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261786" y="2209442"/>
            <a:ext cx="324740" cy="307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713288" y="2209441"/>
            <a:ext cx="324740" cy="307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164790" y="2209441"/>
            <a:ext cx="324740" cy="307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3616292" y="2209442"/>
            <a:ext cx="324740" cy="307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067794" y="2209441"/>
            <a:ext cx="324740" cy="307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4519296" y="2209442"/>
            <a:ext cx="324740" cy="307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970798" y="2209441"/>
            <a:ext cx="324740" cy="307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5422300" y="2209441"/>
            <a:ext cx="324740" cy="307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358782" y="2568365"/>
            <a:ext cx="324740" cy="307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1810284" y="2568364"/>
            <a:ext cx="324740" cy="307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2261786" y="2568365"/>
            <a:ext cx="324740" cy="307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2713288" y="2568364"/>
            <a:ext cx="324740" cy="307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3164790" y="2568364"/>
            <a:ext cx="324740" cy="307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3616292" y="2568365"/>
            <a:ext cx="324740" cy="307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4067794" y="2568364"/>
            <a:ext cx="324740" cy="307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4519296" y="2568365"/>
            <a:ext cx="324740" cy="307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4970798" y="2568364"/>
            <a:ext cx="324740" cy="307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5422300" y="2568364"/>
            <a:ext cx="324740" cy="307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1358782" y="3295470"/>
            <a:ext cx="324740" cy="307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1810284" y="3295469"/>
            <a:ext cx="324740" cy="307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2261786" y="3295470"/>
            <a:ext cx="324740" cy="307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2713288" y="3295469"/>
            <a:ext cx="324740" cy="307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3164790" y="3295469"/>
            <a:ext cx="324740" cy="307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3616292" y="3295470"/>
            <a:ext cx="324740" cy="307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4067794" y="3295469"/>
            <a:ext cx="324740" cy="307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519296" y="3295470"/>
            <a:ext cx="324740" cy="307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4970798" y="3295469"/>
            <a:ext cx="324740" cy="307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5422300" y="3295469"/>
            <a:ext cx="324740" cy="307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1358782" y="3654393"/>
            <a:ext cx="324740" cy="307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1810284" y="3654392"/>
            <a:ext cx="324740" cy="307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2261786" y="3654393"/>
            <a:ext cx="324740" cy="307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2713288" y="3654392"/>
            <a:ext cx="324740" cy="307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3164790" y="3654392"/>
            <a:ext cx="324740" cy="307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3616292" y="3654393"/>
            <a:ext cx="324740" cy="307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4067794" y="3654392"/>
            <a:ext cx="324740" cy="307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4519296" y="3654393"/>
            <a:ext cx="324740" cy="307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4970798" y="3654392"/>
            <a:ext cx="324740" cy="307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5422300" y="3654392"/>
            <a:ext cx="324740" cy="307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1358782" y="4299956"/>
            <a:ext cx="324740" cy="307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1810284" y="4299955"/>
            <a:ext cx="324740" cy="307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2261786" y="4299956"/>
            <a:ext cx="324740" cy="307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2713288" y="4299955"/>
            <a:ext cx="324740" cy="307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3164790" y="4299955"/>
            <a:ext cx="324740" cy="307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3616292" y="4299956"/>
            <a:ext cx="324740" cy="307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4067794" y="4299955"/>
            <a:ext cx="324740" cy="307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4519296" y="4299956"/>
            <a:ext cx="324740" cy="307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4970798" y="4299955"/>
            <a:ext cx="324740" cy="307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5422300" y="4299955"/>
            <a:ext cx="324740" cy="307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6326730" y="3295469"/>
            <a:ext cx="324740" cy="307649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6326730" y="3654392"/>
            <a:ext cx="324740" cy="307649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6322459" y="4299954"/>
            <a:ext cx="324740" cy="307649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6773961" y="4299955"/>
            <a:ext cx="324740" cy="307649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>
            <a:off x="7225463" y="4299954"/>
            <a:ext cx="324740" cy="307649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7676965" y="4299954"/>
            <a:ext cx="324740" cy="307649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478564" y="238427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Hot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78564" y="3458382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Warm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78564" y="4240810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32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CORE to Accelerate the Warm to Cold Transition.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219122"/>
            <a:ext cx="7886700" cy="1957841"/>
          </a:xfrm>
        </p:spPr>
        <p:txBody>
          <a:bodyPr>
            <a:normAutofit/>
          </a:bodyPr>
          <a:lstStyle/>
          <a:p>
            <a:r>
              <a:rPr lang="en-US" dirty="0" smtClean="0"/>
              <a:t>How much transition bandwidth saving? </a:t>
            </a:r>
          </a:p>
          <a:p>
            <a:pPr lvl="1"/>
            <a:r>
              <a:rPr lang="en-US" dirty="0" smtClean="0"/>
              <a:t>(14,10) code (Facebook): 40% saving </a:t>
            </a:r>
          </a:p>
          <a:p>
            <a:pPr lvl="1"/>
            <a:r>
              <a:rPr lang="en-US" dirty="0" smtClean="0"/>
              <a:t>(16,12) code (Azure): 42% saving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58782" y="2210153"/>
            <a:ext cx="324740" cy="307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810284" y="2210152"/>
            <a:ext cx="324740" cy="307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261786" y="2210153"/>
            <a:ext cx="324740" cy="307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713288" y="2210152"/>
            <a:ext cx="324740" cy="307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164790" y="2210152"/>
            <a:ext cx="324740" cy="307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616292" y="2210153"/>
            <a:ext cx="324740" cy="307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067794" y="2210152"/>
            <a:ext cx="324740" cy="307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519296" y="2210153"/>
            <a:ext cx="324740" cy="307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970798" y="2210152"/>
            <a:ext cx="324740" cy="307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422300" y="2210152"/>
            <a:ext cx="324740" cy="307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358782" y="2569076"/>
            <a:ext cx="324740" cy="307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810284" y="2569075"/>
            <a:ext cx="324740" cy="307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261786" y="2569076"/>
            <a:ext cx="324740" cy="307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713288" y="2569075"/>
            <a:ext cx="324740" cy="307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164790" y="2569075"/>
            <a:ext cx="324740" cy="307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3616292" y="2569076"/>
            <a:ext cx="324740" cy="307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067794" y="2569075"/>
            <a:ext cx="324740" cy="307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4519296" y="2569076"/>
            <a:ext cx="324740" cy="307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970798" y="2569075"/>
            <a:ext cx="324740" cy="307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5422300" y="2569075"/>
            <a:ext cx="324740" cy="307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358782" y="3214639"/>
            <a:ext cx="324740" cy="307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1810284" y="3214638"/>
            <a:ext cx="324740" cy="307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2261786" y="3214639"/>
            <a:ext cx="324740" cy="307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2713288" y="3214638"/>
            <a:ext cx="324740" cy="307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3164790" y="3214638"/>
            <a:ext cx="324740" cy="307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3616292" y="3214639"/>
            <a:ext cx="324740" cy="307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4067794" y="3214638"/>
            <a:ext cx="324740" cy="307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4519296" y="3214639"/>
            <a:ext cx="324740" cy="307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4970798" y="3214638"/>
            <a:ext cx="324740" cy="307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5422300" y="3214638"/>
            <a:ext cx="324740" cy="307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6326730" y="2210152"/>
            <a:ext cx="324740" cy="307649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6771110" y="2560174"/>
            <a:ext cx="324740" cy="307649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6322459" y="3214637"/>
            <a:ext cx="324740" cy="307649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6773961" y="3214638"/>
            <a:ext cx="324740" cy="307649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7225463" y="3214637"/>
            <a:ext cx="324740" cy="307649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7676965" y="3214637"/>
            <a:ext cx="324740" cy="307649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1247685" y="2517801"/>
            <a:ext cx="4606183" cy="4304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Elbow Connector 41"/>
          <p:cNvCxnSpPr>
            <a:stCxn id="40" idx="3"/>
            <a:endCxn id="43" idx="1"/>
          </p:cNvCxnSpPr>
          <p:nvPr/>
        </p:nvCxnSpPr>
        <p:spPr>
          <a:xfrm>
            <a:off x="5853868" y="2733050"/>
            <a:ext cx="435837" cy="6354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6289705" y="3153213"/>
            <a:ext cx="1760426" cy="4304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1324598" y="2187723"/>
            <a:ext cx="5849589" cy="743484"/>
          </a:xfrm>
          <a:custGeom>
            <a:avLst/>
            <a:gdLst>
              <a:gd name="connsiteX0" fmla="*/ 0 w 5383851"/>
              <a:gd name="connsiteY0" fmla="*/ 0 h 743484"/>
              <a:gd name="connsiteX1" fmla="*/ 8546 w 5383851"/>
              <a:gd name="connsiteY1" fmla="*/ 376015 h 743484"/>
              <a:gd name="connsiteX2" fmla="*/ 4965107 w 5383851"/>
              <a:gd name="connsiteY2" fmla="*/ 393107 h 743484"/>
              <a:gd name="connsiteX3" fmla="*/ 4956561 w 5383851"/>
              <a:gd name="connsiteY3" fmla="*/ 709301 h 743484"/>
              <a:gd name="connsiteX4" fmla="*/ 4973652 w 5383851"/>
              <a:gd name="connsiteY4" fmla="*/ 743484 h 743484"/>
              <a:gd name="connsiteX5" fmla="*/ 5366759 w 5383851"/>
              <a:gd name="connsiteY5" fmla="*/ 743484 h 743484"/>
              <a:gd name="connsiteX6" fmla="*/ 5383851 w 5383851"/>
              <a:gd name="connsiteY6" fmla="*/ 0 h 743484"/>
              <a:gd name="connsiteX7" fmla="*/ 0 w 5383851"/>
              <a:gd name="connsiteY7" fmla="*/ 0 h 743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83851" h="743484">
                <a:moveTo>
                  <a:pt x="0" y="0"/>
                </a:moveTo>
                <a:lnTo>
                  <a:pt x="8546" y="376015"/>
                </a:lnTo>
                <a:lnTo>
                  <a:pt x="4965107" y="393107"/>
                </a:lnTo>
                <a:lnTo>
                  <a:pt x="4956561" y="709301"/>
                </a:lnTo>
                <a:lnTo>
                  <a:pt x="4973652" y="743484"/>
                </a:lnTo>
                <a:lnTo>
                  <a:pt x="5366759" y="743484"/>
                </a:lnTo>
                <a:lnTo>
                  <a:pt x="5383851" y="0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7174187" y="3086451"/>
            <a:ext cx="951433" cy="564022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Elbow Connector 51"/>
          <p:cNvCxnSpPr>
            <a:endCxn id="50" idx="0"/>
          </p:cNvCxnSpPr>
          <p:nvPr/>
        </p:nvCxnSpPr>
        <p:spPr>
          <a:xfrm rot="16200000" flipH="1">
            <a:off x="7125064" y="2561610"/>
            <a:ext cx="569695" cy="479986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07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3" grpId="0" animBg="1"/>
      <p:bldP spid="49" grpId="0" animBg="1"/>
      <p:bldP spid="5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0000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0000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0000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0000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1618</TotalTime>
  <Words>589</Words>
  <Application>Microsoft Office PowerPoint</Application>
  <PresentationFormat>On-screen Show (4:3)</PresentationFormat>
  <Paragraphs>133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Default Design</vt:lpstr>
      <vt:lpstr>1_Default Design</vt:lpstr>
      <vt:lpstr>2_Default Design</vt:lpstr>
      <vt:lpstr>3_Default Design</vt:lpstr>
      <vt:lpstr>Previous Projects</vt:lpstr>
      <vt:lpstr>Previous Projects</vt:lpstr>
      <vt:lpstr>Regenerating Codes</vt:lpstr>
      <vt:lpstr>Example</vt:lpstr>
      <vt:lpstr>Example</vt:lpstr>
      <vt:lpstr>Bandwidth Saving</vt:lpstr>
      <vt:lpstr>Use CORE to Do Adaptive-Coding</vt:lpstr>
      <vt:lpstr>Hot-Cold or Hot-Warm-Cold?</vt:lpstr>
      <vt:lpstr>Use CORE to Accelerate the Warm to Cold Transition. </vt:lpstr>
    </vt:vector>
  </TitlesOfParts>
  <Company>CUHK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Previous and Ongoing Projects</dc:title>
  <dc:creator>LI, Runhui</dc:creator>
  <cp:lastModifiedBy>LI, Runhui</cp:lastModifiedBy>
  <cp:revision>23</cp:revision>
  <dcterms:created xsi:type="dcterms:W3CDTF">2015-03-15T03:54:15Z</dcterms:created>
  <dcterms:modified xsi:type="dcterms:W3CDTF">2015-03-16T09:38:38Z</dcterms:modified>
</cp:coreProperties>
</file>