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89" r:id="rId3"/>
    <p:sldId id="290" r:id="rId4"/>
    <p:sldId id="291" r:id="rId5"/>
    <p:sldId id="302" r:id="rId6"/>
    <p:sldId id="293" r:id="rId7"/>
    <p:sldId id="294" r:id="rId8"/>
    <p:sldId id="303" r:id="rId9"/>
    <p:sldId id="295" r:id="rId10"/>
    <p:sldId id="296" r:id="rId11"/>
    <p:sldId id="297" r:id="rId12"/>
    <p:sldId id="298" r:id="rId13"/>
    <p:sldId id="304" r:id="rId14"/>
    <p:sldId id="305" r:id="rId15"/>
    <p:sldId id="300" r:id="rId16"/>
    <p:sldId id="301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CC9900"/>
    <a:srgbClr val="CC6600"/>
    <a:srgbClr val="FF6600"/>
    <a:srgbClr val="FF9933"/>
    <a:srgbClr val="009900"/>
    <a:srgbClr val="FF505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2" autoAdjust="0"/>
  </p:normalViewPr>
  <p:slideViewPr>
    <p:cSldViewPr>
      <p:cViewPr varScale="1">
        <p:scale>
          <a:sx n="100" d="100"/>
          <a:sy n="100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49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caluser\Desktop\CORE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caluser\Desktop\CORE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caluser\Desktop\msst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vert="horz"/>
          <a:lstStyle/>
          <a:p>
            <a:pPr>
              <a:defRPr sz="1800"/>
            </a:pPr>
            <a:r>
              <a:rPr lang="en-US" sz="1800"/>
              <a:t>Good Failure Pattern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'[CORE Analysis.xlsx]Bandwidth Ratio'!$B$16</c:f>
              <c:strCache>
                <c:ptCount val="1"/>
                <c:pt idx="0">
                  <c:v>(12,6)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cat>
            <c:numRef>
              <c:f>'[CORE Analysis.xlsx]Bandwidth Ratio'!$A$17:$A$26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'[CORE Analysis.xlsx]Bandwidth Ratio'!$B$17:$B$26</c:f>
              <c:numCache>
                <c:formatCode>General</c:formatCode>
                <c:ptCount val="10"/>
                <c:pt idx="0">
                  <c:v>0.30555555555555558</c:v>
                </c:pt>
                <c:pt idx="1">
                  <c:v>0.55555555555555558</c:v>
                </c:pt>
                <c:pt idx="2">
                  <c:v>0.75</c:v>
                </c:pt>
                <c:pt idx="3">
                  <c:v>0.88888888888888884</c:v>
                </c:pt>
                <c:pt idx="4">
                  <c:v>0.97222222222222221</c:v>
                </c:pt>
                <c:pt idx="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'[CORE Analysis.xlsx]Bandwidth Ratio'!$C$16</c:f>
              <c:strCache>
                <c:ptCount val="1"/>
                <c:pt idx="0">
                  <c:v>(16,8)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c:spPr>
          </c:marker>
          <c:cat>
            <c:numRef>
              <c:f>'[CORE Analysis.xlsx]Bandwidth Ratio'!$A$17:$A$26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'[CORE Analysis.xlsx]Bandwidth Ratio'!$C$17:$C$26</c:f>
              <c:numCache>
                <c:formatCode>General</c:formatCode>
                <c:ptCount val="10"/>
                <c:pt idx="0">
                  <c:v>0.234375</c:v>
                </c:pt>
                <c:pt idx="1">
                  <c:v>0.4375</c:v>
                </c:pt>
                <c:pt idx="2">
                  <c:v>0.609375</c:v>
                </c:pt>
                <c:pt idx="3">
                  <c:v>0.75</c:v>
                </c:pt>
                <c:pt idx="4">
                  <c:v>0.859375</c:v>
                </c:pt>
                <c:pt idx="5">
                  <c:v>0.9375</c:v>
                </c:pt>
                <c:pt idx="6">
                  <c:v>0.984375</c:v>
                </c:pt>
                <c:pt idx="7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'[CORE Analysis.xlsx]Bandwidth Ratio'!$D$16</c:f>
              <c:strCache>
                <c:ptCount val="1"/>
                <c:pt idx="0">
                  <c:v>(20,10)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pPr>
              <a:solidFill>
                <a:srgbClr val="CC6600"/>
              </a:solidFill>
              <a:ln>
                <a:noFill/>
              </a:ln>
            </c:spPr>
          </c:marker>
          <c:cat>
            <c:numRef>
              <c:f>'[CORE Analysis.xlsx]Bandwidth Ratio'!$A$17:$A$26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'[CORE Analysis.xlsx]Bandwidth Ratio'!$D$17:$D$26</c:f>
              <c:numCache>
                <c:formatCode>General</c:formatCode>
                <c:ptCount val="10"/>
                <c:pt idx="0">
                  <c:v>0.19</c:v>
                </c:pt>
                <c:pt idx="1">
                  <c:v>0.36</c:v>
                </c:pt>
                <c:pt idx="2">
                  <c:v>0.51</c:v>
                </c:pt>
                <c:pt idx="3">
                  <c:v>0.64</c:v>
                </c:pt>
                <c:pt idx="4">
                  <c:v>0.75</c:v>
                </c:pt>
                <c:pt idx="5">
                  <c:v>0.84</c:v>
                </c:pt>
                <c:pt idx="6">
                  <c:v>0.91</c:v>
                </c:pt>
                <c:pt idx="7">
                  <c:v>0.96</c:v>
                </c:pt>
                <c:pt idx="8">
                  <c:v>0.99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681408"/>
        <c:axId val="93718016"/>
      </c:lineChart>
      <c:catAx>
        <c:axId val="14568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93718016"/>
        <c:crosses val="autoZero"/>
        <c:auto val="1"/>
        <c:lblAlgn val="ctr"/>
        <c:lblOffset val="100"/>
        <c:noMultiLvlLbl val="0"/>
      </c:catAx>
      <c:valAx>
        <c:axId val="9371801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Bandwidth Ratio</a:t>
                </a:r>
              </a:p>
            </c:rich>
          </c:tx>
          <c:layout>
            <c:manualLayout>
              <c:xMode val="edge"/>
              <c:yMode val="edge"/>
              <c:x val="3.7097622246889055E-2"/>
              <c:y val="0.160246646772686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45681408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vert="horz"/>
          <a:lstStyle/>
          <a:p>
            <a:pPr>
              <a:defRPr sz="1800"/>
            </a:pPr>
            <a:r>
              <a:rPr lang="en-US" sz="1800"/>
              <a:t>Bad Failure Pattern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'[CORE Analysis.xlsx]Bandwidth Ratio'!$B$28</c:f>
              <c:strCache>
                <c:ptCount val="1"/>
                <c:pt idx="0">
                  <c:v>(12,6)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cat>
            <c:numRef>
              <c:f>'[CORE Analysis.xlsx]Bandwidth Ratio'!$A$29:$A$36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'[CORE Analysis.xlsx]Bandwidth Ratio'!$B$29:$B$36</c:f>
              <c:numCache>
                <c:formatCode>General</c:formatCode>
                <c:ptCount val="8"/>
                <c:pt idx="0">
                  <c:v>0.75</c:v>
                </c:pt>
                <c:pt idx="1">
                  <c:v>0.88888888888888884</c:v>
                </c:pt>
                <c:pt idx="2">
                  <c:v>0.97222222222222221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'[CORE Analysis.xlsx]Bandwidth Ratio'!$C$28</c:f>
              <c:strCache>
                <c:ptCount val="1"/>
                <c:pt idx="0">
                  <c:v>(16,8)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c:spPr>
          </c:marker>
          <c:cat>
            <c:numRef>
              <c:f>'[CORE Analysis.xlsx]Bandwidth Ratio'!$A$29:$A$36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'[CORE Analysis.xlsx]Bandwidth Ratio'!$C$29:$C$36</c:f>
              <c:numCache>
                <c:formatCode>General</c:formatCode>
                <c:ptCount val="8"/>
                <c:pt idx="0">
                  <c:v>0.609375</c:v>
                </c:pt>
                <c:pt idx="1">
                  <c:v>0.75</c:v>
                </c:pt>
                <c:pt idx="2">
                  <c:v>0.859375</c:v>
                </c:pt>
                <c:pt idx="3">
                  <c:v>0.9375</c:v>
                </c:pt>
                <c:pt idx="4">
                  <c:v>0.984375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'[CORE Analysis.xlsx]Bandwidth Ratio'!$D$28</c:f>
              <c:strCache>
                <c:ptCount val="1"/>
                <c:pt idx="0">
                  <c:v>(20,10)</c:v>
                </c:pt>
              </c:strCache>
            </c:strRef>
          </c:tx>
          <c:spPr>
            <a:ln>
              <a:solidFill>
                <a:srgbClr val="CC6600"/>
              </a:solidFill>
            </a:ln>
          </c:spPr>
          <c:marker>
            <c:spPr>
              <a:solidFill>
                <a:srgbClr val="CC6600"/>
              </a:solidFill>
              <a:ln>
                <a:noFill/>
              </a:ln>
            </c:spPr>
          </c:marker>
          <c:cat>
            <c:numRef>
              <c:f>'[CORE Analysis.xlsx]Bandwidth Ratio'!$A$29:$A$36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'[CORE Analysis.xlsx]Bandwidth Ratio'!$D$29:$D$36</c:f>
              <c:numCache>
                <c:formatCode>General</c:formatCode>
                <c:ptCount val="8"/>
                <c:pt idx="0">
                  <c:v>0.51</c:v>
                </c:pt>
                <c:pt idx="1">
                  <c:v>0.64</c:v>
                </c:pt>
                <c:pt idx="2">
                  <c:v>0.75</c:v>
                </c:pt>
                <c:pt idx="3">
                  <c:v>0.84</c:v>
                </c:pt>
                <c:pt idx="4">
                  <c:v>0.91</c:v>
                </c:pt>
                <c:pt idx="5">
                  <c:v>0.96</c:v>
                </c:pt>
                <c:pt idx="6">
                  <c:v>0.99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48224"/>
        <c:axId val="93750400"/>
      </c:lineChart>
      <c:catAx>
        <c:axId val="9374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400"/>
            </a:pPr>
            <a:endParaRPr lang="en-US"/>
          </a:p>
        </c:txPr>
        <c:crossAx val="93750400"/>
        <c:crosses val="autoZero"/>
        <c:auto val="1"/>
        <c:lblAlgn val="ctr"/>
        <c:lblOffset val="100"/>
        <c:noMultiLvlLbl val="0"/>
      </c:catAx>
      <c:valAx>
        <c:axId val="93750400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Bandwidth Ratio</a:t>
                </a:r>
              </a:p>
            </c:rich>
          </c:tx>
          <c:layout>
            <c:manualLayout>
              <c:xMode val="edge"/>
              <c:yMode val="edge"/>
              <c:x val="2.5845413393062695E-2"/>
              <c:y val="0.1099770341207349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3748224"/>
        <c:crosses val="autoZero"/>
        <c:crossBetween val="between"/>
      </c:valAx>
    </c:plotArea>
    <c:legend>
      <c:legendPos val="b"/>
      <c:layout/>
      <c:overlay val="0"/>
      <c:txPr>
        <a:bodyPr rot="0" vert="horz"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CORE t=1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Sheet1!$B$1:$D$2</c:f>
              <c:strCache>
                <c:ptCount val="3"/>
                <c:pt idx="0">
                  <c:v>(12, 6)</c:v>
                </c:pt>
                <c:pt idx="1">
                  <c:v>(16, 8)</c:v>
                </c:pt>
                <c:pt idx="2">
                  <c:v>(20, 10)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40.425049259038403</c:v>
                </c:pt>
                <c:pt idx="1">
                  <c:v>33.188318957170601</c:v>
                </c:pt>
                <c:pt idx="2">
                  <c:v>30.899930334651199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RS t=1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cat>
            <c:strRef>
              <c:f>Sheet1!$B$1:$D$2</c:f>
              <c:strCache>
                <c:ptCount val="3"/>
                <c:pt idx="0">
                  <c:v>(12, 6)</c:v>
                </c:pt>
                <c:pt idx="1">
                  <c:v>(16, 8)</c:v>
                </c:pt>
                <c:pt idx="2">
                  <c:v>(20, 10)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17.0955821471909</c:v>
                </c:pt>
                <c:pt idx="1">
                  <c:v>12.252630331825101</c:v>
                </c:pt>
                <c:pt idx="2">
                  <c:v>8.7484231495858502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CORE t=2</c:v>
                </c:pt>
              </c:strCache>
            </c:strRef>
          </c:tx>
          <c:spPr>
            <a:solidFill>
              <a:srgbClr val="CC6600"/>
            </a:solidFill>
          </c:spPr>
          <c:invertIfNegative val="0"/>
          <c:cat>
            <c:strRef>
              <c:f>Sheet1!$B$1:$D$2</c:f>
              <c:strCache>
                <c:ptCount val="3"/>
                <c:pt idx="0">
                  <c:v>(12, 6)</c:v>
                </c:pt>
                <c:pt idx="1">
                  <c:v>(16, 8)</c:v>
                </c:pt>
                <c:pt idx="2">
                  <c:v>(20, 10)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48.6806965832019</c:v>
                </c:pt>
                <c:pt idx="1">
                  <c:v>46.140330069254297</c:v>
                </c:pt>
                <c:pt idx="2">
                  <c:v>40.973652924235203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RS t=2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</c:spPr>
          <c:invertIfNegative val="0"/>
          <c:cat>
            <c:strRef>
              <c:f>Sheet1!$B$1:$D$2</c:f>
              <c:strCache>
                <c:ptCount val="3"/>
                <c:pt idx="0">
                  <c:v>(12, 6)</c:v>
                </c:pt>
                <c:pt idx="1">
                  <c:v>(16, 8)</c:v>
                </c:pt>
                <c:pt idx="2">
                  <c:v>(20, 10)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>
                  <c:v>33.204149257604499</c:v>
                </c:pt>
                <c:pt idx="1">
                  <c:v>24.052708565397801</c:v>
                </c:pt>
                <c:pt idx="2">
                  <c:v>17.699934113669102</c:v>
                </c:pt>
              </c:numCache>
            </c:numRef>
          </c:val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CORE t=3</c:v>
                </c:pt>
              </c:strCache>
            </c:strRef>
          </c:tx>
          <c:spPr>
            <a:solidFill>
              <a:srgbClr val="CC9900"/>
            </a:solidFill>
          </c:spPr>
          <c:invertIfNegative val="0"/>
          <c:cat>
            <c:strRef>
              <c:f>Sheet1!$B$1:$D$2</c:f>
              <c:strCache>
                <c:ptCount val="3"/>
                <c:pt idx="0">
                  <c:v>(12, 6)</c:v>
                </c:pt>
                <c:pt idx="1">
                  <c:v>(16, 8)</c:v>
                </c:pt>
                <c:pt idx="2">
                  <c:v>(20, 10)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>
                  <c:v>57.3409711854083</c:v>
                </c:pt>
                <c:pt idx="1">
                  <c:v>51.781903854997701</c:v>
                </c:pt>
                <c:pt idx="2">
                  <c:v>46.701746580427603</c:v>
                </c:pt>
              </c:numCache>
            </c:numRef>
          </c:val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RS t=3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</c:spPr>
          <c:invertIfNegative val="0"/>
          <c:cat>
            <c:strRef>
              <c:f>Sheet1!$B$1:$D$2</c:f>
              <c:strCache>
                <c:ptCount val="3"/>
                <c:pt idx="0">
                  <c:v>(12, 6)</c:v>
                </c:pt>
                <c:pt idx="1">
                  <c:v>(16, 8)</c:v>
                </c:pt>
                <c:pt idx="2">
                  <c:v>(20, 10)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46.676378180562601</c:v>
                </c:pt>
                <c:pt idx="1">
                  <c:v>35.165970700033199</c:v>
                </c:pt>
                <c:pt idx="2">
                  <c:v>25.263026275801899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569024"/>
        <c:axId val="93570560"/>
      </c:barChart>
      <c:catAx>
        <c:axId val="93569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3570560"/>
        <c:crosses val="autoZero"/>
        <c:auto val="1"/>
        <c:lblAlgn val="ctr"/>
        <c:lblOffset val="100"/>
        <c:noMultiLvlLbl val="0"/>
      </c:catAx>
      <c:valAx>
        <c:axId val="93570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Recovery thpt (MB/s)</a:t>
                </a:r>
              </a:p>
            </c:rich>
          </c:tx>
          <c:layout>
            <c:manualLayout>
              <c:xMode val="edge"/>
              <c:yMode val="edge"/>
              <c:x val="1.9444470328782867E-2"/>
              <c:y val="8.686548556430448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356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562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nsrlab.cse.cuhk.edu.hk/software/co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F720D6-AEC9-4997-8E17-32CC54C1FF7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915400" cy="21526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CORE: Augmenting Regenerating-Coding-Based Recovery for Single and Concurrent Failures in Distributed Storage Systems</a:t>
            </a:r>
            <a:endParaRPr lang="en-US" sz="36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962400"/>
            <a:ext cx="8610600" cy="2514600"/>
          </a:xfrm>
        </p:spPr>
        <p:txBody>
          <a:bodyPr/>
          <a:lstStyle/>
          <a:p>
            <a:r>
              <a:rPr lang="en-US" sz="2400" dirty="0" err="1" smtClean="0"/>
              <a:t>Runhui</a:t>
            </a:r>
            <a:r>
              <a:rPr lang="en-US" sz="2400" dirty="0" smtClean="0"/>
              <a:t> Li, </a:t>
            </a:r>
            <a:r>
              <a:rPr lang="en-US" sz="2400" b="1" u="sng" dirty="0" err="1" smtClean="0"/>
              <a:t>Jian</a:t>
            </a:r>
            <a:r>
              <a:rPr lang="en-US" sz="2400" b="1" u="sng" dirty="0" smtClean="0"/>
              <a:t> Lin</a:t>
            </a:r>
            <a:r>
              <a:rPr lang="en-US" sz="2400" dirty="0" smtClean="0"/>
              <a:t>, Patrick P. C. Lee</a:t>
            </a:r>
          </a:p>
          <a:p>
            <a:pPr eaLnBrk="1" hangingPunct="1"/>
            <a:r>
              <a:rPr lang="en-US" sz="2400" dirty="0" smtClean="0"/>
              <a:t>The Chinese University of Hong Kong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MSST’13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04800"/>
            <a:ext cx="835152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684020"/>
            <a:ext cx="7578090" cy="1668780"/>
          </a:xfrm>
        </p:spPr>
        <p:txBody>
          <a:bodyPr>
            <a:normAutofit/>
          </a:bodyPr>
          <a:lstStyle/>
          <a:p>
            <a:r>
              <a:rPr lang="en-US" dirty="0" smtClean="0"/>
              <a:t>We have two equations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e</a:t>
            </a:r>
            <a:r>
              <a:rPr lang="en-US" sz="2400" baseline="-25000" dirty="0" smtClean="0">
                <a:solidFill>
                  <a:srgbClr val="FF0000"/>
                </a:solidFill>
              </a:rPr>
              <a:t>0,1 </a:t>
            </a:r>
            <a:r>
              <a:rPr lang="en-US" sz="2400" dirty="0"/>
              <a:t>= Enc</a:t>
            </a:r>
            <a:r>
              <a:rPr lang="en-US" sz="2400" baseline="-25000" dirty="0"/>
              <a:t>0,1</a:t>
            </a:r>
            <a:r>
              <a:rPr lang="en-US" sz="2400" dirty="0"/>
              <a:t>(Rec</a:t>
            </a:r>
            <a:r>
              <a:rPr lang="en-US" sz="2400" baseline="-25000" dirty="0"/>
              <a:t>0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</a:t>
            </a:r>
            <a:r>
              <a:rPr lang="en-US" sz="2400" dirty="0"/>
              <a:t>, e</a:t>
            </a:r>
            <a:r>
              <a:rPr lang="en-US" sz="2400" baseline="-25000" dirty="0"/>
              <a:t>2,0</a:t>
            </a:r>
            <a:r>
              <a:rPr lang="en-US" sz="2400" dirty="0"/>
              <a:t>, e</a:t>
            </a:r>
            <a:r>
              <a:rPr lang="en-US" sz="2400" baseline="-25000" dirty="0"/>
              <a:t>3,0</a:t>
            </a:r>
            <a:r>
              <a:rPr lang="en-US" sz="2400" dirty="0"/>
              <a:t>, e</a:t>
            </a:r>
            <a:r>
              <a:rPr lang="en-US" sz="2400" baseline="-25000" dirty="0"/>
              <a:t>4,0</a:t>
            </a:r>
            <a:r>
              <a:rPr lang="en-US" sz="2400" dirty="0"/>
              <a:t>, e</a:t>
            </a:r>
            <a:r>
              <a:rPr lang="en-US" sz="2400" baseline="-25000" dirty="0"/>
              <a:t>5,0</a:t>
            </a:r>
            <a:r>
              <a:rPr lang="en-US" sz="2400" dirty="0"/>
              <a:t>))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e</a:t>
            </a:r>
            <a:r>
              <a:rPr lang="en-US" sz="2400" baseline="-25000" dirty="0" smtClean="0">
                <a:solidFill>
                  <a:srgbClr val="FF0000"/>
                </a:solidFill>
              </a:rPr>
              <a:t>1,0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= Enc</a:t>
            </a:r>
            <a:r>
              <a:rPr lang="en-US" sz="2400" baseline="-25000" dirty="0" smtClean="0"/>
              <a:t>1,0</a:t>
            </a:r>
            <a:r>
              <a:rPr lang="en-US" sz="2400" dirty="0" smtClean="0"/>
              <a:t>(Rec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smtClean="0">
                <a:solidFill>
                  <a:srgbClr val="FF0000"/>
                </a:solidFill>
              </a:rPr>
              <a:t>0,1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2,1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3,1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4,1</a:t>
            </a:r>
            <a:r>
              <a:rPr lang="en-US" sz="2400" dirty="0" smtClean="0"/>
              <a:t>, e</a:t>
            </a:r>
            <a:r>
              <a:rPr lang="en-US" sz="2400" baseline="-25000" dirty="0" smtClean="0"/>
              <a:t>5,1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429000"/>
            <a:ext cx="784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Trick: They form a </a:t>
            </a:r>
            <a:r>
              <a:rPr lang="en-US" dirty="0">
                <a:solidFill>
                  <a:srgbClr val="FF0000"/>
                </a:solidFill>
              </a:rPr>
              <a:t>linear </a:t>
            </a:r>
            <a:r>
              <a:rPr lang="en-US" dirty="0" smtClean="0">
                <a:solidFill>
                  <a:srgbClr val="FF0000"/>
                </a:solidFill>
              </a:rPr>
              <a:t>system of equations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If the equations are linearly independent, we </a:t>
            </a:r>
            <a:r>
              <a:rPr lang="en-US" dirty="0"/>
              <a:t>can calculate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0,1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1,0</a:t>
            </a:r>
            <a:r>
              <a:rPr lang="en-US" dirty="0"/>
              <a:t> </a:t>
            </a:r>
          </a:p>
          <a:p>
            <a:r>
              <a:rPr lang="en-US" dirty="0"/>
              <a:t>Then we </a:t>
            </a:r>
            <a:r>
              <a:rPr lang="en-US" dirty="0" smtClean="0"/>
              <a:t>obtain </a:t>
            </a:r>
            <a:r>
              <a:rPr lang="en-US" dirty="0"/>
              <a:t>lost data by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baseline="-25000" dirty="0"/>
              <a:t>0,0</a:t>
            </a:r>
            <a:r>
              <a:rPr lang="en-US" dirty="0"/>
              <a:t>, s</a:t>
            </a:r>
            <a:r>
              <a:rPr lang="en-US" baseline="-25000" dirty="0"/>
              <a:t>0,1</a:t>
            </a:r>
            <a:r>
              <a:rPr lang="en-US" dirty="0"/>
              <a:t>, s</a:t>
            </a:r>
            <a:r>
              <a:rPr lang="en-US" baseline="-25000" dirty="0"/>
              <a:t>0,2 </a:t>
            </a:r>
            <a:r>
              <a:rPr lang="en-US" dirty="0"/>
              <a:t>= Rec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1,0</a:t>
            </a:r>
            <a:r>
              <a:rPr lang="en-US" dirty="0"/>
              <a:t>, e</a:t>
            </a:r>
            <a:r>
              <a:rPr lang="en-US" baseline="-25000" dirty="0"/>
              <a:t>2,0</a:t>
            </a:r>
            <a:r>
              <a:rPr lang="en-US" dirty="0"/>
              <a:t>, e</a:t>
            </a:r>
            <a:r>
              <a:rPr lang="en-US" baseline="-25000" dirty="0"/>
              <a:t>3,0</a:t>
            </a:r>
            <a:r>
              <a:rPr lang="en-US" dirty="0"/>
              <a:t>, e</a:t>
            </a:r>
            <a:r>
              <a:rPr lang="en-US" baseline="-25000" dirty="0"/>
              <a:t>4,0</a:t>
            </a:r>
            <a:r>
              <a:rPr lang="en-US" dirty="0"/>
              <a:t>, e</a:t>
            </a:r>
            <a:r>
              <a:rPr lang="en-US" baseline="-25000" dirty="0"/>
              <a:t>5,0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baseline="-25000" dirty="0"/>
              <a:t>1,0</a:t>
            </a:r>
            <a:r>
              <a:rPr lang="en-US" dirty="0"/>
              <a:t>, s</a:t>
            </a:r>
            <a:r>
              <a:rPr lang="en-US" baseline="-25000" dirty="0"/>
              <a:t>1,1</a:t>
            </a:r>
            <a:r>
              <a:rPr lang="en-US" dirty="0"/>
              <a:t>, s</a:t>
            </a:r>
            <a:r>
              <a:rPr lang="en-US" baseline="-25000" dirty="0"/>
              <a:t>1,2 </a:t>
            </a:r>
            <a:r>
              <a:rPr lang="en-US" dirty="0"/>
              <a:t>= Rec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0,1</a:t>
            </a:r>
            <a:r>
              <a:rPr lang="en-US" dirty="0"/>
              <a:t>, e</a:t>
            </a:r>
            <a:r>
              <a:rPr lang="en-US" baseline="-25000" dirty="0"/>
              <a:t>2,1</a:t>
            </a:r>
            <a:r>
              <a:rPr lang="en-US" dirty="0"/>
              <a:t>, e</a:t>
            </a:r>
            <a:r>
              <a:rPr lang="en-US" baseline="-25000" dirty="0"/>
              <a:t>3,1</a:t>
            </a:r>
            <a:r>
              <a:rPr lang="en-US" dirty="0"/>
              <a:t>, e</a:t>
            </a:r>
            <a:r>
              <a:rPr lang="en-US" baseline="-25000" dirty="0"/>
              <a:t>4,1</a:t>
            </a:r>
            <a:r>
              <a:rPr lang="en-US" dirty="0"/>
              <a:t>, e</a:t>
            </a:r>
            <a:r>
              <a:rPr lang="en-US" baseline="-25000" dirty="0"/>
              <a:t>5,1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kern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Failure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10" y="1905000"/>
            <a:ext cx="78867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 system of equations may not have a unique solution. We call this a </a:t>
            </a:r>
            <a:r>
              <a:rPr lang="en-US" dirty="0" smtClean="0">
                <a:solidFill>
                  <a:srgbClr val="FF0000"/>
                </a:solidFill>
              </a:rPr>
              <a:t>bad failure pattern</a:t>
            </a:r>
            <a:r>
              <a:rPr lang="en-US" dirty="0" smtClean="0"/>
              <a:t> </a:t>
            </a:r>
          </a:p>
          <a:p>
            <a:r>
              <a:rPr lang="en-US" dirty="0"/>
              <a:t>Bad failure patterns count for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 smtClean="0">
                <a:solidFill>
                  <a:srgbClr val="FF0000"/>
                </a:solidFill>
              </a:rPr>
              <a:t>~1%</a:t>
            </a:r>
            <a:endParaRPr lang="en-US" dirty="0" smtClean="0"/>
          </a:p>
          <a:p>
            <a:r>
              <a:rPr lang="en-US" dirty="0" smtClean="0"/>
              <a:t>Our idea: reconstruct data by adding one more node to bypass the bad failure pattern</a:t>
            </a:r>
          </a:p>
          <a:p>
            <a:pPr lvl="1"/>
            <a:r>
              <a:rPr lang="en-US" dirty="0" smtClean="0"/>
              <a:t>Suppose nodes 0,1 form a bad failure pattern and nodes 0,1,2 form a good failure pattern.</a:t>
            </a:r>
            <a:br>
              <a:rPr lang="en-US" dirty="0" smtClean="0"/>
            </a:br>
            <a:r>
              <a:rPr lang="en-US" dirty="0" smtClean="0"/>
              <a:t>Reconstruct lost data for nodes 0,1,2</a:t>
            </a:r>
          </a:p>
          <a:p>
            <a:pPr lvl="1"/>
            <a:r>
              <a:rPr lang="en-US" dirty="0" smtClean="0"/>
              <a:t>Still achieve bandwidth saving over conventional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90" y="1443883"/>
            <a:ext cx="7886700" cy="9106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Bandwidth Ratio</a:t>
            </a:r>
            <a:r>
              <a:rPr lang="en-US" sz="2400" dirty="0" smtClean="0"/>
              <a:t>: Ratio of CORE to conventional in recovery bandwidth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1050" y="4994802"/>
            <a:ext cx="7886700" cy="168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745243"/>
              </p:ext>
            </p:extLst>
          </p:nvPr>
        </p:nvGraphicFramePr>
        <p:xfrm>
          <a:off x="781050" y="2339674"/>
          <a:ext cx="3765740" cy="283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637946"/>
              </p:ext>
            </p:extLst>
          </p:nvPr>
        </p:nvGraphicFramePr>
        <p:xfrm>
          <a:off x="4495800" y="2430162"/>
          <a:ext cx="39310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5173362"/>
            <a:ext cx="7886700" cy="16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Bandwidth saving of CORE is significant</a:t>
            </a:r>
          </a:p>
          <a:p>
            <a:pPr lvl="1"/>
            <a:r>
              <a:rPr lang="en-US" sz="2000" dirty="0" smtClean="0"/>
              <a:t>e.g., (20,10)</a:t>
            </a:r>
          </a:p>
          <a:p>
            <a:pPr lvl="1"/>
            <a:r>
              <a:rPr lang="en-US" sz="2000" dirty="0" smtClean="0"/>
              <a:t>Single failure: ~80%</a:t>
            </a:r>
          </a:p>
          <a:p>
            <a:pPr lvl="1"/>
            <a:r>
              <a:rPr lang="en-US" sz="2000" dirty="0" smtClean="0"/>
              <a:t>2-4 concurrent failures: 36-64%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b="1" dirty="0" smtClean="0"/>
              <a:t>Theorem:</a:t>
            </a:r>
            <a:r>
              <a:rPr lang="en-US" dirty="0" smtClean="0"/>
              <a:t> CORE</a:t>
            </a:r>
            <a:r>
              <a:rPr lang="en-US" dirty="0"/>
              <a:t>, which builds on </a:t>
            </a:r>
            <a:r>
              <a:rPr lang="en-US" dirty="0" smtClean="0"/>
              <a:t>regenerating </a:t>
            </a:r>
            <a:r>
              <a:rPr lang="en-US" dirty="0"/>
              <a:t>codes for </a:t>
            </a:r>
            <a:r>
              <a:rPr lang="en-US" dirty="0" smtClean="0"/>
              <a:t>single failure </a:t>
            </a:r>
            <a:r>
              <a:rPr lang="en-US" dirty="0"/>
              <a:t>recovery, achieves the lower </a:t>
            </a:r>
            <a:r>
              <a:rPr lang="en-US" dirty="0" smtClean="0"/>
              <a:t>bound of recovery bandwidth if we recover </a:t>
            </a:r>
            <a:r>
              <a:rPr lang="en-US" dirty="0"/>
              <a:t>a good failure </a:t>
            </a:r>
            <a:r>
              <a:rPr lang="en-US" dirty="0" smtClean="0"/>
              <a:t>pattern with t ≥ 1 failed nodes</a:t>
            </a:r>
          </a:p>
          <a:p>
            <a:pPr lvl="1"/>
            <a:r>
              <a:rPr lang="en-US" dirty="0" smtClean="0"/>
              <a:t>Over ~99% of failure patterns are good</a:t>
            </a:r>
          </a:p>
          <a:p>
            <a:r>
              <a:rPr lang="en-US" dirty="0" smtClean="0"/>
              <a:t>Proof in technical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sz="2400" dirty="0" smtClean="0"/>
              <a:t>CORE built on HDFS</a:t>
            </a:r>
          </a:p>
          <a:p>
            <a:r>
              <a:rPr lang="en-US" sz="2400" dirty="0" err="1" smtClean="0"/>
              <a:t>Testbed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1 </a:t>
            </a:r>
            <a:r>
              <a:rPr lang="en-US" sz="2000" dirty="0" err="1" smtClean="0"/>
              <a:t>namenode</a:t>
            </a:r>
            <a:r>
              <a:rPr lang="en-US" sz="2000" dirty="0" smtClean="0"/>
              <a:t>, and up to 20 </a:t>
            </a:r>
            <a:r>
              <a:rPr lang="en-US" sz="2000" dirty="0" err="1" smtClean="0"/>
              <a:t>datanodes</a:t>
            </a:r>
            <a:endParaRPr lang="en-US" sz="2000" dirty="0" smtClean="0"/>
          </a:p>
          <a:p>
            <a:pPr lvl="1"/>
            <a:r>
              <a:rPr lang="en-US" sz="2000" dirty="0" smtClean="0"/>
              <a:t>Quad core 3.1GHz CPU, 8GB RAM, 7200RPM SATA </a:t>
            </a:r>
            <a:r>
              <a:rPr lang="en-US" sz="2000" dirty="0" err="1" smtClean="0"/>
              <a:t>harddisk</a:t>
            </a:r>
            <a:r>
              <a:rPr lang="en-US" sz="2000" dirty="0" smtClean="0"/>
              <a:t>, 1Gbps Ethernet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Coding schemes: </a:t>
            </a:r>
          </a:p>
          <a:p>
            <a:pPr lvl="1"/>
            <a:r>
              <a:rPr lang="en-US" sz="2000" dirty="0" smtClean="0"/>
              <a:t>Reed-Solomon codes vs. CORE (interference alignment codes) </a:t>
            </a:r>
          </a:p>
          <a:p>
            <a:r>
              <a:rPr lang="en-US" sz="2400" dirty="0" smtClean="0"/>
              <a:t>Metric:</a:t>
            </a:r>
          </a:p>
          <a:p>
            <a:pPr lvl="1"/>
            <a:r>
              <a:rPr lang="en-US" sz="2000" dirty="0" smtClean="0"/>
              <a:t>Recovery throughput: lost data size / recovery time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61156" y="3505200"/>
            <a:ext cx="5682644" cy="1398052"/>
            <a:chOff x="1556451" y="3428809"/>
            <a:chExt cx="5682644" cy="1398052"/>
          </a:xfrm>
        </p:grpSpPr>
        <p:grpSp>
          <p:nvGrpSpPr>
            <p:cNvPr id="6" name="Group 5"/>
            <p:cNvGrpSpPr/>
            <p:nvPr/>
          </p:nvGrpSpPr>
          <p:grpSpPr>
            <a:xfrm>
              <a:off x="1556451" y="3428809"/>
              <a:ext cx="5682644" cy="1398052"/>
              <a:chOff x="1556451" y="3428809"/>
              <a:chExt cx="5682644" cy="1398052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838829" y="4003142"/>
                <a:ext cx="0" cy="20404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1556451" y="3428809"/>
                <a:ext cx="5682644" cy="1398052"/>
                <a:chOff x="1556451" y="3680269"/>
                <a:chExt cx="5682644" cy="1398052"/>
              </a:xfrm>
            </p:grpSpPr>
            <p:sp>
              <p:nvSpPr>
                <p:cNvPr id="12" name="Can 11"/>
                <p:cNvSpPr/>
                <p:nvPr/>
              </p:nvSpPr>
              <p:spPr>
                <a:xfrm>
                  <a:off x="1556451" y="3680271"/>
                  <a:ext cx="801636" cy="574334"/>
                </a:xfrm>
                <a:prstGeom prst="ca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Namenode</a:t>
                  </a:r>
                  <a:endParaRPr lang="en-US" sz="1000" dirty="0"/>
                </a:p>
              </p:txBody>
            </p:sp>
            <p:sp>
              <p:nvSpPr>
                <p:cNvPr id="13" name="Can 12"/>
                <p:cNvSpPr/>
                <p:nvPr/>
              </p:nvSpPr>
              <p:spPr>
                <a:xfrm>
                  <a:off x="2676702" y="3680271"/>
                  <a:ext cx="800532" cy="574334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err="1" smtClean="0"/>
                    <a:t>Datanode</a:t>
                  </a:r>
                  <a:endParaRPr lang="en-US" sz="11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3076968" y="4640013"/>
                  <a:ext cx="2621029" cy="43830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234407" y="4723140"/>
                  <a:ext cx="256938" cy="105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35667" y="4883097"/>
                  <a:ext cx="256938" cy="105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613518" y="4723140"/>
                  <a:ext cx="256938" cy="105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614778" y="4883097"/>
                  <a:ext cx="256938" cy="105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983812" y="4723140"/>
                  <a:ext cx="256938" cy="105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985072" y="4883097"/>
                  <a:ext cx="256938" cy="10579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57269" y="4458646"/>
                  <a:ext cx="48815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2" idx="3"/>
                </p:cNvCxnSpPr>
                <p:nvPr/>
              </p:nvCxnSpPr>
              <p:spPr>
                <a:xfrm>
                  <a:off x="1957269" y="4254605"/>
                  <a:ext cx="0" cy="2040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076968" y="4254604"/>
                  <a:ext cx="0" cy="2040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167029" y="4254603"/>
                  <a:ext cx="0" cy="20404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14" idx="0"/>
                </p:cNvCxnSpPr>
                <p:nvPr/>
              </p:nvCxnSpPr>
              <p:spPr>
                <a:xfrm flipH="1" flipV="1">
                  <a:off x="4387482" y="4458646"/>
                  <a:ext cx="1" cy="1813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an 25"/>
                <p:cNvSpPr/>
                <p:nvPr/>
              </p:nvSpPr>
              <p:spPr>
                <a:xfrm>
                  <a:off x="3766763" y="3680269"/>
                  <a:ext cx="800532" cy="574334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err="1"/>
                    <a:t>Datanode</a:t>
                  </a:r>
                  <a:endParaRPr lang="en-US" sz="1100" dirty="0"/>
                </a:p>
              </p:txBody>
            </p:sp>
            <p:sp>
              <p:nvSpPr>
                <p:cNvPr id="27" name="Can 26"/>
                <p:cNvSpPr/>
                <p:nvPr/>
              </p:nvSpPr>
              <p:spPr>
                <a:xfrm>
                  <a:off x="6438563" y="3680271"/>
                  <a:ext cx="800532" cy="574334"/>
                </a:xfrm>
                <a:prstGeom prst="ca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err="1"/>
                    <a:t>Datanode</a:t>
                  </a:r>
                  <a:endParaRPr lang="en-US" sz="1100" dirty="0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5090160" y="3723598"/>
              <a:ext cx="101642" cy="101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5463540" y="3723598"/>
              <a:ext cx="101642" cy="101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/>
            <p:nvPr/>
          </p:nvSpPr>
          <p:spPr>
            <a:xfrm>
              <a:off x="5799576" y="3723596"/>
              <a:ext cx="101642" cy="101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683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Recovery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058150" cy="1676400"/>
          </a:xfrm>
        </p:spPr>
        <p:txBody>
          <a:bodyPr/>
          <a:lstStyle/>
          <a:p>
            <a:r>
              <a:rPr lang="en-US" dirty="0" smtClean="0"/>
              <a:t>CORE shows significantly higher throughput</a:t>
            </a:r>
          </a:p>
          <a:p>
            <a:pPr lvl="1"/>
            <a:r>
              <a:rPr lang="en-US" dirty="0" smtClean="0"/>
              <a:t>e.g., in (20, 10), for single failure, the gain is </a:t>
            </a:r>
            <a:r>
              <a:rPr lang="en-US" b="1" dirty="0" smtClean="0">
                <a:solidFill>
                  <a:srgbClr val="FF0000"/>
                </a:solidFill>
              </a:rPr>
              <a:t>3.45x</a:t>
            </a:r>
            <a:r>
              <a:rPr lang="en-US" dirty="0" smtClean="0"/>
              <a:t>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two failures, it’s </a:t>
            </a:r>
            <a:r>
              <a:rPr lang="en-US" b="1" dirty="0" smtClean="0">
                <a:solidFill>
                  <a:srgbClr val="FF0000"/>
                </a:solidFill>
              </a:rPr>
              <a:t>2.33x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three failures, is </a:t>
            </a:r>
            <a:r>
              <a:rPr lang="en-US" b="1" dirty="0" smtClean="0">
                <a:solidFill>
                  <a:srgbClr val="FF0000"/>
                </a:solidFill>
              </a:rPr>
              <a:t>1.75x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736792"/>
              </p:ext>
            </p:extLst>
          </p:nvPr>
        </p:nvGraphicFramePr>
        <p:xfrm>
          <a:off x="838200" y="1447800"/>
          <a:ext cx="73152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34350" cy="4953000"/>
          </a:xfrm>
        </p:spPr>
        <p:txBody>
          <a:bodyPr/>
          <a:lstStyle/>
          <a:p>
            <a:r>
              <a:rPr lang="en-US" dirty="0" smtClean="0"/>
              <a:t>Build CORE to augment regenerating codes for concurrent failure </a:t>
            </a:r>
            <a:r>
              <a:rPr lang="en-US" dirty="0" smtClean="0"/>
              <a:t>recovery </a:t>
            </a:r>
            <a:endParaRPr lang="en-US" dirty="0" smtClean="0"/>
          </a:p>
          <a:p>
            <a:pPr lvl="1"/>
            <a:r>
              <a:rPr lang="en-US" dirty="0" smtClean="0"/>
              <a:t>Achieve </a:t>
            </a:r>
            <a:r>
              <a:rPr lang="en-US" dirty="0" smtClean="0"/>
              <a:t>minimum </a:t>
            </a:r>
            <a:r>
              <a:rPr lang="en-US" dirty="0" smtClean="0"/>
              <a:t>recovery bandwidth for most cases</a:t>
            </a:r>
          </a:p>
          <a:p>
            <a:r>
              <a:rPr lang="en-US" dirty="0" smtClean="0"/>
              <a:t>Implement CORE and integrate with HDFS</a:t>
            </a:r>
          </a:p>
          <a:p>
            <a:r>
              <a:rPr lang="en-US" dirty="0" smtClean="0"/>
              <a:t>Show via </a:t>
            </a:r>
            <a:r>
              <a:rPr lang="en-US" dirty="0" err="1" smtClean="0"/>
              <a:t>testbed</a:t>
            </a:r>
            <a:r>
              <a:rPr lang="en-US" dirty="0" smtClean="0"/>
              <a:t> experiments that CORE achieves higher recovery throughput over conventional recovery</a:t>
            </a:r>
          </a:p>
          <a:p>
            <a:r>
              <a:rPr lang="en-US" dirty="0" smtClean="0"/>
              <a:t>Source code of CORE is available at: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://ansrlab.cse.cuhk.edu.hk/software/core/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8758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Large-scale distributed storage systems are widely used in enterprises (e.g., GFS, Azure) </a:t>
            </a:r>
          </a:p>
          <a:p>
            <a:r>
              <a:rPr lang="en-US" sz="2600" dirty="0" smtClean="0"/>
              <a:t>Data is distributed in a number of storage nodes</a:t>
            </a:r>
          </a:p>
          <a:p>
            <a:r>
              <a:rPr lang="en-US" sz="2600" dirty="0" smtClean="0"/>
              <a:t>Node failures are prevalent </a:t>
            </a:r>
            <a:r>
              <a:rPr lang="en-US" sz="2600" dirty="0" smtClean="0">
                <a:sym typeface="Wingdings" pitchFamily="2" charset="2"/>
              </a:rPr>
              <a:t> data availability is critical</a:t>
            </a:r>
            <a:endParaRPr lang="en-US" sz="2600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81050" y="5715000"/>
            <a:ext cx="7886700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160322" y="4711464"/>
            <a:ext cx="6612078" cy="1003536"/>
            <a:chOff x="1160322" y="3581400"/>
            <a:chExt cx="6612078" cy="1003536"/>
          </a:xfrm>
        </p:grpSpPr>
        <p:sp>
          <p:nvSpPr>
            <p:cNvPr id="14" name="Can 13"/>
            <p:cNvSpPr/>
            <p:nvPr/>
          </p:nvSpPr>
          <p:spPr>
            <a:xfrm>
              <a:off x="1160322" y="3900936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3968" y="4104472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</a:t>
              </a:r>
              <a:r>
                <a:rPr lang="en-US" sz="1200" baseline="-25000" dirty="0" smtClean="0"/>
                <a:t>0</a:t>
              </a:r>
              <a:endParaRPr lang="en-US" sz="1200" dirty="0"/>
            </a:p>
          </p:txBody>
        </p:sp>
        <p:sp>
          <p:nvSpPr>
            <p:cNvPr id="15" name="Can 14"/>
            <p:cNvSpPr/>
            <p:nvPr/>
          </p:nvSpPr>
          <p:spPr>
            <a:xfrm>
              <a:off x="2295702" y="3887900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69348" y="4091436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27" name="Can 26"/>
            <p:cNvSpPr/>
            <p:nvPr/>
          </p:nvSpPr>
          <p:spPr>
            <a:xfrm>
              <a:off x="3431082" y="3900936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04728" y="4104472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4574082" y="3890104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47728" y="4093640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</a:t>
              </a:r>
              <a:r>
                <a:rPr lang="en-US" sz="1200" baseline="-25000" dirty="0"/>
                <a:t>3</a:t>
              </a:r>
              <a:endParaRPr lang="en-US" sz="1200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5717082" y="3887900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790728" y="4091436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</a:t>
              </a:r>
              <a:r>
                <a:rPr lang="en-US" sz="1200" baseline="-25000" dirty="0"/>
                <a:t>4</a:t>
              </a:r>
              <a:endParaRPr lang="en-US" sz="1200" dirty="0"/>
            </a:p>
          </p:txBody>
        </p:sp>
        <p:sp>
          <p:nvSpPr>
            <p:cNvPr id="33" name="Can 32"/>
            <p:cNvSpPr/>
            <p:nvPr/>
          </p:nvSpPr>
          <p:spPr>
            <a:xfrm>
              <a:off x="6852462" y="3890104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26108" y="4093640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 s</a:t>
              </a:r>
              <a:r>
                <a:rPr lang="en-US" sz="1200" baseline="-25000" dirty="0"/>
                <a:t>5</a:t>
              </a:r>
              <a:endParaRPr lang="en-US" sz="1200" dirty="0"/>
            </a:p>
          </p:txBody>
        </p:sp>
        <p:cxnSp>
          <p:nvCxnSpPr>
            <p:cNvPr id="12" name="Straight Connector 11"/>
            <p:cNvCxnSpPr>
              <a:stCxn id="14" idx="1"/>
            </p:cNvCxnSpPr>
            <p:nvPr/>
          </p:nvCxnSpPr>
          <p:spPr>
            <a:xfrm flipV="1">
              <a:off x="1620291" y="3586312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758203" y="3586312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916230" y="3586312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036583" y="3586312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161574" y="3586312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314963" y="358140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622823" y="3581400"/>
              <a:ext cx="5694672" cy="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ross 42"/>
            <p:cNvSpPr/>
            <p:nvPr/>
          </p:nvSpPr>
          <p:spPr>
            <a:xfrm rot="2716996">
              <a:off x="1269772" y="3883896"/>
              <a:ext cx="701040" cy="701040"/>
            </a:xfrm>
            <a:prstGeom prst="plus">
              <a:avLst>
                <a:gd name="adj" fmla="val 391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Erasure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886700" cy="10496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Solution: add redundancy via erasure codes</a:t>
            </a:r>
            <a:endParaRPr lang="en-US" sz="2400" dirty="0"/>
          </a:p>
          <a:p>
            <a:r>
              <a:rPr lang="en-US" sz="2400" dirty="0" smtClean="0"/>
              <a:t>Example: (6, 3)-Reed-Solomon code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13410" y="5122562"/>
            <a:ext cx="7886700" cy="149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160322" y="2514600"/>
            <a:ext cx="6612078" cy="893870"/>
            <a:chOff x="1160322" y="2844968"/>
            <a:chExt cx="6612078" cy="893870"/>
          </a:xfrm>
        </p:grpSpPr>
        <p:sp>
          <p:nvSpPr>
            <p:cNvPr id="61" name="Can 60"/>
            <p:cNvSpPr/>
            <p:nvPr/>
          </p:nvSpPr>
          <p:spPr>
            <a:xfrm>
              <a:off x="1160322" y="3164504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33968" y="3368040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0</a:t>
              </a:r>
              <a:endParaRPr lang="en-US" sz="1400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295702" y="3151468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369348" y="3355004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  <p:sp>
          <p:nvSpPr>
            <p:cNvPr id="66" name="Can 65"/>
            <p:cNvSpPr/>
            <p:nvPr/>
          </p:nvSpPr>
          <p:spPr>
            <a:xfrm>
              <a:off x="3431082" y="3164504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504728" y="3368040"/>
              <a:ext cx="777711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68" name="Can 67"/>
            <p:cNvSpPr/>
            <p:nvPr/>
          </p:nvSpPr>
          <p:spPr>
            <a:xfrm>
              <a:off x="4574082" y="3153672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47728" y="3357208"/>
              <a:ext cx="777711" cy="2895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  <p:sp>
          <p:nvSpPr>
            <p:cNvPr id="70" name="Can 69"/>
            <p:cNvSpPr/>
            <p:nvPr/>
          </p:nvSpPr>
          <p:spPr>
            <a:xfrm>
              <a:off x="5717082" y="3151468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90728" y="3355004"/>
              <a:ext cx="777711" cy="2895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4</a:t>
              </a:r>
              <a:endParaRPr lang="en-US" sz="1400" dirty="0"/>
            </a:p>
          </p:txBody>
        </p:sp>
        <p:sp>
          <p:nvSpPr>
            <p:cNvPr id="72" name="Can 71"/>
            <p:cNvSpPr/>
            <p:nvPr/>
          </p:nvSpPr>
          <p:spPr>
            <a:xfrm>
              <a:off x="6852462" y="3153672"/>
              <a:ext cx="919938" cy="574334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926108" y="3357208"/>
              <a:ext cx="777711" cy="2895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5</a:t>
              </a:r>
              <a:endParaRPr lang="en-US" sz="1400" dirty="0"/>
            </a:p>
          </p:txBody>
        </p:sp>
        <p:cxnSp>
          <p:nvCxnSpPr>
            <p:cNvPr id="74" name="Straight Connector 73"/>
            <p:cNvCxnSpPr>
              <a:stCxn id="61" idx="1"/>
            </p:cNvCxnSpPr>
            <p:nvPr/>
          </p:nvCxnSpPr>
          <p:spPr>
            <a:xfrm flipV="1">
              <a:off x="1620291" y="284988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758203" y="284988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916230" y="284988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036583" y="284988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6161574" y="284988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314963" y="2844968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622823" y="2844968"/>
              <a:ext cx="5694672" cy="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Cross 80"/>
          <p:cNvSpPr/>
          <p:nvPr/>
        </p:nvSpPr>
        <p:spPr>
          <a:xfrm rot="2716996">
            <a:off x="1277152" y="2864930"/>
            <a:ext cx="701040" cy="701040"/>
          </a:xfrm>
          <a:prstGeom prst="plus">
            <a:avLst>
              <a:gd name="adj" fmla="val 391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3108628" y="3332270"/>
            <a:ext cx="2301241" cy="1604705"/>
            <a:chOff x="3047999" y="3655018"/>
            <a:chExt cx="2301241" cy="1604705"/>
          </a:xfrm>
        </p:grpSpPr>
        <p:grpSp>
          <p:nvGrpSpPr>
            <p:cNvPr id="89" name="Group 88"/>
            <p:cNvGrpSpPr/>
            <p:nvPr/>
          </p:nvGrpSpPr>
          <p:grpSpPr>
            <a:xfrm>
              <a:off x="3047999" y="3655018"/>
              <a:ext cx="2119065" cy="1431930"/>
              <a:chOff x="3047999" y="3662638"/>
              <a:chExt cx="2119065" cy="143193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381499" y="4109384"/>
                <a:ext cx="777711" cy="2895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1</a:t>
                </a:r>
                <a:endParaRPr lang="en-US" sz="14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389353" y="4457700"/>
                <a:ext cx="777711" cy="2895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2</a:t>
                </a:r>
                <a:endParaRPr lang="en-US" sz="14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389352" y="4805008"/>
                <a:ext cx="777711" cy="28956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3</a:t>
                </a:r>
                <a:endParaRPr lang="en-US" sz="14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047999" y="3725802"/>
                <a:ext cx="1234440" cy="22919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6" idx="3"/>
                <a:endCxn id="19" idx="0"/>
              </p:cNvCxnSpPr>
              <p:nvPr/>
            </p:nvCxnSpPr>
            <p:spPr>
              <a:xfrm>
                <a:off x="3891051" y="3662638"/>
                <a:ext cx="871449" cy="2999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036583" y="3738838"/>
                <a:ext cx="2532" cy="21615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4175760" y="3954995"/>
              <a:ext cx="1173480" cy="13047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194005" y="2519512"/>
            <a:ext cx="1798875" cy="1944926"/>
            <a:chOff x="2194005" y="2606040"/>
            <a:chExt cx="1798875" cy="1944926"/>
          </a:xfrm>
        </p:grpSpPr>
        <p:grpSp>
          <p:nvGrpSpPr>
            <p:cNvPr id="98" name="Group 97"/>
            <p:cNvGrpSpPr/>
            <p:nvPr/>
          </p:nvGrpSpPr>
          <p:grpSpPr>
            <a:xfrm>
              <a:off x="2194005" y="2606040"/>
              <a:ext cx="1798875" cy="1944926"/>
              <a:chOff x="2194005" y="2849880"/>
              <a:chExt cx="1798875" cy="1944926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2343955" y="4220472"/>
                <a:ext cx="919938" cy="574334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" name="Right Arrow 6"/>
              <p:cNvSpPr/>
              <p:nvPr/>
            </p:nvSpPr>
            <p:spPr>
              <a:xfrm rot="10800000">
                <a:off x="3405668" y="4423252"/>
                <a:ext cx="587212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415069" y="4398566"/>
                <a:ext cx="777711" cy="2895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0</a:t>
                </a:r>
                <a:endParaRPr lang="en-US" sz="1400" dirty="0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V="1">
                <a:off x="2194323" y="2849880"/>
                <a:ext cx="0" cy="1055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194005" y="3905848"/>
                <a:ext cx="6173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 flipV="1">
              <a:off x="2811307" y="3661000"/>
              <a:ext cx="2532" cy="31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90728" y="3998318"/>
            <a:ext cx="2423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 size: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dirty="0" smtClean="0"/>
              <a:t>Recovery bandwidth: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367664" y="4876800"/>
            <a:ext cx="8623936" cy="1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46075" indent="-346075"/>
            <a:r>
              <a:rPr lang="en-US" sz="2400" dirty="0" smtClean="0"/>
              <a:t>How to recover lost data?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Recovery bandwidth</a:t>
            </a:r>
            <a:r>
              <a:rPr lang="en-US" sz="2000" dirty="0" smtClean="0"/>
              <a:t>: amount of data downloaded </a:t>
            </a:r>
            <a:r>
              <a:rPr lang="en-US" sz="2000" dirty="0" smtClean="0"/>
              <a:t>from surviving nodes for recovery</a:t>
            </a:r>
            <a:endParaRPr lang="en-US" sz="2000" dirty="0" smtClean="0"/>
          </a:p>
          <a:p>
            <a:pPr lvl="1"/>
            <a:r>
              <a:rPr lang="en-US" sz="2000" dirty="0" smtClean="0"/>
              <a:t>Conventional </a:t>
            </a:r>
            <a:r>
              <a:rPr lang="en-US" sz="2000" dirty="0"/>
              <a:t>approach reconstructs </a:t>
            </a:r>
            <a:r>
              <a:rPr lang="en-US" sz="2000" b="1" dirty="0" smtClean="0">
                <a:solidFill>
                  <a:srgbClr val="FF0000"/>
                </a:solidFill>
              </a:rPr>
              <a:t>all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original data </a:t>
            </a:r>
            <a:r>
              <a:rPr lang="en-US" sz="2000" dirty="0"/>
              <a:t>to obtain lost </a:t>
            </a:r>
            <a:r>
              <a:rPr lang="en-US" sz="2000" dirty="0" smtClean="0"/>
              <a:t>data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High recovery bandwidth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1" grpId="0" animBg="1"/>
      <p:bldP spid="4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Regenerating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Minimize recovery </a:t>
            </a:r>
            <a:r>
              <a:rPr lang="en-US" sz="2400" dirty="0"/>
              <a:t>bandwidth for </a:t>
            </a:r>
            <a:r>
              <a:rPr lang="en-US" sz="2400" dirty="0" smtClean="0"/>
              <a:t>a single node failure </a:t>
            </a:r>
          </a:p>
          <a:p>
            <a:pPr lvl="1"/>
            <a:r>
              <a:rPr lang="en-US" sz="2000" b="1" dirty="0" err="1" smtClean="0"/>
              <a:t>Enc</a:t>
            </a:r>
            <a:r>
              <a:rPr lang="en-US" sz="2000" dirty="0" smtClean="0"/>
              <a:t> step: Every </a:t>
            </a:r>
            <a:r>
              <a:rPr lang="en-US" sz="2000" dirty="0"/>
              <a:t>surviving node </a:t>
            </a:r>
            <a:r>
              <a:rPr lang="en-US" sz="2000" dirty="0" smtClean="0"/>
              <a:t>generates </a:t>
            </a:r>
            <a:r>
              <a:rPr lang="en-US" sz="2000" dirty="0"/>
              <a:t>an </a:t>
            </a:r>
            <a:r>
              <a:rPr lang="en-US" sz="2000" u="sng" dirty="0"/>
              <a:t>enc</a:t>
            </a:r>
            <a:r>
              <a:rPr lang="en-US" sz="2000" dirty="0"/>
              <a:t>oded </a:t>
            </a:r>
            <a:r>
              <a:rPr lang="en-US" sz="2000" dirty="0" smtClean="0"/>
              <a:t>symbol</a:t>
            </a:r>
            <a:endParaRPr lang="en-US" sz="2000" dirty="0"/>
          </a:p>
          <a:p>
            <a:pPr lvl="1"/>
            <a:r>
              <a:rPr lang="en-US" sz="2000" b="1" dirty="0" smtClean="0"/>
              <a:t>Rec </a:t>
            </a:r>
            <a:r>
              <a:rPr lang="en-US" sz="2000" dirty="0" smtClean="0"/>
              <a:t>step: The </a:t>
            </a:r>
            <a:r>
              <a:rPr lang="en-US" sz="2000" dirty="0"/>
              <a:t>newcomer </a:t>
            </a:r>
            <a:r>
              <a:rPr lang="en-US" sz="2000" u="sng" dirty="0" smtClean="0"/>
              <a:t>rec</a:t>
            </a:r>
            <a:r>
              <a:rPr lang="en-US" sz="2000" dirty="0" smtClean="0"/>
              <a:t>onstructs </a:t>
            </a:r>
            <a:r>
              <a:rPr lang="en-US" sz="2000" dirty="0"/>
              <a:t>the lost data </a:t>
            </a:r>
            <a:r>
              <a:rPr lang="en-US" sz="2000" dirty="0" smtClean="0"/>
              <a:t>with the encoded symbols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14400" y="3511130"/>
            <a:ext cx="6161925" cy="2307766"/>
            <a:chOff x="1409699" y="3466503"/>
            <a:chExt cx="6161925" cy="2307766"/>
          </a:xfrm>
        </p:grpSpPr>
        <p:grpSp>
          <p:nvGrpSpPr>
            <p:cNvPr id="49" name="Group 48"/>
            <p:cNvGrpSpPr/>
            <p:nvPr/>
          </p:nvGrpSpPr>
          <p:grpSpPr>
            <a:xfrm>
              <a:off x="1582877" y="3466503"/>
              <a:ext cx="1466661" cy="307818"/>
              <a:chOff x="1700571" y="5571416"/>
              <a:chExt cx="1466661" cy="30781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700571" y="5571416"/>
                <a:ext cx="488887" cy="3078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0,0</a:t>
                </a:r>
                <a:endParaRPr lang="en-US" sz="14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189458" y="5571416"/>
                <a:ext cx="488887" cy="3078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0,1</a:t>
                </a:r>
                <a:endParaRPr lang="en-US" sz="14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678345" y="5571416"/>
                <a:ext cx="488887" cy="30781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</a:t>
                </a:r>
                <a:r>
                  <a:rPr lang="en-US" sz="1400" baseline="-25000" dirty="0" smtClean="0"/>
                  <a:t>0,2</a:t>
                </a:r>
                <a:endParaRPr lang="en-US" sz="1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09699" y="3475826"/>
              <a:ext cx="6161925" cy="2298443"/>
              <a:chOff x="1409699" y="3475826"/>
              <a:chExt cx="6161925" cy="2298443"/>
            </a:xfrm>
          </p:grpSpPr>
          <p:cxnSp>
            <p:nvCxnSpPr>
              <p:cNvPr id="44" name="Straight Arrow Connector 43"/>
              <p:cNvCxnSpPr>
                <a:stCxn id="56" idx="3"/>
                <a:endCxn id="115" idx="1"/>
              </p:cNvCxnSpPr>
              <p:nvPr/>
            </p:nvCxnSpPr>
            <p:spPr>
              <a:xfrm>
                <a:off x="3049537" y="4019635"/>
                <a:ext cx="1308714" cy="180215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60" idx="3"/>
                <a:endCxn id="114" idx="1"/>
              </p:cNvCxnSpPr>
              <p:nvPr/>
            </p:nvCxnSpPr>
            <p:spPr>
              <a:xfrm>
                <a:off x="3053303" y="4417983"/>
                <a:ext cx="1303610" cy="97833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91" idx="3"/>
                <a:endCxn id="113" idx="1"/>
              </p:cNvCxnSpPr>
              <p:nvPr/>
            </p:nvCxnSpPr>
            <p:spPr>
              <a:xfrm>
                <a:off x="3048016" y="4819560"/>
                <a:ext cx="1308898" cy="16354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3986452" y="3955411"/>
                <a:ext cx="3585172" cy="142048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/>
              <p:cNvSpPr/>
              <p:nvPr/>
            </p:nvSpPr>
            <p:spPr>
              <a:xfrm>
                <a:off x="5534616" y="4507668"/>
                <a:ext cx="416459" cy="31596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582876" y="3865726"/>
                <a:ext cx="1466661" cy="307818"/>
                <a:chOff x="1700571" y="5571416"/>
                <a:chExt cx="1466661" cy="30781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1</a:t>
                  </a:r>
                  <a:r>
                    <a:rPr lang="en-US" sz="1400" baseline="-25000" dirty="0" smtClean="0"/>
                    <a:t>,0</a:t>
                  </a:r>
                  <a:endParaRPr lang="en-US" sz="1400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1</a:t>
                  </a:r>
                  <a:r>
                    <a:rPr lang="en-US" sz="1400" baseline="-25000" dirty="0" smtClean="0"/>
                    <a:t>,1</a:t>
                  </a:r>
                  <a:endParaRPr lang="en-US" sz="1400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1,2</a:t>
                  </a:r>
                  <a:endParaRPr lang="en-US" sz="14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86642" y="4264074"/>
                <a:ext cx="1466661" cy="307818"/>
                <a:chOff x="1700571" y="5571416"/>
                <a:chExt cx="1466661" cy="307818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2,0</a:t>
                  </a:r>
                  <a:endParaRPr lang="en-US" sz="1400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2,1</a:t>
                  </a:r>
                  <a:endParaRPr lang="en-US" sz="1400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2,2</a:t>
                  </a:r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581355" y="4665651"/>
                <a:ext cx="1466661" cy="307818"/>
                <a:chOff x="1700571" y="5571416"/>
                <a:chExt cx="1466661" cy="3078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3,0</a:t>
                  </a:r>
                  <a:endParaRPr lang="en-US" sz="1400" dirty="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3,1</a:t>
                  </a:r>
                  <a:endParaRPr lang="en-US" sz="1400" dirty="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3,2</a:t>
                  </a:r>
                  <a:endParaRPr lang="en-US" sz="1400" dirty="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581354" y="5065080"/>
                <a:ext cx="1466661" cy="307818"/>
                <a:chOff x="1700571" y="5571416"/>
                <a:chExt cx="1466661" cy="307818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4,0</a:t>
                  </a:r>
                  <a:endParaRPr lang="en-US" sz="1400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4</a:t>
                  </a:r>
                  <a:r>
                    <a:rPr lang="en-US" sz="1400" baseline="-25000" dirty="0" smtClean="0"/>
                    <a:t>,1</a:t>
                  </a:r>
                  <a:endParaRPr lang="en-US" sz="1400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4</a:t>
                  </a:r>
                  <a:r>
                    <a:rPr lang="en-US" sz="1400" baseline="-25000" dirty="0" smtClean="0"/>
                    <a:t>,2</a:t>
                  </a:r>
                  <a:endParaRPr lang="en-US" sz="1400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81354" y="5466451"/>
                <a:ext cx="1466661" cy="307818"/>
                <a:chOff x="1490818" y="5003965"/>
                <a:chExt cx="1466661" cy="307818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1490818" y="5003965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5</a:t>
                  </a:r>
                  <a:r>
                    <a:rPr lang="en-US" sz="1400" baseline="-25000" dirty="0" smtClean="0"/>
                    <a:t>,0</a:t>
                  </a:r>
                  <a:endParaRPr lang="en-US" sz="1400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979705" y="5003965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5</a:t>
                  </a:r>
                  <a:r>
                    <a:rPr lang="en-US" sz="1400" baseline="-25000" dirty="0" smtClean="0"/>
                    <a:t>,1</a:t>
                  </a:r>
                  <a:endParaRPr lang="en-US" sz="14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468592" y="5003965"/>
                  <a:ext cx="488887" cy="30781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/>
                    <a:t>5</a:t>
                  </a:r>
                  <a:r>
                    <a:rPr lang="en-US" sz="1400" baseline="-25000" dirty="0" smtClean="0"/>
                    <a:t>,2</a:t>
                  </a:r>
                  <a:endParaRPr lang="en-US" sz="1400" dirty="0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957845" y="4507668"/>
                <a:ext cx="1466661" cy="307818"/>
                <a:chOff x="1700571" y="5571416"/>
                <a:chExt cx="1466661" cy="307818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1700571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0,0</a:t>
                  </a:r>
                  <a:endParaRPr lang="en-US" sz="1400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189458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0,1</a:t>
                  </a:r>
                  <a:endParaRPr lang="en-US" sz="1400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678345" y="5571416"/>
                  <a:ext cx="488887" cy="307818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</a:t>
                  </a:r>
                  <a:r>
                    <a:rPr lang="en-US" sz="1400" baseline="-25000" dirty="0" smtClean="0"/>
                    <a:t>0,2</a:t>
                  </a:r>
                  <a:endParaRPr lang="en-US" sz="1400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409699" y="3475826"/>
                <a:ext cx="1688867" cy="307818"/>
                <a:chOff x="2218099" y="2716040"/>
                <a:chExt cx="543208" cy="307818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2218099" y="2716040"/>
                  <a:ext cx="543208" cy="307817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2218099" y="2716040"/>
                  <a:ext cx="543208" cy="307818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Rectangle 111"/>
              <p:cNvSpPr/>
              <p:nvPr/>
            </p:nvSpPr>
            <p:spPr>
              <a:xfrm>
                <a:off x="4356915" y="4991283"/>
                <a:ext cx="523653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4,0</a:t>
                </a:r>
                <a:endParaRPr lang="en-US" sz="1400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356914" y="4682005"/>
                <a:ext cx="523654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3,0</a:t>
                </a:r>
                <a:endParaRPr lang="en-US" sz="14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356913" y="4361907"/>
                <a:ext cx="523793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2,0</a:t>
                </a:r>
                <a:endParaRPr lang="en-US" sz="1400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358251" y="4045941"/>
                <a:ext cx="522456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1,0</a:t>
                </a:r>
                <a:endParaRPr lang="en-US" sz="1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964226" y="4989823"/>
                <a:ext cx="553706" cy="30781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</a:t>
                </a:r>
                <a:r>
                  <a:rPr lang="en-US" sz="1400" baseline="-25000" dirty="0" smtClean="0"/>
                  <a:t>5,0</a:t>
                </a:r>
                <a:endParaRPr lang="en-US" sz="1400" dirty="0"/>
              </a:p>
            </p:txBody>
          </p:sp>
          <p:cxnSp>
            <p:nvCxnSpPr>
              <p:cNvPr id="117" name="Straight Arrow Connector 116"/>
              <p:cNvCxnSpPr>
                <a:stCxn id="97" idx="3"/>
                <a:endCxn id="112" idx="1"/>
              </p:cNvCxnSpPr>
              <p:nvPr/>
            </p:nvCxnSpPr>
            <p:spPr>
              <a:xfrm flipV="1">
                <a:off x="3048015" y="5145192"/>
                <a:ext cx="1308900" cy="73797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4" idx="3"/>
                <a:endCxn id="116" idx="2"/>
              </p:cNvCxnSpPr>
              <p:nvPr/>
            </p:nvCxnSpPr>
            <p:spPr>
              <a:xfrm flipV="1">
                <a:off x="3048015" y="5297641"/>
                <a:ext cx="2193064" cy="322719"/>
              </a:xfrm>
              <a:prstGeom prst="straightConnector1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3090674" y="3782733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</a:t>
                </a:r>
                <a:r>
                  <a:rPr lang="en-US" baseline="-25000" dirty="0" smtClean="0"/>
                  <a:t>1,0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090673" y="4188628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</a:t>
                </a:r>
                <a:r>
                  <a:rPr lang="en-US" baseline="-25000" dirty="0" smtClean="0"/>
                  <a:t>2,0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090672" y="4476911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</a:t>
                </a:r>
                <a:r>
                  <a:rPr lang="en-US" baseline="-25000" dirty="0" smtClean="0"/>
                  <a:t>3,0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098567" y="4856388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</a:t>
                </a:r>
                <a:r>
                  <a:rPr lang="en-US" baseline="-25000" dirty="0"/>
                  <a:t>4</a:t>
                </a:r>
                <a:r>
                  <a:rPr lang="en-US" baseline="-25000" dirty="0" smtClean="0"/>
                  <a:t>,0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098566" y="5355260"/>
                <a:ext cx="853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</a:t>
                </a:r>
                <a:r>
                  <a:rPr lang="en-US" baseline="-25000" dirty="0"/>
                  <a:t>5</a:t>
                </a:r>
                <a:r>
                  <a:rPr lang="en-US" baseline="-25000" dirty="0" smtClean="0"/>
                  <a:t>,0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22469" y="4233317"/>
                <a:ext cx="73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()</a:t>
                </a:r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388814" y="3818947"/>
            <a:ext cx="3440711" cy="2581853"/>
            <a:chOff x="2884113" y="3774320"/>
            <a:chExt cx="3440711" cy="2581853"/>
          </a:xfrm>
        </p:grpSpPr>
        <p:sp>
          <p:nvSpPr>
            <p:cNvPr id="125" name="Rounded Rectangle 124"/>
            <p:cNvSpPr/>
            <p:nvPr/>
          </p:nvSpPr>
          <p:spPr>
            <a:xfrm>
              <a:off x="3090672" y="3774320"/>
              <a:ext cx="853119" cy="19999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240613" y="4240443"/>
              <a:ext cx="853119" cy="4031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5691705" y="4645994"/>
              <a:ext cx="0" cy="1307030"/>
            </a:xfrm>
            <a:prstGeom prst="straightConnector1">
              <a:avLst/>
            </a:prstGeom>
            <a:ln w="2857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5" idx="2"/>
            </p:cNvCxnSpPr>
            <p:nvPr/>
          </p:nvCxnSpPr>
          <p:spPr>
            <a:xfrm flipH="1" flipV="1">
              <a:off x="3517232" y="5774269"/>
              <a:ext cx="7894" cy="178755"/>
            </a:xfrm>
            <a:prstGeom prst="straightConnector1">
              <a:avLst/>
            </a:prstGeom>
            <a:ln w="28575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2884113" y="5953024"/>
              <a:ext cx="1266239" cy="4031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FF0000"/>
                  </a:solidFill>
                </a:rPr>
                <a:t>Enc</a:t>
              </a:r>
              <a:r>
                <a:rPr lang="en-US" dirty="0" smtClean="0">
                  <a:solidFill>
                    <a:srgbClr val="FF0000"/>
                  </a:solidFill>
                </a:rPr>
                <a:t> 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058585" y="5953023"/>
              <a:ext cx="1266239" cy="403149"/>
            </a:xfrm>
            <a:prstGeom prst="roundRect">
              <a:avLst/>
            </a:prstGeom>
            <a:noFill/>
            <a:ln w="28575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Rec Step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986444" y="5585107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data size: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</a:p>
          <a:p>
            <a:r>
              <a:rPr lang="en-US" dirty="0" smtClean="0"/>
              <a:t>Recovery bandwidth: </a:t>
            </a:r>
            <a:r>
              <a:rPr lang="en-US" dirty="0" smtClean="0">
                <a:solidFill>
                  <a:srgbClr val="FF0000"/>
                </a:solidFill>
              </a:rPr>
              <a:t>5M/9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38893" y="990600"/>
            <a:ext cx="16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</a:t>
            </a:r>
            <a:r>
              <a:rPr lang="en-US" sz="1400" dirty="0" err="1" smtClean="0"/>
              <a:t>Dimakis</a:t>
            </a:r>
            <a:r>
              <a:rPr lang="en-US" sz="1400" dirty="0" smtClean="0"/>
              <a:t>, ToIT’10]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Regenerating codes only designed for recovering a single node failure</a:t>
            </a:r>
          </a:p>
          <a:p>
            <a:r>
              <a:rPr lang="en-US" dirty="0" smtClean="0"/>
              <a:t>Correlated and co-occurring node failures are possible in practice: </a:t>
            </a:r>
          </a:p>
          <a:p>
            <a:pPr lvl="1"/>
            <a:r>
              <a:rPr lang="en-US" dirty="0" smtClean="0"/>
              <a:t>In clustered storage systems </a:t>
            </a:r>
            <a:r>
              <a:rPr lang="en-US" sz="1600" dirty="0" smtClean="0"/>
              <a:t>[Schroeder, FAST’07; Ford, OSDI’10]</a:t>
            </a:r>
            <a:endParaRPr lang="en-US" dirty="0" smtClean="0"/>
          </a:p>
          <a:p>
            <a:pPr lvl="1"/>
            <a:r>
              <a:rPr lang="en-US" dirty="0" smtClean="0"/>
              <a:t>In dispersed storage systems </a:t>
            </a:r>
            <a:r>
              <a:rPr lang="en-US" sz="1600" dirty="0" smtClean="0"/>
              <a:t>[Chun NSDI’06; Shah NSDI’06]</a:t>
            </a:r>
            <a:endParaRPr lang="en-US" dirty="0" smtClean="0"/>
          </a:p>
          <a:p>
            <a:r>
              <a:rPr lang="en-US" i="1" dirty="0" smtClean="0"/>
              <a:t>Can we generalize existing regenerating codes to minimize recovery bandwidth for both single and concurrent failures?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/>
          <a:lstStyle/>
          <a:p>
            <a:r>
              <a:rPr lang="en-US" dirty="0"/>
              <a:t>Cooperative recovery</a:t>
            </a:r>
            <a:r>
              <a:rPr lang="en-US" altLang="zh-CN" dirty="0"/>
              <a:t> </a:t>
            </a:r>
            <a:r>
              <a:rPr lang="en-US" altLang="zh-CN" sz="1600" dirty="0"/>
              <a:t>[Hu, </a:t>
            </a:r>
            <a:r>
              <a:rPr lang="en-US" altLang="zh-CN" sz="1600" dirty="0" smtClean="0"/>
              <a:t>JSAC’10; </a:t>
            </a:r>
            <a:r>
              <a:rPr lang="en-US" altLang="zh-CN" sz="1600" dirty="0" err="1" smtClean="0"/>
              <a:t>Kermarrec</a:t>
            </a:r>
            <a:r>
              <a:rPr lang="en-US" altLang="zh-CN" sz="1600" dirty="0" smtClean="0"/>
              <a:t>, NetCod’11]</a:t>
            </a:r>
            <a:endParaRPr lang="en-US" dirty="0"/>
          </a:p>
          <a:p>
            <a:pPr lvl="1"/>
            <a:r>
              <a:rPr lang="en-US" dirty="0"/>
              <a:t>Newcomers cooperate to reconstruct the lost </a:t>
            </a:r>
            <a:r>
              <a:rPr lang="en-US" dirty="0" smtClean="0"/>
              <a:t>data for multiple node failures</a:t>
            </a:r>
            <a:endParaRPr lang="en-US" dirty="0"/>
          </a:p>
          <a:p>
            <a:pPr lvl="1"/>
            <a:r>
              <a:rPr lang="en-US" dirty="0" smtClean="0"/>
              <a:t>Implementation complexities unknown</a:t>
            </a:r>
          </a:p>
          <a:p>
            <a:r>
              <a:rPr lang="en-US" dirty="0" smtClean="0"/>
              <a:t>Minimizing recovery I/O</a:t>
            </a:r>
            <a:r>
              <a:rPr lang="en-US" altLang="zh-CN" dirty="0" smtClean="0"/>
              <a:t> </a:t>
            </a:r>
            <a:r>
              <a:rPr lang="en-US" altLang="zh-CN" sz="1600" dirty="0"/>
              <a:t>[Khan, </a:t>
            </a:r>
            <a:r>
              <a:rPr lang="en-US" altLang="zh-CN" sz="1600" dirty="0" smtClean="0"/>
              <a:t>FAST’12; Huang, ATC’12]</a:t>
            </a:r>
            <a:endParaRPr lang="en-US" sz="1600" dirty="0" smtClean="0"/>
          </a:p>
          <a:p>
            <a:pPr lvl="1"/>
            <a:r>
              <a:rPr lang="en-US" dirty="0" smtClean="0"/>
              <a:t>Minimize </a:t>
            </a:r>
            <a:r>
              <a:rPr lang="en-US" dirty="0"/>
              <a:t>the amount of </a:t>
            </a:r>
            <a:r>
              <a:rPr lang="en-US" dirty="0" smtClean="0"/>
              <a:t>disk </a:t>
            </a:r>
            <a:r>
              <a:rPr lang="en-US" dirty="0"/>
              <a:t>read </a:t>
            </a:r>
            <a:r>
              <a:rPr lang="en-US" dirty="0" smtClean="0"/>
              <a:t>for single node failure recovery</a:t>
            </a:r>
          </a:p>
          <a:p>
            <a:pPr lvl="1"/>
            <a:r>
              <a:rPr lang="en-US" dirty="0" smtClean="0"/>
              <a:t>Our work builds on regenerating codes that minimize recovery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399"/>
            <a:ext cx="7886700" cy="4500563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b="1" dirty="0" smtClean="0">
                <a:solidFill>
                  <a:srgbClr val="FF0000"/>
                </a:solidFill>
              </a:rPr>
              <a:t>CORE</a:t>
            </a:r>
            <a:r>
              <a:rPr lang="en-US" dirty="0" smtClean="0"/>
              <a:t>, which augments existing optimized regenerating codes to support both single and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n-US" dirty="0" smtClean="0"/>
              <a:t>ncurrent failure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en-US" dirty="0" smtClean="0"/>
              <a:t>covery </a:t>
            </a:r>
          </a:p>
          <a:p>
            <a:pPr lvl="1"/>
            <a:r>
              <a:rPr lang="en-US" dirty="0" smtClean="0"/>
              <a:t>Achieves </a:t>
            </a:r>
            <a:r>
              <a:rPr lang="en-US" dirty="0" smtClean="0">
                <a:solidFill>
                  <a:srgbClr val="FF0000"/>
                </a:solidFill>
              </a:rPr>
              <a:t>minimum recovery bandwidth</a:t>
            </a:r>
            <a:r>
              <a:rPr lang="en-US" dirty="0" smtClean="0"/>
              <a:t> for concurrent failures in most cases</a:t>
            </a:r>
          </a:p>
          <a:p>
            <a:pPr lvl="1"/>
            <a:r>
              <a:rPr lang="en-US" dirty="0" smtClean="0"/>
              <a:t>Retains existing optimal regenerating code constructions </a:t>
            </a:r>
          </a:p>
          <a:p>
            <a:r>
              <a:rPr lang="en-US" dirty="0"/>
              <a:t>I</a:t>
            </a:r>
            <a:r>
              <a:rPr lang="en-US" dirty="0" smtClean="0"/>
              <a:t>mplement CORE and evaluate our prototype atop a HDFS cluster </a:t>
            </a:r>
            <a:r>
              <a:rPr lang="en-US" dirty="0" err="1" smtClean="0"/>
              <a:t>testbed</a:t>
            </a:r>
            <a:r>
              <a:rPr lang="en-US" dirty="0" smtClean="0"/>
              <a:t> </a:t>
            </a:r>
            <a:r>
              <a:rPr lang="en-US" dirty="0"/>
              <a:t>with up to 20 storage </a:t>
            </a:r>
            <a:r>
              <a:rPr lang="en-US" dirty="0" smtClean="0"/>
              <a:t>nodes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Consider a system with n nodes</a:t>
            </a:r>
          </a:p>
          <a:p>
            <a:r>
              <a:rPr lang="en-US" dirty="0" smtClean="0"/>
              <a:t>Regenerating codes for single failure recovery:</a:t>
            </a:r>
          </a:p>
          <a:p>
            <a:pPr lvl="1"/>
            <a:r>
              <a:rPr lang="en-US" dirty="0" smtClean="0"/>
              <a:t>Download one encoded symbol from each of n-1 surviving nodes</a:t>
            </a:r>
          </a:p>
          <a:p>
            <a:r>
              <a:rPr lang="en-US" dirty="0" smtClean="0"/>
              <a:t>CORE’s idea for t-failure recovery (t &gt; 1):</a:t>
            </a:r>
          </a:p>
          <a:p>
            <a:pPr lvl="1"/>
            <a:r>
              <a:rPr lang="en-US" dirty="0" smtClean="0"/>
              <a:t>Treat t-1 failed nodes as logical surviving nodes</a:t>
            </a:r>
          </a:p>
          <a:p>
            <a:pPr lvl="1"/>
            <a:r>
              <a:rPr lang="en-US" dirty="0" smtClean="0"/>
              <a:t>Reconstruct “virtual” symbols generated by the logical surviving nodes</a:t>
            </a:r>
          </a:p>
          <a:p>
            <a:pPr lvl="1"/>
            <a:r>
              <a:rPr lang="en-US" dirty="0" smtClean="0"/>
              <a:t>Download real symbols from n-t surviving nodes</a:t>
            </a:r>
          </a:p>
          <a:p>
            <a:pPr lvl="1"/>
            <a:r>
              <a:rPr lang="en-US" dirty="0" smtClean="0"/>
              <a:t>Reconstruct lost data of the remaining failed node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28600"/>
            <a:ext cx="835152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623" y="3886200"/>
            <a:ext cx="7425690" cy="1264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0,0</a:t>
            </a:r>
            <a:r>
              <a:rPr lang="en-US" sz="2400" dirty="0"/>
              <a:t>, s</a:t>
            </a:r>
            <a:r>
              <a:rPr lang="en-US" sz="2400" baseline="-25000" dirty="0"/>
              <a:t>0,1</a:t>
            </a:r>
            <a:r>
              <a:rPr lang="en-US" sz="2400" dirty="0"/>
              <a:t>, s</a:t>
            </a:r>
            <a:r>
              <a:rPr lang="en-US" sz="2400" baseline="-25000" dirty="0"/>
              <a:t>0,2 </a:t>
            </a:r>
            <a:r>
              <a:rPr lang="en-US" sz="2400" dirty="0"/>
              <a:t>= Rec</a:t>
            </a:r>
            <a:r>
              <a:rPr lang="en-US" sz="2400" baseline="-25000" dirty="0"/>
              <a:t>0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</a:t>
            </a:r>
            <a:r>
              <a:rPr lang="en-US" sz="2400" dirty="0"/>
              <a:t>, e</a:t>
            </a:r>
            <a:r>
              <a:rPr lang="en-US" sz="2400" baseline="-25000" dirty="0"/>
              <a:t>2,0</a:t>
            </a:r>
            <a:r>
              <a:rPr lang="en-US" sz="2400" dirty="0"/>
              <a:t>, e</a:t>
            </a:r>
            <a:r>
              <a:rPr lang="en-US" sz="2400" baseline="-25000" dirty="0"/>
              <a:t>3,0</a:t>
            </a:r>
            <a:r>
              <a:rPr lang="en-US" sz="2400" dirty="0"/>
              <a:t>, e</a:t>
            </a:r>
            <a:r>
              <a:rPr lang="en-US" sz="2400" baseline="-25000" dirty="0"/>
              <a:t>4,0</a:t>
            </a:r>
            <a:r>
              <a:rPr lang="en-US" sz="2400" dirty="0"/>
              <a:t>, e</a:t>
            </a:r>
            <a:r>
              <a:rPr lang="en-US" sz="2400" baseline="-25000" dirty="0"/>
              <a:t>5,0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0,1 </a:t>
            </a:r>
            <a:r>
              <a:rPr lang="en-US" sz="2400" dirty="0"/>
              <a:t>= Enc</a:t>
            </a:r>
            <a:r>
              <a:rPr lang="en-US" sz="2400" baseline="-25000" dirty="0"/>
              <a:t>0,1</a:t>
            </a:r>
            <a:r>
              <a:rPr lang="en-US" sz="2400" dirty="0"/>
              <a:t>(s</a:t>
            </a:r>
            <a:r>
              <a:rPr lang="en-US" sz="2400" baseline="-25000" dirty="0"/>
              <a:t>0,0</a:t>
            </a:r>
            <a:r>
              <a:rPr lang="en-US" sz="2400" dirty="0"/>
              <a:t>, s</a:t>
            </a:r>
            <a:r>
              <a:rPr lang="en-US" sz="2400" baseline="-25000" dirty="0"/>
              <a:t>0,1</a:t>
            </a:r>
            <a:r>
              <a:rPr lang="en-US" sz="2400" dirty="0"/>
              <a:t>, s</a:t>
            </a:r>
            <a:r>
              <a:rPr lang="en-US" sz="2400" baseline="-25000" dirty="0"/>
              <a:t>0,2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= Enc</a:t>
            </a:r>
            <a:r>
              <a:rPr lang="en-US" sz="2400" baseline="-25000" dirty="0"/>
              <a:t>0,1</a:t>
            </a:r>
            <a:r>
              <a:rPr lang="en-US" sz="2400" dirty="0"/>
              <a:t>(Rec</a:t>
            </a:r>
            <a:r>
              <a:rPr lang="en-US" sz="2400" baseline="-25000" dirty="0"/>
              <a:t>0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</a:t>
            </a:r>
            <a:r>
              <a:rPr lang="en-US" sz="2400" dirty="0"/>
              <a:t>, e</a:t>
            </a:r>
            <a:r>
              <a:rPr lang="en-US" sz="2400" baseline="-25000" dirty="0"/>
              <a:t>2,0</a:t>
            </a:r>
            <a:r>
              <a:rPr lang="en-US" sz="2400" dirty="0"/>
              <a:t>, e</a:t>
            </a:r>
            <a:r>
              <a:rPr lang="en-US" sz="2400" baseline="-25000" dirty="0"/>
              <a:t>3,0</a:t>
            </a:r>
            <a:r>
              <a:rPr lang="en-US" sz="2400" dirty="0"/>
              <a:t>, e</a:t>
            </a:r>
            <a:r>
              <a:rPr lang="en-US" sz="2400" baseline="-25000" dirty="0"/>
              <a:t>4,0</a:t>
            </a:r>
            <a:r>
              <a:rPr lang="en-US" sz="2400" dirty="0"/>
              <a:t>, e</a:t>
            </a:r>
            <a:r>
              <a:rPr lang="en-US" sz="2400" baseline="-25000" dirty="0"/>
              <a:t>5,0</a:t>
            </a:r>
            <a:r>
              <a:rPr lang="en-US" sz="2400" dirty="0"/>
              <a:t>))</a:t>
            </a:r>
            <a:endParaRPr lang="en-US" sz="2400" b="1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295400" y="5234940"/>
            <a:ext cx="7425690" cy="154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1,0</a:t>
            </a:r>
            <a:r>
              <a:rPr lang="en-US" sz="2400" dirty="0"/>
              <a:t>, s</a:t>
            </a:r>
            <a:r>
              <a:rPr lang="en-US" sz="2400" baseline="-25000" dirty="0"/>
              <a:t>1,1</a:t>
            </a:r>
            <a:r>
              <a:rPr lang="en-US" sz="2400" dirty="0"/>
              <a:t>, s</a:t>
            </a:r>
            <a:r>
              <a:rPr lang="en-US" sz="2400" baseline="-25000" dirty="0"/>
              <a:t>1,2 </a:t>
            </a:r>
            <a:r>
              <a:rPr lang="en-US" sz="2400" dirty="0"/>
              <a:t>= Rec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0,1</a:t>
            </a:r>
            <a:r>
              <a:rPr lang="en-US" sz="2400" dirty="0"/>
              <a:t>, e</a:t>
            </a:r>
            <a:r>
              <a:rPr lang="en-US" sz="2400" baseline="-25000" dirty="0"/>
              <a:t>2,1</a:t>
            </a:r>
            <a:r>
              <a:rPr lang="en-US" sz="2400" dirty="0"/>
              <a:t>, e</a:t>
            </a:r>
            <a:r>
              <a:rPr lang="en-US" sz="2400" baseline="-25000" dirty="0"/>
              <a:t>3,1</a:t>
            </a:r>
            <a:r>
              <a:rPr lang="en-US" sz="2400" dirty="0"/>
              <a:t>, e</a:t>
            </a:r>
            <a:r>
              <a:rPr lang="en-US" sz="2400" baseline="-25000" dirty="0"/>
              <a:t>4,1</a:t>
            </a:r>
            <a:r>
              <a:rPr lang="en-US" sz="2400" dirty="0"/>
              <a:t>, e</a:t>
            </a:r>
            <a:r>
              <a:rPr lang="en-US" sz="2400" baseline="-25000" dirty="0"/>
              <a:t>5,1</a:t>
            </a:r>
            <a:r>
              <a:rPr lang="en-US" sz="2400" dirty="0"/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1,0 </a:t>
            </a:r>
            <a:r>
              <a:rPr lang="en-US" sz="2400" dirty="0"/>
              <a:t>= Enc</a:t>
            </a:r>
            <a:r>
              <a:rPr lang="en-US" sz="2400" baseline="-25000" dirty="0"/>
              <a:t>1,0</a:t>
            </a:r>
            <a:r>
              <a:rPr lang="en-US" sz="2400" dirty="0"/>
              <a:t>(s</a:t>
            </a:r>
            <a:r>
              <a:rPr lang="en-US" sz="2400" baseline="-25000" dirty="0"/>
              <a:t>1,0</a:t>
            </a:r>
            <a:r>
              <a:rPr lang="en-US" sz="2400" dirty="0"/>
              <a:t>, s</a:t>
            </a:r>
            <a:r>
              <a:rPr lang="en-US" sz="2400" baseline="-25000" dirty="0"/>
              <a:t>1,1</a:t>
            </a:r>
            <a:r>
              <a:rPr lang="en-US" sz="2400" dirty="0"/>
              <a:t>, s</a:t>
            </a:r>
            <a:r>
              <a:rPr lang="en-US" sz="2400" baseline="-25000" dirty="0"/>
              <a:t>1,2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= Enc</a:t>
            </a:r>
            <a:r>
              <a:rPr lang="en-US" sz="2400" baseline="-25000" dirty="0"/>
              <a:t>1,0</a:t>
            </a:r>
            <a:r>
              <a:rPr lang="en-US" sz="2400" dirty="0"/>
              <a:t>(Rec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baseline="-25000" dirty="0">
                <a:solidFill>
                  <a:srgbClr val="FF0000"/>
                </a:solidFill>
              </a:rPr>
              <a:t>0,1</a:t>
            </a:r>
            <a:r>
              <a:rPr lang="en-US" sz="2400" dirty="0"/>
              <a:t>, e</a:t>
            </a:r>
            <a:r>
              <a:rPr lang="en-US" sz="2400" baseline="-25000" dirty="0"/>
              <a:t>2,1</a:t>
            </a:r>
            <a:r>
              <a:rPr lang="en-US" sz="2400" dirty="0"/>
              <a:t>, e</a:t>
            </a:r>
            <a:r>
              <a:rPr lang="en-US" sz="2400" baseline="-25000" dirty="0"/>
              <a:t>3,1</a:t>
            </a:r>
            <a:r>
              <a:rPr lang="en-US" sz="2400" dirty="0"/>
              <a:t>, e</a:t>
            </a:r>
            <a:r>
              <a:rPr lang="en-US" sz="2400" baseline="-25000" dirty="0"/>
              <a:t>4,1</a:t>
            </a:r>
            <a:r>
              <a:rPr lang="en-US" sz="2400" dirty="0"/>
              <a:t>, e</a:t>
            </a:r>
            <a:r>
              <a:rPr lang="en-US" sz="2400" baseline="-25000" dirty="0"/>
              <a:t>5,1</a:t>
            </a:r>
            <a:r>
              <a:rPr lang="en-US" sz="2400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2622665" y="1882317"/>
            <a:ext cx="4557009" cy="1775283"/>
            <a:chOff x="2622665" y="1882317"/>
            <a:chExt cx="4557009" cy="1775283"/>
          </a:xfrm>
        </p:grpSpPr>
        <p:sp>
          <p:nvSpPr>
            <p:cNvPr id="10" name="Rounded Rectangle 9"/>
            <p:cNvSpPr/>
            <p:nvPr/>
          </p:nvSpPr>
          <p:spPr>
            <a:xfrm>
              <a:off x="4183289" y="3241140"/>
              <a:ext cx="1508291" cy="416460"/>
            </a:xfrm>
            <a:prstGeom prst="roundRect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Relayer</a:t>
              </a:r>
              <a:endParaRPr lang="en-US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80383" y="1906261"/>
              <a:ext cx="1486910" cy="13176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655152" y="1923767"/>
              <a:ext cx="269783" cy="13176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503736" y="1882317"/>
              <a:ext cx="873028" cy="131761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9" idx="2"/>
              <a:endCxn id="10" idx="3"/>
            </p:cNvCxnSpPr>
            <p:nvPr/>
          </p:nvCxnSpPr>
          <p:spPr>
            <a:xfrm flipH="1">
              <a:off x="5691580" y="2523336"/>
              <a:ext cx="1488094" cy="9260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22665" y="2520749"/>
              <a:ext cx="1521926" cy="88573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627319" y="3452651"/>
              <a:ext cx="152192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20083" y="1587660"/>
            <a:ext cx="6792921" cy="1941976"/>
            <a:chOff x="1120083" y="1587660"/>
            <a:chExt cx="6792921" cy="1941976"/>
          </a:xfrm>
        </p:grpSpPr>
        <p:sp>
          <p:nvSpPr>
            <p:cNvPr id="38" name="Rectangle 37"/>
            <p:cNvSpPr/>
            <p:nvPr/>
          </p:nvSpPr>
          <p:spPr>
            <a:xfrm>
              <a:off x="1120083" y="2385597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0,0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8970" y="2385597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0,1</a:t>
              </a:r>
              <a:endParaRPr lang="en-US" sz="1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97857" y="2385597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0,2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34318" y="3221818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1</a:t>
              </a:r>
              <a:r>
                <a:rPr lang="en-US" sz="1400" baseline="-25000" dirty="0" smtClean="0"/>
                <a:t>,0</a:t>
              </a:r>
              <a:endParaRPr lang="en-US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23205" y="3221818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1</a:t>
              </a:r>
              <a:r>
                <a:rPr lang="en-US" sz="1400" baseline="-25000" dirty="0" smtClean="0"/>
                <a:t>,1</a:t>
              </a:r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2092" y="3221818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1,2</a:t>
              </a:r>
              <a:endParaRPr lang="en-US" sz="1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12092" y="1587660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2,0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00979" y="1587660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2,1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89866" y="1587660"/>
              <a:ext cx="488887" cy="3078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2,2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0148" y="1588362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3,0</a:t>
              </a:r>
              <a:endParaRPr lang="en-US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89035" y="1588362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3,1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77922" y="1588362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3,2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593811" y="1587660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 smtClean="0"/>
                <a:t>4,0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82698" y="1587660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4</a:t>
              </a:r>
              <a:r>
                <a:rPr lang="en-US" sz="1400" baseline="-25000" dirty="0" smtClean="0"/>
                <a:t>,1</a:t>
              </a:r>
              <a:endParaRPr lang="en-US" sz="1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1585" y="1587660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4</a:t>
              </a:r>
              <a:r>
                <a:rPr lang="en-US" sz="1400" baseline="-25000" dirty="0" smtClean="0"/>
                <a:t>,2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46343" y="2215518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5</a:t>
              </a:r>
              <a:r>
                <a:rPr lang="en-US" sz="1400" baseline="-25000" dirty="0" smtClean="0"/>
                <a:t>,0</a:t>
              </a:r>
              <a:endParaRPr lang="en-US" sz="1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35230" y="2215518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5</a:t>
              </a:r>
              <a:r>
                <a:rPr lang="en-US" sz="1400" baseline="-25000" dirty="0" smtClean="0"/>
                <a:t>,1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24117" y="2215518"/>
              <a:ext cx="488887" cy="3078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</a:t>
              </a:r>
              <a:r>
                <a:rPr lang="en-US" sz="1400" baseline="-25000" dirty="0"/>
                <a:t>5</a:t>
              </a:r>
              <a:r>
                <a:rPr lang="en-US" sz="1400" baseline="-25000" dirty="0" smtClean="0"/>
                <a:t>,2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86587" y="2138594"/>
            <a:ext cx="5118615" cy="1327876"/>
            <a:chOff x="741860" y="2017307"/>
            <a:chExt cx="5118615" cy="1327876"/>
          </a:xfrm>
        </p:grpSpPr>
        <p:sp>
          <p:nvSpPr>
            <p:cNvPr id="32" name="TextBox 31"/>
            <p:cNvSpPr txBox="1"/>
            <p:nvPr/>
          </p:nvSpPr>
          <p:spPr>
            <a:xfrm>
              <a:off x="2208171" y="2883518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 smtClean="0">
                  <a:solidFill>
                    <a:srgbClr val="CC6600"/>
                  </a:solidFill>
                </a:rPr>
                <a:t>0,1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3111" y="2230454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 smtClean="0">
                  <a:solidFill>
                    <a:srgbClr val="CC6600"/>
                  </a:solidFill>
                </a:rPr>
                <a:t>2,1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67003" y="2017307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3</a:t>
              </a:r>
              <a:r>
                <a:rPr lang="en-US" sz="2400" b="1" baseline="-25000" dirty="0" smtClean="0">
                  <a:solidFill>
                    <a:srgbClr val="CC6600"/>
                  </a:solidFill>
                </a:rPr>
                <a:t>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48360" y="2212949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4</a:t>
              </a:r>
              <a:r>
                <a:rPr lang="en-US" sz="2400" b="1" baseline="-25000" dirty="0" smtClean="0">
                  <a:solidFill>
                    <a:srgbClr val="CC6600"/>
                  </a:solidFill>
                </a:rPr>
                <a:t>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18953" y="2563532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C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CC6600"/>
                  </a:solidFill>
                </a:rPr>
                <a:t>5</a:t>
              </a:r>
              <a:r>
                <a:rPr lang="en-US" sz="2400" b="1" baseline="-25000" dirty="0" smtClean="0">
                  <a:solidFill>
                    <a:srgbClr val="CC6600"/>
                  </a:solidFill>
                </a:rPr>
                <a:t>,1</a:t>
              </a:r>
              <a:endParaRPr lang="en-US" sz="2400" b="1" dirty="0">
                <a:solidFill>
                  <a:srgbClr val="CC66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41860" y="2239691"/>
              <a:ext cx="1185999" cy="360294"/>
              <a:chOff x="2218099" y="2716040"/>
              <a:chExt cx="543208" cy="30781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218099" y="2716040"/>
                <a:ext cx="543208" cy="307817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2218099" y="2716040"/>
                <a:ext cx="543208" cy="307818"/>
              </a:xfrm>
              <a:prstGeom prst="line">
                <a:avLst/>
              </a:prstGeom>
              <a:ln w="38100">
                <a:solidFill>
                  <a:srgbClr val="CC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278973" y="1802215"/>
            <a:ext cx="5410021" cy="1741240"/>
            <a:chOff x="734246" y="1680928"/>
            <a:chExt cx="5410021" cy="1741240"/>
          </a:xfrm>
        </p:grpSpPr>
        <p:sp>
          <p:nvSpPr>
            <p:cNvPr id="44" name="TextBox 43"/>
            <p:cNvSpPr txBox="1"/>
            <p:nvPr/>
          </p:nvSpPr>
          <p:spPr>
            <a:xfrm>
              <a:off x="2246018" y="2230455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 smtClean="0">
                  <a:solidFill>
                    <a:srgbClr val="006600"/>
                  </a:solidFill>
                </a:rPr>
                <a:t>1,0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79990" y="1937797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 smtClean="0">
                  <a:solidFill>
                    <a:srgbClr val="006600"/>
                  </a:solidFill>
                </a:rPr>
                <a:t>2,0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21424" y="1680928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 smtClean="0">
                  <a:solidFill>
                    <a:srgbClr val="006600"/>
                  </a:solidFill>
                </a:rPr>
                <a:t>3,0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39730" y="1911760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4</a:t>
              </a:r>
              <a:r>
                <a:rPr lang="en-US" sz="2400" b="1" baseline="-25000" dirty="0" smtClean="0">
                  <a:solidFill>
                    <a:srgbClr val="006600"/>
                  </a:solidFill>
                </a:rPr>
                <a:t>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2745" y="2341295"/>
              <a:ext cx="6415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6600"/>
                  </a:solidFill>
                </a:rPr>
                <a:t>e</a:t>
              </a:r>
              <a:r>
                <a:rPr lang="en-US" sz="2400" b="1" baseline="-25000" dirty="0">
                  <a:solidFill>
                    <a:srgbClr val="006600"/>
                  </a:solidFill>
                </a:rPr>
                <a:t>5</a:t>
              </a:r>
              <a:r>
                <a:rPr lang="en-US" sz="2400" b="1" baseline="-25000" dirty="0" smtClean="0">
                  <a:solidFill>
                    <a:srgbClr val="006600"/>
                  </a:solidFill>
                </a:rPr>
                <a:t>,0</a:t>
              </a:r>
              <a:endParaRPr lang="en-US" sz="2400" b="1" dirty="0">
                <a:solidFill>
                  <a:srgbClr val="00660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34246" y="3119853"/>
              <a:ext cx="1193614" cy="302315"/>
              <a:chOff x="2218099" y="2716040"/>
              <a:chExt cx="543208" cy="307818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2218099" y="2716040"/>
                <a:ext cx="543208" cy="307817"/>
              </a:xfrm>
              <a:prstGeom prst="line">
                <a:avLst/>
              </a:prstGeom>
              <a:ln w="38100">
                <a:solidFill>
                  <a:srgbClr val="00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2218099" y="2716040"/>
                <a:ext cx="543208" cy="307818"/>
              </a:xfrm>
              <a:prstGeom prst="line">
                <a:avLst/>
              </a:prstGeom>
              <a:ln w="38100">
                <a:solidFill>
                  <a:srgbClr val="0066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/>
    </p:bld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997</Words>
  <Application>Microsoft Office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CORE: Augmenting Regenerating-Coding-Based Recovery for Single and Concurrent Failures in Distributed Storage Systems</vt:lpstr>
      <vt:lpstr>Motivation</vt:lpstr>
      <vt:lpstr>Erasure Codes</vt:lpstr>
      <vt:lpstr>Regenerating Codes</vt:lpstr>
      <vt:lpstr>Concurrent Node Failures</vt:lpstr>
      <vt:lpstr>Related Work</vt:lpstr>
      <vt:lpstr>Our Work</vt:lpstr>
      <vt:lpstr>Main Idea</vt:lpstr>
      <vt:lpstr>Example</vt:lpstr>
      <vt:lpstr>Example</vt:lpstr>
      <vt:lpstr>Bad Failure Pattern</vt:lpstr>
      <vt:lpstr>Bandwidth Saving</vt:lpstr>
      <vt:lpstr>Theorem</vt:lpstr>
      <vt:lpstr>Experiments</vt:lpstr>
      <vt:lpstr>Recovery Throughput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</dc:creator>
  <cp:lastModifiedBy>Lee Pak Ching</cp:lastModifiedBy>
  <cp:revision>384</cp:revision>
  <cp:lastPrinted>1601-01-01T00:00:00Z</cp:lastPrinted>
  <dcterms:created xsi:type="dcterms:W3CDTF">1601-01-01T00:00:00Z</dcterms:created>
  <dcterms:modified xsi:type="dcterms:W3CDTF">2013-05-03T08:59:29Z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