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1" r:id="rId13"/>
    <p:sldId id="267" r:id="rId14"/>
    <p:sldId id="266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E0804-F3D9-4BD1-AB26-99A634E92065}">
  <a:tblStyle styleId="{E98E0804-F3D9-4BD1-AB26-99A634E92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c3fbb0b33_17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1bc3fbb0b33_1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c3fbb0b33_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bc3fbb0b33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3fbb0b33_1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bc3fbb0b33_1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c3fbb0b33_1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bc3fbb0b33_1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3fbb0b33_15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bc3fbb0b33_1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90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c3fbb0b33_7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bc3fbb0b3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c3fbb0b33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bc3fbb0b3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c3fbb0b33_1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bc3fbb0b33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c3fbb0b33_7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bc3fbb0b33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c3fbb0b33_1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bc3fbb0b33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c3fbb0b33_1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bc3fbb0b33_12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bc3fbb0b33_1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c3fbb0b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bc3fbb0b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bc3fbb0b3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c3fbb0b33_1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bc3fbb0b33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07080" y="1808225"/>
            <a:ext cx="7787955" cy="16797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07080" y="3487980"/>
            <a:ext cx="778795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 i="0"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1670" y="1502815"/>
            <a:ext cx="7940660" cy="33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  <a:defRPr sz="3600">
                <a:solidFill>
                  <a:srgbClr val="CC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281425" y="1197405"/>
            <a:ext cx="641361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536877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3"/>
          </p:nvPr>
        </p:nvSpPr>
        <p:spPr>
          <a:xfrm>
            <a:off x="4572000" y="179394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907080" y="1808225"/>
            <a:ext cx="7787955" cy="167975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907080" y="3487980"/>
            <a:ext cx="778795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 i="0"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  <a:defRPr sz="3600">
                <a:solidFill>
                  <a:srgbClr val="CC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2281425" y="1197405"/>
            <a:ext cx="641361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601670" y="1502815"/>
            <a:ext cx="7940660" cy="335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2"/>
          </p:nvPr>
        </p:nvSpPr>
        <p:spPr>
          <a:xfrm>
            <a:off x="536877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3"/>
          </p:nvPr>
        </p:nvSpPr>
        <p:spPr>
          <a:xfrm>
            <a:off x="4572000" y="179394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ctrTitle"/>
          </p:nvPr>
        </p:nvSpPr>
        <p:spPr>
          <a:xfrm>
            <a:off x="4261025" y="1058950"/>
            <a:ext cx="4434000" cy="2429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5000" b="1"/>
              <a:t>Doctor’s Fee Prediction</a:t>
            </a:r>
            <a:endParaRPr sz="5000" b="1"/>
          </a:p>
        </p:txBody>
      </p:sp>
      <p:sp>
        <p:nvSpPr>
          <p:cNvPr id="221" name="Google Shape;221;p39"/>
          <p:cNvSpPr txBox="1">
            <a:spLocks noGrp="1"/>
          </p:cNvSpPr>
          <p:nvPr>
            <p:ph type="subTitle" idx="1"/>
          </p:nvPr>
        </p:nvSpPr>
        <p:spPr>
          <a:xfrm>
            <a:off x="4261029" y="3487975"/>
            <a:ext cx="443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2281425" y="281175"/>
            <a:ext cx="64137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</a:pPr>
            <a:r>
              <a:rPr lang="en" sz="3800" b="1">
                <a:solidFill>
                  <a:schemeClr val="lt1"/>
                </a:solidFill>
              </a:rPr>
              <a:t>Input Parameters</a:t>
            </a:r>
            <a:endParaRPr sz="3800" b="1">
              <a:solidFill>
                <a:schemeClr val="lt1"/>
              </a:solidFill>
            </a:endParaRPr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2344675" y="1463476"/>
            <a:ext cx="64137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City  (DropDown Menu)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Specialization (DropDown Menu)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Qualification (DropDown Menu)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Experience (In Numbers Only)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Rating ( In Percentage Only)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Upvotes (In Numbers Only)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1103050" y="2370982"/>
            <a:ext cx="7138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u="sng" dirty="0">
                <a:latin typeface="Calibri"/>
                <a:ea typeface="Calibri"/>
                <a:cs typeface="Calibri"/>
                <a:sym typeface="Calibri"/>
              </a:rPr>
              <a:t>Let’s See Live Demo</a:t>
            </a:r>
            <a:endParaRPr sz="5200" b="1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281425" y="281175"/>
            <a:ext cx="64137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</a:pPr>
            <a:r>
              <a:rPr lang="en" b="1">
                <a:solidFill>
                  <a:schemeClr val="lt1"/>
                </a:solidFill>
              </a:rPr>
              <a:t>Challenges Faced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2281425" y="1457926"/>
            <a:ext cx="641370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Scraping Data from Practo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Data Cleaning and Pre Processing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Data is MultiModal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Applying Encoding on Categorical Variables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Deploying the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1119379" y="2428132"/>
            <a:ext cx="7138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u="sng" dirty="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200" b="1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9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072673" y="151275"/>
            <a:ext cx="48948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6300" b="1">
                <a:solidFill>
                  <a:schemeClr val="lt1"/>
                </a:solidFill>
              </a:rPr>
              <a:t>Content</a:t>
            </a:r>
            <a:endParaRPr sz="6300" b="1">
              <a:solidFill>
                <a:schemeClr val="lt1"/>
              </a:solidFill>
            </a:endParaRPr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4294967295"/>
          </p:nvPr>
        </p:nvSpPr>
        <p:spPr>
          <a:xfrm>
            <a:off x="2307075" y="1067475"/>
            <a:ext cx="6094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Team</a:t>
            </a:r>
            <a:endParaRPr sz="2800" b="1" dirty="0">
              <a:solidFill>
                <a:schemeClr val="lt1"/>
              </a:solidFill>
            </a:endParaRPr>
          </a:p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Objective</a:t>
            </a:r>
            <a:endParaRPr sz="2800" b="1" dirty="0">
              <a:solidFill>
                <a:schemeClr val="lt1"/>
              </a:solidFill>
            </a:endParaRPr>
          </a:p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Programs, IDE &amp; Libraries Used</a:t>
            </a:r>
            <a:endParaRPr sz="2800" b="1" dirty="0">
              <a:solidFill>
                <a:schemeClr val="lt1"/>
              </a:solidFill>
            </a:endParaRPr>
          </a:p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Exploratory Data Analysis</a:t>
            </a:r>
            <a:endParaRPr sz="2800" b="1" dirty="0">
              <a:solidFill>
                <a:schemeClr val="lt1"/>
              </a:solidFill>
            </a:endParaRPr>
          </a:p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Model Summary</a:t>
            </a:r>
          </a:p>
          <a:p>
            <a:pPr marL="342900" indent="-368300">
              <a:spcBef>
                <a:spcPts val="480"/>
              </a:spcBef>
              <a:buClr>
                <a:schemeClr val="lt1"/>
              </a:buClr>
              <a:buSzPts val="2800"/>
            </a:pPr>
            <a:r>
              <a:rPr lang="en-IN" sz="2800" b="1" dirty="0">
                <a:solidFill>
                  <a:schemeClr val="lt1"/>
                </a:solidFill>
              </a:rPr>
              <a:t>Input Parameters</a:t>
            </a:r>
            <a:endParaRPr sz="2800" b="1" dirty="0">
              <a:solidFill>
                <a:schemeClr val="lt1"/>
              </a:solidFill>
            </a:endParaRPr>
          </a:p>
          <a:p>
            <a:pPr marL="342900" lvl="0" indent="-3683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 sz="2800" b="1" dirty="0">
                <a:solidFill>
                  <a:schemeClr val="lt1"/>
                </a:solidFill>
              </a:rPr>
              <a:t>Challenges Faced</a:t>
            </a:r>
            <a:endParaRPr sz="2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4286252" y="248975"/>
            <a:ext cx="42981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b="1"/>
              <a:t>Team</a:t>
            </a:r>
            <a:endParaRPr b="1"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294150" y="1502825"/>
            <a:ext cx="85977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10000"/>
          </a:bodyPr>
          <a:lstStyle/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800" b="1" i="1"/>
              <a:t>Mohit Verma</a:t>
            </a:r>
            <a:endParaRPr sz="3800" b="1" i="1"/>
          </a:p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3800" b="1" i="1"/>
              <a:t>Lakkoju Aman</a:t>
            </a:r>
            <a:endParaRPr sz="3800" b="1" i="1"/>
          </a:p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3800" b="1" i="1"/>
              <a:t>Adarsh Vasireddy</a:t>
            </a:r>
            <a:endParaRPr sz="3800" b="1" i="1"/>
          </a:p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3800" b="1" i="1"/>
              <a:t>Robin Singh</a:t>
            </a:r>
            <a:endParaRPr sz="3800" b="1" i="1"/>
          </a:p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800" b="1" i="1"/>
              <a:t>Chitra Pandey</a:t>
            </a:r>
            <a:endParaRPr sz="3800" b="1" i="1"/>
          </a:p>
          <a:p>
            <a:pPr marL="342900" lvl="0" indent="-29781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800" b="1" i="1"/>
              <a:t>Rahul Kumar</a:t>
            </a:r>
            <a:endParaRPr sz="3800" b="1" i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836450" y="1556900"/>
            <a:ext cx="71100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852"/>
              <a:buNone/>
            </a:pPr>
            <a:r>
              <a:rPr lang="en"/>
              <a:t>Objectives: </a:t>
            </a:r>
            <a:endParaRPr/>
          </a:p>
          <a:p>
            <a:pPr marL="0" lvl="0" indent="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852"/>
              <a:buNone/>
            </a:pPr>
            <a:endParaRPr b="0"/>
          </a:p>
          <a:p>
            <a:pPr marL="0" lvl="0" indent="-1524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" b="0"/>
              <a:t> To scrape the information of doctors from Delhi, Mumbai and Bangalore registered on Practo.</a:t>
            </a:r>
            <a:endParaRPr b="0"/>
          </a:p>
          <a:p>
            <a:pPr marL="0" lvl="0" indent="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0"/>
          </a:p>
          <a:p>
            <a:pPr marL="0" lvl="0" indent="-1524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" b="0"/>
              <a:t> To create a machine learning model that predicts the doctor’s consultation fee.</a:t>
            </a:r>
            <a:endParaRPr b="0"/>
          </a:p>
          <a:p>
            <a:pPr marL="0" lvl="0" indent="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0"/>
          </a:p>
          <a:p>
            <a:pPr marL="0" lvl="0" indent="-152400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" b="0"/>
              <a:t> Deploying the model trained on web.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992100" y="433875"/>
            <a:ext cx="51015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700" b="1"/>
              <a:t>Programs, IDE &amp; Libraries Used</a:t>
            </a:r>
            <a:endParaRPr sz="2100" b="1"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2"/>
          </p:nvPr>
        </p:nvSpPr>
        <p:spPr>
          <a:xfrm>
            <a:off x="907457" y="1838459"/>
            <a:ext cx="40401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Python</a:t>
            </a:r>
          </a:p>
          <a:p>
            <a:pPr algn="l">
              <a:spcBef>
                <a:spcPts val="0"/>
              </a:spcBef>
            </a:pPr>
            <a:r>
              <a:rPr lang="en-IN" dirty="0"/>
              <a:t>Beautiful Soup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dirty="0"/>
              <a:t>Selenium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Pandas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Scikit-learn</a:t>
            </a:r>
            <a:endParaRPr dirty="0"/>
          </a:p>
          <a:p>
            <a:pPr algn="l">
              <a:spcBef>
                <a:spcPts val="0"/>
              </a:spcBef>
            </a:pPr>
            <a:r>
              <a:rPr lang="en-IN" dirty="0"/>
              <a:t>HTML &amp; CSS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Flask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4244100" y="0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lang="en" sz="4900" b="1"/>
              <a:t>Exploratory Data Analysis</a:t>
            </a:r>
            <a:endParaRPr sz="4900" b="1"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5" y="1474875"/>
            <a:ext cx="3948975" cy="35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550" y="1409975"/>
            <a:ext cx="4955575" cy="35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 idx="4294967295"/>
          </p:nvPr>
        </p:nvSpPr>
        <p:spPr>
          <a:xfrm>
            <a:off x="4210600" y="33625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lang="en" sz="4900" b="1">
                <a:solidFill>
                  <a:schemeClr val="lt1"/>
                </a:solidFill>
              </a:rPr>
              <a:t>Exploratory Data Analysis</a:t>
            </a:r>
            <a:endParaRPr sz="4900" b="1">
              <a:solidFill>
                <a:schemeClr val="lt1"/>
              </a:solidFill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425"/>
            <a:ext cx="4222675" cy="35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075" y="1502425"/>
            <a:ext cx="4735425" cy="3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 idx="4294967295"/>
          </p:nvPr>
        </p:nvSpPr>
        <p:spPr>
          <a:xfrm>
            <a:off x="4210600" y="33625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lang="en" sz="4900" b="1">
                <a:solidFill>
                  <a:schemeClr val="lt1"/>
                </a:solidFill>
              </a:rPr>
              <a:t>Exploratory Data Analysis</a:t>
            </a:r>
            <a:endParaRPr sz="4900" b="1">
              <a:solidFill>
                <a:schemeClr val="lt1"/>
              </a:solidFill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75" y="1512925"/>
            <a:ext cx="7487650" cy="36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3705952" y="314200"/>
            <a:ext cx="43812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40"/>
              <a:buFont typeface="Calibri"/>
              <a:buNone/>
            </a:pPr>
            <a:r>
              <a:rPr lang="en" sz="4240" b="1">
                <a:solidFill>
                  <a:schemeClr val="lt1"/>
                </a:solidFill>
              </a:rPr>
              <a:t>Model Summary</a:t>
            </a:r>
            <a:endParaRPr sz="4240" b="1">
              <a:solidFill>
                <a:schemeClr val="lt1"/>
              </a:solidFill>
            </a:endParaRPr>
          </a:p>
        </p:txBody>
      </p:sp>
      <p:graphicFrame>
        <p:nvGraphicFramePr>
          <p:cNvPr id="278" name="Google Shape;278;p48"/>
          <p:cNvGraphicFramePr/>
          <p:nvPr/>
        </p:nvGraphicFramePr>
        <p:xfrm>
          <a:off x="2466325" y="1052939"/>
          <a:ext cx="6473950" cy="3528348"/>
        </p:xfrm>
        <a:graphic>
          <a:graphicData uri="http://schemas.openxmlformats.org/drawingml/2006/table">
            <a:tbl>
              <a:tblPr>
                <a:noFill/>
                <a:tableStyleId>{E98E0804-F3D9-4BD1-AB26-99A634E92065}</a:tableStyleId>
              </a:tblPr>
              <a:tblGrid>
                <a:gridCol w="296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Linear Regression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solidFill>
                            <a:schemeClr val="dk1"/>
                          </a:solidFill>
                        </a:rPr>
                        <a:t>0.42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 b="1">
                          <a:solidFill>
                            <a:schemeClr val="dk1"/>
                          </a:solidFill>
                        </a:rPr>
                        <a:t>115671.015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solidFill>
                            <a:schemeClr val="dk1"/>
                          </a:solidFill>
                        </a:rPr>
                        <a:t>340.104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Regression Tree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0.36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277134.830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526.435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Forest Regression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152185.714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390.109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 Nearest Neighbour 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0.21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159351.094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399.188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Polynomial Regression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0.32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213270.918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461.812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Support Vector Regression (‘rbf’)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0.08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185724.425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430.957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Support Vector Regression (‘linear’)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0.19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163653.401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404.541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Simple Light</vt:lpstr>
      <vt:lpstr>Office Theme</vt:lpstr>
      <vt:lpstr>Office Theme</vt:lpstr>
      <vt:lpstr>Doctor’s Fee Prediction</vt:lpstr>
      <vt:lpstr>Content</vt:lpstr>
      <vt:lpstr>Team</vt:lpstr>
      <vt:lpstr>PowerPoint Presentation</vt:lpstr>
      <vt:lpstr>Programs, IDE &amp; Libraries Used</vt:lpstr>
      <vt:lpstr>Exploratory Data Analysis</vt:lpstr>
      <vt:lpstr>Exploratory Data Analysis</vt:lpstr>
      <vt:lpstr>Exploratory Data Analysis</vt:lpstr>
      <vt:lpstr>Model Summary</vt:lpstr>
      <vt:lpstr>Input Parameters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Doctor’s Fee Prediction</dc:title>
  <cp:lastModifiedBy>Chitra Pandey</cp:lastModifiedBy>
  <cp:revision>1</cp:revision>
  <dcterms:modified xsi:type="dcterms:W3CDTF">2022-12-19T16:14:48Z</dcterms:modified>
</cp:coreProperties>
</file>