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74" r:id="rId3"/>
    <p:sldId id="271" r:id="rId4"/>
    <p:sldId id="272" r:id="rId5"/>
    <p:sldId id="276" r:id="rId6"/>
    <p:sldId id="280" r:id="rId7"/>
    <p:sldId id="259" r:id="rId8"/>
    <p:sldId id="260" r:id="rId9"/>
    <p:sldId id="261" r:id="rId10"/>
    <p:sldId id="286" r:id="rId11"/>
    <p:sldId id="287" r:id="rId12"/>
    <p:sldId id="283" r:id="rId13"/>
    <p:sldId id="291" r:id="rId14"/>
    <p:sldId id="290" r:id="rId15"/>
    <p:sldId id="289" r:id="rId16"/>
    <p:sldId id="292" r:id="rId17"/>
    <p:sldId id="294" r:id="rId18"/>
    <p:sldId id="297" r:id="rId19"/>
    <p:sldId id="267" r:id="rId20"/>
    <p:sldId id="300" r:id="rId21"/>
    <p:sldId id="270" r:id="rId22"/>
    <p:sldId id="263" r:id="rId23"/>
    <p:sldId id="269" r:id="rId24"/>
    <p:sldId id="264" r:id="rId25"/>
    <p:sldId id="301" r:id="rId26"/>
    <p:sldId id="27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09C"/>
    <a:srgbClr val="0C3AE8"/>
    <a:srgbClr val="061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D00FDC-7E2F-4618-9FEB-293B29B356B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D645E30-E26A-4FDC-BB1B-7715C9195BE9}">
      <dgm:prSet phldrT="[Texto]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1" i="0" dirty="0">
              <a:solidFill>
                <a:schemeClr val="tx1"/>
              </a:solidFill>
            </a:rPr>
            <a:t>Mercado acirrado de telecomunicações</a:t>
          </a:r>
        </a:p>
      </dgm:t>
    </dgm:pt>
    <dgm:pt modelId="{AD2B6506-C8FF-480E-B6A4-A83DB9408A86}" type="parTrans" cxnId="{8A78C02B-9F23-41C2-BDBD-28C0648F65B9}">
      <dgm:prSet/>
      <dgm:spPr/>
      <dgm:t>
        <a:bodyPr/>
        <a:lstStyle/>
        <a:p>
          <a:endParaRPr lang="pt-BR"/>
        </a:p>
      </dgm:t>
    </dgm:pt>
    <dgm:pt modelId="{B6ACE9F7-2D61-4C1D-91A0-1F52E98E0085}" type="sibTrans" cxnId="{8A78C02B-9F23-41C2-BDBD-28C0648F65B9}">
      <dgm:prSet/>
      <dgm:spPr>
        <a:solidFill>
          <a:srgbClr val="061D74"/>
        </a:solidFill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048299A0-ECCD-4E0A-B402-8A3063B90997}">
      <dgm:prSet phldrT="[Texto]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1" i="0" dirty="0">
              <a:solidFill>
                <a:schemeClr val="tx1"/>
              </a:solidFill>
            </a:rPr>
            <a:t>Dificuldade em adquirir e manter clientes</a:t>
          </a:r>
        </a:p>
      </dgm:t>
    </dgm:pt>
    <dgm:pt modelId="{FDF6AA26-2639-460F-8C72-64073C1BA5E9}" type="parTrans" cxnId="{BDBCF754-8E42-4C43-BB45-229572B9829B}">
      <dgm:prSet/>
      <dgm:spPr/>
      <dgm:t>
        <a:bodyPr/>
        <a:lstStyle/>
        <a:p>
          <a:endParaRPr lang="pt-BR"/>
        </a:p>
      </dgm:t>
    </dgm:pt>
    <dgm:pt modelId="{2E41A19C-0AEB-4747-B312-2D6942F4E528}" type="sibTrans" cxnId="{BDBCF754-8E42-4C43-BB45-229572B9829B}">
      <dgm:prSet/>
      <dgm:spPr/>
      <dgm:t>
        <a:bodyPr/>
        <a:lstStyle/>
        <a:p>
          <a:endParaRPr lang="pt-BR"/>
        </a:p>
      </dgm:t>
    </dgm:pt>
    <dgm:pt modelId="{FD65C3B5-5670-4688-93C6-64195CB7BBC1}">
      <dgm:prSet phldrT="[Texto]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1" i="0" dirty="0">
              <a:solidFill>
                <a:schemeClr val="tx1"/>
              </a:solidFill>
            </a:rPr>
            <a:t>Impacto dos cancelamentos na receita</a:t>
          </a:r>
          <a:endParaRPr lang="pt-BR" b="1" dirty="0">
            <a:solidFill>
              <a:schemeClr val="tx1"/>
            </a:solidFill>
          </a:endParaRPr>
        </a:p>
      </dgm:t>
    </dgm:pt>
    <dgm:pt modelId="{062E4F8B-0277-4AB1-99BF-D2C278D570A9}" type="parTrans" cxnId="{EE99C6DD-A9E3-4243-8359-CB1535EBA59E}">
      <dgm:prSet/>
      <dgm:spPr/>
      <dgm:t>
        <a:bodyPr/>
        <a:lstStyle/>
        <a:p>
          <a:endParaRPr lang="pt-BR"/>
        </a:p>
      </dgm:t>
    </dgm:pt>
    <dgm:pt modelId="{1AD204AC-3B48-4111-AA01-EAECD64F4A60}" type="sibTrans" cxnId="{EE99C6DD-A9E3-4243-8359-CB1535EBA59E}">
      <dgm:prSet/>
      <dgm:spPr/>
      <dgm:t>
        <a:bodyPr/>
        <a:lstStyle/>
        <a:p>
          <a:endParaRPr lang="pt-BR"/>
        </a:p>
      </dgm:t>
    </dgm:pt>
    <dgm:pt modelId="{796DEE18-37CC-4391-9716-E2D9C8AF1DA6}" type="pres">
      <dgm:prSet presAssocID="{B5D00FDC-7E2F-4618-9FEB-293B29B356BE}" presName="Name0" presStyleCnt="0">
        <dgm:presLayoutVars>
          <dgm:chMax val="7"/>
          <dgm:chPref val="7"/>
          <dgm:dir/>
        </dgm:presLayoutVars>
      </dgm:prSet>
      <dgm:spPr/>
    </dgm:pt>
    <dgm:pt modelId="{C277AD68-2154-46D9-A00E-06BF38E60241}" type="pres">
      <dgm:prSet presAssocID="{B5D00FDC-7E2F-4618-9FEB-293B29B356BE}" presName="Name1" presStyleCnt="0"/>
      <dgm:spPr/>
    </dgm:pt>
    <dgm:pt modelId="{4C3AEF74-51B4-4565-90F1-E1686A9A2BAD}" type="pres">
      <dgm:prSet presAssocID="{B5D00FDC-7E2F-4618-9FEB-293B29B356BE}" presName="cycle" presStyleCnt="0"/>
      <dgm:spPr/>
    </dgm:pt>
    <dgm:pt modelId="{47174FBB-BEEE-4572-8823-5DC6E8057028}" type="pres">
      <dgm:prSet presAssocID="{B5D00FDC-7E2F-4618-9FEB-293B29B356BE}" presName="srcNode" presStyleLbl="node1" presStyleIdx="0" presStyleCnt="3"/>
      <dgm:spPr/>
    </dgm:pt>
    <dgm:pt modelId="{DC01CD06-8E53-4E0A-807D-C8B6AEE4658E}" type="pres">
      <dgm:prSet presAssocID="{B5D00FDC-7E2F-4618-9FEB-293B29B356BE}" presName="conn" presStyleLbl="parChTrans1D2" presStyleIdx="0" presStyleCnt="1"/>
      <dgm:spPr/>
    </dgm:pt>
    <dgm:pt modelId="{A0F1663F-B9D1-4A09-BE84-12B0E1D2DBCB}" type="pres">
      <dgm:prSet presAssocID="{B5D00FDC-7E2F-4618-9FEB-293B29B356BE}" presName="extraNode" presStyleLbl="node1" presStyleIdx="0" presStyleCnt="3"/>
      <dgm:spPr/>
    </dgm:pt>
    <dgm:pt modelId="{DD3E9444-8FFD-4A9E-A133-82DF4203E0C6}" type="pres">
      <dgm:prSet presAssocID="{B5D00FDC-7E2F-4618-9FEB-293B29B356BE}" presName="dstNode" presStyleLbl="node1" presStyleIdx="0" presStyleCnt="3"/>
      <dgm:spPr/>
    </dgm:pt>
    <dgm:pt modelId="{0C50D491-83BF-4926-AFE3-ECB8CB48A564}" type="pres">
      <dgm:prSet presAssocID="{1D645E30-E26A-4FDC-BB1B-7715C9195BE9}" presName="text_1" presStyleLbl="node1" presStyleIdx="0" presStyleCnt="3">
        <dgm:presLayoutVars>
          <dgm:bulletEnabled val="1"/>
        </dgm:presLayoutVars>
      </dgm:prSet>
      <dgm:spPr/>
    </dgm:pt>
    <dgm:pt modelId="{4EF5EF6E-B76A-41BA-980F-31030BF6FB5D}" type="pres">
      <dgm:prSet presAssocID="{1D645E30-E26A-4FDC-BB1B-7715C9195BE9}" presName="accent_1" presStyleCnt="0"/>
      <dgm:spPr/>
    </dgm:pt>
    <dgm:pt modelId="{B153FF95-262B-4228-8686-2C9758F66248}" type="pres">
      <dgm:prSet presAssocID="{1D645E30-E26A-4FDC-BB1B-7715C9195BE9}" presName="accentRepeatNode" presStyleLbl="solidFgAcc1" presStyleIdx="0" presStyleCnt="3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5C53F3C-BD61-4246-B68F-AF96B6D9E053}" type="pres">
      <dgm:prSet presAssocID="{048299A0-ECCD-4E0A-B402-8A3063B90997}" presName="text_2" presStyleLbl="node1" presStyleIdx="1" presStyleCnt="3">
        <dgm:presLayoutVars>
          <dgm:bulletEnabled val="1"/>
        </dgm:presLayoutVars>
      </dgm:prSet>
      <dgm:spPr/>
    </dgm:pt>
    <dgm:pt modelId="{72360FCD-222D-477B-9136-44EB4C184EF1}" type="pres">
      <dgm:prSet presAssocID="{048299A0-ECCD-4E0A-B402-8A3063B90997}" presName="accent_2" presStyleCnt="0"/>
      <dgm:spPr/>
    </dgm:pt>
    <dgm:pt modelId="{26604FD7-8AEF-4542-8D16-09B7CB5F2FE5}" type="pres">
      <dgm:prSet presAssocID="{048299A0-ECCD-4E0A-B402-8A3063B90997}" presName="accentRepeatNode" presStyleLbl="solidFgAcc1" presStyleIdx="1" presStyleCnt="3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F984749-904C-449A-AED4-49480BD32F3E}" type="pres">
      <dgm:prSet presAssocID="{FD65C3B5-5670-4688-93C6-64195CB7BBC1}" presName="text_3" presStyleLbl="node1" presStyleIdx="2" presStyleCnt="3">
        <dgm:presLayoutVars>
          <dgm:bulletEnabled val="1"/>
        </dgm:presLayoutVars>
      </dgm:prSet>
      <dgm:spPr/>
    </dgm:pt>
    <dgm:pt modelId="{959D4443-AA8A-47B6-8064-8A01E7C7D0EA}" type="pres">
      <dgm:prSet presAssocID="{FD65C3B5-5670-4688-93C6-64195CB7BBC1}" presName="accent_3" presStyleCnt="0"/>
      <dgm:spPr/>
    </dgm:pt>
    <dgm:pt modelId="{0337C7A9-6B6D-41D5-800E-B218F1122AB3}" type="pres">
      <dgm:prSet presAssocID="{FD65C3B5-5670-4688-93C6-64195CB7BBC1}" presName="accentRepeatNode" presStyleLbl="solidFgAcc1" presStyleIdx="2" presStyleCnt="3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</dgm:ptLst>
  <dgm:cxnLst>
    <dgm:cxn modelId="{475B7224-7313-4E42-A65A-31F2B74F47E7}" type="presOf" srcId="{1D645E30-E26A-4FDC-BB1B-7715C9195BE9}" destId="{0C50D491-83BF-4926-AFE3-ECB8CB48A564}" srcOrd="0" destOrd="0" presId="urn:microsoft.com/office/officeart/2008/layout/VerticalCurvedList"/>
    <dgm:cxn modelId="{8A78C02B-9F23-41C2-BDBD-28C0648F65B9}" srcId="{B5D00FDC-7E2F-4618-9FEB-293B29B356BE}" destId="{1D645E30-E26A-4FDC-BB1B-7715C9195BE9}" srcOrd="0" destOrd="0" parTransId="{AD2B6506-C8FF-480E-B6A4-A83DB9408A86}" sibTransId="{B6ACE9F7-2D61-4C1D-91A0-1F52E98E0085}"/>
    <dgm:cxn modelId="{6C86AA42-8629-4532-B6B4-F33DB8150C5C}" type="presOf" srcId="{FD65C3B5-5670-4688-93C6-64195CB7BBC1}" destId="{DF984749-904C-449A-AED4-49480BD32F3E}" srcOrd="0" destOrd="0" presId="urn:microsoft.com/office/officeart/2008/layout/VerticalCurvedList"/>
    <dgm:cxn modelId="{15F4984C-D63B-4AD4-A8C8-A8F09834ECEC}" type="presOf" srcId="{B6ACE9F7-2D61-4C1D-91A0-1F52E98E0085}" destId="{DC01CD06-8E53-4E0A-807D-C8B6AEE4658E}" srcOrd="0" destOrd="0" presId="urn:microsoft.com/office/officeart/2008/layout/VerticalCurvedList"/>
    <dgm:cxn modelId="{BDBCF754-8E42-4C43-BB45-229572B9829B}" srcId="{B5D00FDC-7E2F-4618-9FEB-293B29B356BE}" destId="{048299A0-ECCD-4E0A-B402-8A3063B90997}" srcOrd="1" destOrd="0" parTransId="{FDF6AA26-2639-460F-8C72-64073C1BA5E9}" sibTransId="{2E41A19C-0AEB-4747-B312-2D6942F4E528}"/>
    <dgm:cxn modelId="{38F91879-524B-4834-AE5E-51007264CCFA}" type="presOf" srcId="{048299A0-ECCD-4E0A-B402-8A3063B90997}" destId="{15C53F3C-BD61-4246-B68F-AF96B6D9E053}" srcOrd="0" destOrd="0" presId="urn:microsoft.com/office/officeart/2008/layout/VerticalCurvedList"/>
    <dgm:cxn modelId="{FD8481B7-EC3E-4B2C-B05B-90D45F35A10B}" type="presOf" srcId="{B5D00FDC-7E2F-4618-9FEB-293B29B356BE}" destId="{796DEE18-37CC-4391-9716-E2D9C8AF1DA6}" srcOrd="0" destOrd="0" presId="urn:microsoft.com/office/officeart/2008/layout/VerticalCurvedList"/>
    <dgm:cxn modelId="{EE99C6DD-A9E3-4243-8359-CB1535EBA59E}" srcId="{B5D00FDC-7E2F-4618-9FEB-293B29B356BE}" destId="{FD65C3B5-5670-4688-93C6-64195CB7BBC1}" srcOrd="2" destOrd="0" parTransId="{062E4F8B-0277-4AB1-99BF-D2C278D570A9}" sibTransId="{1AD204AC-3B48-4111-AA01-EAECD64F4A60}"/>
    <dgm:cxn modelId="{E19DDA1F-4E19-404D-86BE-4ED82C99037F}" type="presParOf" srcId="{796DEE18-37CC-4391-9716-E2D9C8AF1DA6}" destId="{C277AD68-2154-46D9-A00E-06BF38E60241}" srcOrd="0" destOrd="0" presId="urn:microsoft.com/office/officeart/2008/layout/VerticalCurvedList"/>
    <dgm:cxn modelId="{13E7CB89-79AC-44B1-88FA-11E0F39B3437}" type="presParOf" srcId="{C277AD68-2154-46D9-A00E-06BF38E60241}" destId="{4C3AEF74-51B4-4565-90F1-E1686A9A2BAD}" srcOrd="0" destOrd="0" presId="urn:microsoft.com/office/officeart/2008/layout/VerticalCurvedList"/>
    <dgm:cxn modelId="{625A7707-5574-4AFD-AE71-1E1C1F00F814}" type="presParOf" srcId="{4C3AEF74-51B4-4565-90F1-E1686A9A2BAD}" destId="{47174FBB-BEEE-4572-8823-5DC6E8057028}" srcOrd="0" destOrd="0" presId="urn:microsoft.com/office/officeart/2008/layout/VerticalCurvedList"/>
    <dgm:cxn modelId="{5AB1D950-9431-45C8-98BC-656F96E1EC55}" type="presParOf" srcId="{4C3AEF74-51B4-4565-90F1-E1686A9A2BAD}" destId="{DC01CD06-8E53-4E0A-807D-C8B6AEE4658E}" srcOrd="1" destOrd="0" presId="urn:microsoft.com/office/officeart/2008/layout/VerticalCurvedList"/>
    <dgm:cxn modelId="{CB0886D2-433D-4995-961A-329B2A98AFA1}" type="presParOf" srcId="{4C3AEF74-51B4-4565-90F1-E1686A9A2BAD}" destId="{A0F1663F-B9D1-4A09-BE84-12B0E1D2DBCB}" srcOrd="2" destOrd="0" presId="urn:microsoft.com/office/officeart/2008/layout/VerticalCurvedList"/>
    <dgm:cxn modelId="{B38C7DCA-05F0-4DB7-997F-554CB331878A}" type="presParOf" srcId="{4C3AEF74-51B4-4565-90F1-E1686A9A2BAD}" destId="{DD3E9444-8FFD-4A9E-A133-82DF4203E0C6}" srcOrd="3" destOrd="0" presId="urn:microsoft.com/office/officeart/2008/layout/VerticalCurvedList"/>
    <dgm:cxn modelId="{36722666-8509-4B91-AF1B-0B4AEAC17332}" type="presParOf" srcId="{C277AD68-2154-46D9-A00E-06BF38E60241}" destId="{0C50D491-83BF-4926-AFE3-ECB8CB48A564}" srcOrd="1" destOrd="0" presId="urn:microsoft.com/office/officeart/2008/layout/VerticalCurvedList"/>
    <dgm:cxn modelId="{1CA2C3B3-1F66-4E02-AA11-6B8F3C7BC210}" type="presParOf" srcId="{C277AD68-2154-46D9-A00E-06BF38E60241}" destId="{4EF5EF6E-B76A-41BA-980F-31030BF6FB5D}" srcOrd="2" destOrd="0" presId="urn:microsoft.com/office/officeart/2008/layout/VerticalCurvedList"/>
    <dgm:cxn modelId="{6F9126E9-DFC5-4629-A932-66723FA106D9}" type="presParOf" srcId="{4EF5EF6E-B76A-41BA-980F-31030BF6FB5D}" destId="{B153FF95-262B-4228-8686-2C9758F66248}" srcOrd="0" destOrd="0" presId="urn:microsoft.com/office/officeart/2008/layout/VerticalCurvedList"/>
    <dgm:cxn modelId="{8C9F6632-981E-40C5-9CB2-E81B3A2F33EB}" type="presParOf" srcId="{C277AD68-2154-46D9-A00E-06BF38E60241}" destId="{15C53F3C-BD61-4246-B68F-AF96B6D9E053}" srcOrd="3" destOrd="0" presId="urn:microsoft.com/office/officeart/2008/layout/VerticalCurvedList"/>
    <dgm:cxn modelId="{4599EDFC-A3C4-4B00-89B9-8E77F0F530CB}" type="presParOf" srcId="{C277AD68-2154-46D9-A00E-06BF38E60241}" destId="{72360FCD-222D-477B-9136-44EB4C184EF1}" srcOrd="4" destOrd="0" presId="urn:microsoft.com/office/officeart/2008/layout/VerticalCurvedList"/>
    <dgm:cxn modelId="{8CAC0AC5-A6A2-4EE5-ABDC-2484D6BCBE38}" type="presParOf" srcId="{72360FCD-222D-477B-9136-44EB4C184EF1}" destId="{26604FD7-8AEF-4542-8D16-09B7CB5F2FE5}" srcOrd="0" destOrd="0" presId="urn:microsoft.com/office/officeart/2008/layout/VerticalCurvedList"/>
    <dgm:cxn modelId="{4DFA2B84-54A6-494B-AA1A-9EE5208EC5AA}" type="presParOf" srcId="{C277AD68-2154-46D9-A00E-06BF38E60241}" destId="{DF984749-904C-449A-AED4-49480BD32F3E}" srcOrd="5" destOrd="0" presId="urn:microsoft.com/office/officeart/2008/layout/VerticalCurvedList"/>
    <dgm:cxn modelId="{54EBB017-7EFF-48F0-84E9-A698B9779BBB}" type="presParOf" srcId="{C277AD68-2154-46D9-A00E-06BF38E60241}" destId="{959D4443-AA8A-47B6-8064-8A01E7C7D0EA}" srcOrd="6" destOrd="0" presId="urn:microsoft.com/office/officeart/2008/layout/VerticalCurvedList"/>
    <dgm:cxn modelId="{FFA16C59-4CCD-40C6-9069-4E62481C3C5B}" type="presParOf" srcId="{959D4443-AA8A-47B6-8064-8A01E7C7D0EA}" destId="{0337C7A9-6B6D-41D5-800E-B218F1122AB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D00FDC-7E2F-4618-9FEB-293B29B356B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D645E30-E26A-4FDC-BB1B-7715C9195BE9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>
              <a:solidFill>
                <a:schemeClr val="tx1"/>
              </a:solidFill>
            </a:rPr>
            <a:t>Entender os motivos dos cancelamentos</a:t>
          </a:r>
        </a:p>
      </dgm:t>
    </dgm:pt>
    <dgm:pt modelId="{AD2B6506-C8FF-480E-B6A4-A83DB9408A86}" type="parTrans" cxnId="{8A78C02B-9F23-41C2-BDBD-28C0648F65B9}">
      <dgm:prSet/>
      <dgm:spPr/>
      <dgm:t>
        <a:bodyPr/>
        <a:lstStyle/>
        <a:p>
          <a:endParaRPr lang="pt-BR"/>
        </a:p>
      </dgm:t>
    </dgm:pt>
    <dgm:pt modelId="{B6ACE9F7-2D61-4C1D-91A0-1F52E98E0085}" type="sibTrans" cxnId="{8A78C02B-9F23-41C2-BDBD-28C0648F65B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048299A0-ECCD-4E0A-B402-8A3063B90997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>
              <a:solidFill>
                <a:schemeClr val="tx1"/>
              </a:solidFill>
            </a:rPr>
            <a:t>Monitorar a satisfação dos clientes</a:t>
          </a:r>
        </a:p>
      </dgm:t>
    </dgm:pt>
    <dgm:pt modelId="{FDF6AA26-2639-460F-8C72-64073C1BA5E9}" type="parTrans" cxnId="{BDBCF754-8E42-4C43-BB45-229572B9829B}">
      <dgm:prSet/>
      <dgm:spPr/>
      <dgm:t>
        <a:bodyPr/>
        <a:lstStyle/>
        <a:p>
          <a:endParaRPr lang="pt-BR"/>
        </a:p>
      </dgm:t>
    </dgm:pt>
    <dgm:pt modelId="{2E41A19C-0AEB-4747-B312-2D6942F4E528}" type="sibTrans" cxnId="{BDBCF754-8E42-4C43-BB45-229572B9829B}">
      <dgm:prSet/>
      <dgm:spPr/>
      <dgm:t>
        <a:bodyPr/>
        <a:lstStyle/>
        <a:p>
          <a:endParaRPr lang="pt-BR"/>
        </a:p>
      </dgm:t>
    </dgm:pt>
    <dgm:pt modelId="{FD65C3B5-5670-4688-93C6-64195CB7BBC1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>
              <a:solidFill>
                <a:schemeClr val="tx1"/>
              </a:solidFill>
            </a:rPr>
            <a:t>Melhorar constantemente produtos e serviços</a:t>
          </a:r>
        </a:p>
      </dgm:t>
    </dgm:pt>
    <dgm:pt modelId="{062E4F8B-0277-4AB1-99BF-D2C278D570A9}" type="parTrans" cxnId="{EE99C6DD-A9E3-4243-8359-CB1535EBA59E}">
      <dgm:prSet/>
      <dgm:spPr/>
      <dgm:t>
        <a:bodyPr/>
        <a:lstStyle/>
        <a:p>
          <a:endParaRPr lang="pt-BR"/>
        </a:p>
      </dgm:t>
    </dgm:pt>
    <dgm:pt modelId="{1AD204AC-3B48-4111-AA01-EAECD64F4A60}" type="sibTrans" cxnId="{EE99C6DD-A9E3-4243-8359-CB1535EBA59E}">
      <dgm:prSet/>
      <dgm:spPr/>
      <dgm:t>
        <a:bodyPr/>
        <a:lstStyle/>
        <a:p>
          <a:endParaRPr lang="pt-BR"/>
        </a:p>
      </dgm:t>
    </dgm:pt>
    <dgm:pt modelId="{956C3498-5BB8-471F-8184-9BE3EBE7EB9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>
              <a:solidFill>
                <a:schemeClr val="tx1"/>
              </a:solidFill>
            </a:rPr>
            <a:t>Investir em tecnologia e análise de dados</a:t>
          </a:r>
          <a:endParaRPr lang="pt-BR" b="0" i="0" dirty="0">
            <a:solidFill>
              <a:schemeClr val="tx1"/>
            </a:solidFill>
          </a:endParaRPr>
        </a:p>
      </dgm:t>
    </dgm:pt>
    <dgm:pt modelId="{FCDBA64B-FD68-42BF-9FA6-DEA1200AA7F0}" type="parTrans" cxnId="{3C3ED0DF-72A3-4F00-AE75-92BE61C189B9}">
      <dgm:prSet/>
      <dgm:spPr/>
      <dgm:t>
        <a:bodyPr/>
        <a:lstStyle/>
        <a:p>
          <a:endParaRPr lang="pt-BR"/>
        </a:p>
      </dgm:t>
    </dgm:pt>
    <dgm:pt modelId="{7BAD8AC2-DAF1-422B-97CA-739D3779AD30}" type="sibTrans" cxnId="{3C3ED0DF-72A3-4F00-AE75-92BE61C189B9}">
      <dgm:prSet/>
      <dgm:spPr/>
      <dgm:t>
        <a:bodyPr/>
        <a:lstStyle/>
        <a:p>
          <a:endParaRPr lang="pt-BR"/>
        </a:p>
      </dgm:t>
    </dgm:pt>
    <dgm:pt modelId="{2E755AC7-5F4B-42CA-A179-B68CCC9627C3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>
              <a:solidFill>
                <a:schemeClr val="tx1"/>
              </a:solidFill>
            </a:rPr>
            <a:t>Oferecer soluções de análise de churn (destacar o nome da sua empresa e serviços)</a:t>
          </a:r>
          <a:endParaRPr lang="pt-BR" dirty="0">
            <a:solidFill>
              <a:schemeClr val="tx1"/>
            </a:solidFill>
          </a:endParaRPr>
        </a:p>
      </dgm:t>
    </dgm:pt>
    <dgm:pt modelId="{0E883545-F19C-4AD6-A442-01E9D9FBD26A}" type="parTrans" cxnId="{C2EDCB9B-17BC-4FBB-B9B8-0678D37C0DE9}">
      <dgm:prSet/>
      <dgm:spPr/>
      <dgm:t>
        <a:bodyPr/>
        <a:lstStyle/>
        <a:p>
          <a:endParaRPr lang="pt-BR"/>
        </a:p>
      </dgm:t>
    </dgm:pt>
    <dgm:pt modelId="{DE528A2A-2076-4F9C-A3A0-57C4EF010C81}" type="sibTrans" cxnId="{C2EDCB9B-17BC-4FBB-B9B8-0678D37C0DE9}">
      <dgm:prSet/>
      <dgm:spPr/>
      <dgm:t>
        <a:bodyPr/>
        <a:lstStyle/>
        <a:p>
          <a:endParaRPr lang="pt-BR"/>
        </a:p>
      </dgm:t>
    </dgm:pt>
    <dgm:pt modelId="{796DEE18-37CC-4391-9716-E2D9C8AF1DA6}" type="pres">
      <dgm:prSet presAssocID="{B5D00FDC-7E2F-4618-9FEB-293B29B356BE}" presName="Name0" presStyleCnt="0">
        <dgm:presLayoutVars>
          <dgm:chMax val="7"/>
          <dgm:chPref val="7"/>
          <dgm:dir/>
        </dgm:presLayoutVars>
      </dgm:prSet>
      <dgm:spPr/>
    </dgm:pt>
    <dgm:pt modelId="{C277AD68-2154-46D9-A00E-06BF38E60241}" type="pres">
      <dgm:prSet presAssocID="{B5D00FDC-7E2F-4618-9FEB-293B29B356BE}" presName="Name1" presStyleCnt="0"/>
      <dgm:spPr/>
    </dgm:pt>
    <dgm:pt modelId="{4C3AEF74-51B4-4565-90F1-E1686A9A2BAD}" type="pres">
      <dgm:prSet presAssocID="{B5D00FDC-7E2F-4618-9FEB-293B29B356BE}" presName="cycle" presStyleCnt="0"/>
      <dgm:spPr/>
    </dgm:pt>
    <dgm:pt modelId="{47174FBB-BEEE-4572-8823-5DC6E8057028}" type="pres">
      <dgm:prSet presAssocID="{B5D00FDC-7E2F-4618-9FEB-293B29B356BE}" presName="srcNode" presStyleLbl="node1" presStyleIdx="0" presStyleCnt="5"/>
      <dgm:spPr/>
    </dgm:pt>
    <dgm:pt modelId="{DC01CD06-8E53-4E0A-807D-C8B6AEE4658E}" type="pres">
      <dgm:prSet presAssocID="{B5D00FDC-7E2F-4618-9FEB-293B29B356BE}" presName="conn" presStyleLbl="parChTrans1D2" presStyleIdx="0" presStyleCnt="1"/>
      <dgm:spPr/>
    </dgm:pt>
    <dgm:pt modelId="{A0F1663F-B9D1-4A09-BE84-12B0E1D2DBCB}" type="pres">
      <dgm:prSet presAssocID="{B5D00FDC-7E2F-4618-9FEB-293B29B356BE}" presName="extraNode" presStyleLbl="node1" presStyleIdx="0" presStyleCnt="5"/>
      <dgm:spPr/>
    </dgm:pt>
    <dgm:pt modelId="{DD3E9444-8FFD-4A9E-A133-82DF4203E0C6}" type="pres">
      <dgm:prSet presAssocID="{B5D00FDC-7E2F-4618-9FEB-293B29B356BE}" presName="dstNode" presStyleLbl="node1" presStyleIdx="0" presStyleCnt="5"/>
      <dgm:spPr/>
    </dgm:pt>
    <dgm:pt modelId="{0C50D491-83BF-4926-AFE3-ECB8CB48A564}" type="pres">
      <dgm:prSet presAssocID="{1D645E30-E26A-4FDC-BB1B-7715C9195BE9}" presName="text_1" presStyleLbl="node1" presStyleIdx="0" presStyleCnt="5">
        <dgm:presLayoutVars>
          <dgm:bulletEnabled val="1"/>
        </dgm:presLayoutVars>
      </dgm:prSet>
      <dgm:spPr/>
    </dgm:pt>
    <dgm:pt modelId="{4EF5EF6E-B76A-41BA-980F-31030BF6FB5D}" type="pres">
      <dgm:prSet presAssocID="{1D645E30-E26A-4FDC-BB1B-7715C9195BE9}" presName="accent_1" presStyleCnt="0"/>
      <dgm:spPr/>
    </dgm:pt>
    <dgm:pt modelId="{B153FF95-262B-4228-8686-2C9758F66248}" type="pres">
      <dgm:prSet presAssocID="{1D645E30-E26A-4FDC-BB1B-7715C9195BE9}" presName="accentRepeatNode" presStyleLbl="solidFgAcc1" presStyleIdx="0" presStyleCnt="5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5C53F3C-BD61-4246-B68F-AF96B6D9E053}" type="pres">
      <dgm:prSet presAssocID="{048299A0-ECCD-4E0A-B402-8A3063B90997}" presName="text_2" presStyleLbl="node1" presStyleIdx="1" presStyleCnt="5">
        <dgm:presLayoutVars>
          <dgm:bulletEnabled val="1"/>
        </dgm:presLayoutVars>
      </dgm:prSet>
      <dgm:spPr/>
    </dgm:pt>
    <dgm:pt modelId="{72360FCD-222D-477B-9136-44EB4C184EF1}" type="pres">
      <dgm:prSet presAssocID="{048299A0-ECCD-4E0A-B402-8A3063B90997}" presName="accent_2" presStyleCnt="0"/>
      <dgm:spPr/>
    </dgm:pt>
    <dgm:pt modelId="{26604FD7-8AEF-4542-8D16-09B7CB5F2FE5}" type="pres">
      <dgm:prSet presAssocID="{048299A0-ECCD-4E0A-B402-8A3063B90997}" presName="accentRepeatNode" presStyleLbl="solidFgAcc1" presStyleIdx="1" presStyleCnt="5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F984749-904C-449A-AED4-49480BD32F3E}" type="pres">
      <dgm:prSet presAssocID="{FD65C3B5-5670-4688-93C6-64195CB7BBC1}" presName="text_3" presStyleLbl="node1" presStyleIdx="2" presStyleCnt="5">
        <dgm:presLayoutVars>
          <dgm:bulletEnabled val="1"/>
        </dgm:presLayoutVars>
      </dgm:prSet>
      <dgm:spPr/>
    </dgm:pt>
    <dgm:pt modelId="{959D4443-AA8A-47B6-8064-8A01E7C7D0EA}" type="pres">
      <dgm:prSet presAssocID="{FD65C3B5-5670-4688-93C6-64195CB7BBC1}" presName="accent_3" presStyleCnt="0"/>
      <dgm:spPr/>
    </dgm:pt>
    <dgm:pt modelId="{0337C7A9-6B6D-41D5-800E-B218F1122AB3}" type="pres">
      <dgm:prSet presAssocID="{FD65C3B5-5670-4688-93C6-64195CB7BBC1}" presName="accentRepeatNode" presStyleLbl="solidFgAcc1" presStyleIdx="2" presStyleCnt="5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B20C455C-2967-42D7-AD0D-75A07F97FCCD}" type="pres">
      <dgm:prSet presAssocID="{956C3498-5BB8-471F-8184-9BE3EBE7EB97}" presName="text_4" presStyleLbl="node1" presStyleIdx="3" presStyleCnt="5">
        <dgm:presLayoutVars>
          <dgm:bulletEnabled val="1"/>
        </dgm:presLayoutVars>
      </dgm:prSet>
      <dgm:spPr/>
    </dgm:pt>
    <dgm:pt modelId="{12146F78-577D-4A45-B3CD-76A3D83CEB44}" type="pres">
      <dgm:prSet presAssocID="{956C3498-5BB8-471F-8184-9BE3EBE7EB97}" presName="accent_4" presStyleCnt="0"/>
      <dgm:spPr/>
    </dgm:pt>
    <dgm:pt modelId="{017D32C5-1EA6-448F-950C-16E6F0EBD8B2}" type="pres">
      <dgm:prSet presAssocID="{956C3498-5BB8-471F-8184-9BE3EBE7EB97}" presName="accentRepeatNode" presStyleLbl="solidFgAcc1" presStyleIdx="3" presStyleCnt="5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8BD92A7-86F7-4A56-A527-2939D26458D0}" type="pres">
      <dgm:prSet presAssocID="{2E755AC7-5F4B-42CA-A179-B68CCC9627C3}" presName="text_5" presStyleLbl="node1" presStyleIdx="4" presStyleCnt="5">
        <dgm:presLayoutVars>
          <dgm:bulletEnabled val="1"/>
        </dgm:presLayoutVars>
      </dgm:prSet>
      <dgm:spPr/>
    </dgm:pt>
    <dgm:pt modelId="{401C2746-68C3-4B74-95B7-D13FB6590C16}" type="pres">
      <dgm:prSet presAssocID="{2E755AC7-5F4B-42CA-A179-B68CCC9627C3}" presName="accent_5" presStyleCnt="0"/>
      <dgm:spPr/>
    </dgm:pt>
    <dgm:pt modelId="{9125B462-631E-4F6C-A0F1-25D8E2015320}" type="pres">
      <dgm:prSet presAssocID="{2E755AC7-5F4B-42CA-A179-B68CCC9627C3}" presName="accentRepeatNode" presStyleLbl="solidFgAcc1" presStyleIdx="4" presStyleCnt="5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</dgm:ptLst>
  <dgm:cxnLst>
    <dgm:cxn modelId="{475B7224-7313-4E42-A65A-31F2B74F47E7}" type="presOf" srcId="{1D645E30-E26A-4FDC-BB1B-7715C9195BE9}" destId="{0C50D491-83BF-4926-AFE3-ECB8CB48A564}" srcOrd="0" destOrd="0" presId="urn:microsoft.com/office/officeart/2008/layout/VerticalCurvedList"/>
    <dgm:cxn modelId="{8A78C02B-9F23-41C2-BDBD-28C0648F65B9}" srcId="{B5D00FDC-7E2F-4618-9FEB-293B29B356BE}" destId="{1D645E30-E26A-4FDC-BB1B-7715C9195BE9}" srcOrd="0" destOrd="0" parTransId="{AD2B6506-C8FF-480E-B6A4-A83DB9408A86}" sibTransId="{B6ACE9F7-2D61-4C1D-91A0-1F52E98E0085}"/>
    <dgm:cxn modelId="{6C86AA42-8629-4532-B6B4-F33DB8150C5C}" type="presOf" srcId="{FD65C3B5-5670-4688-93C6-64195CB7BBC1}" destId="{DF984749-904C-449A-AED4-49480BD32F3E}" srcOrd="0" destOrd="0" presId="urn:microsoft.com/office/officeart/2008/layout/VerticalCurvedList"/>
    <dgm:cxn modelId="{15F4984C-D63B-4AD4-A8C8-A8F09834ECEC}" type="presOf" srcId="{B6ACE9F7-2D61-4C1D-91A0-1F52E98E0085}" destId="{DC01CD06-8E53-4E0A-807D-C8B6AEE4658E}" srcOrd="0" destOrd="0" presId="urn:microsoft.com/office/officeart/2008/layout/VerticalCurvedList"/>
    <dgm:cxn modelId="{BDBCF754-8E42-4C43-BB45-229572B9829B}" srcId="{B5D00FDC-7E2F-4618-9FEB-293B29B356BE}" destId="{048299A0-ECCD-4E0A-B402-8A3063B90997}" srcOrd="1" destOrd="0" parTransId="{FDF6AA26-2639-460F-8C72-64073C1BA5E9}" sibTransId="{2E41A19C-0AEB-4747-B312-2D6942F4E528}"/>
    <dgm:cxn modelId="{38F91879-524B-4834-AE5E-51007264CCFA}" type="presOf" srcId="{048299A0-ECCD-4E0A-B402-8A3063B90997}" destId="{15C53F3C-BD61-4246-B68F-AF96B6D9E053}" srcOrd="0" destOrd="0" presId="urn:microsoft.com/office/officeart/2008/layout/VerticalCurvedList"/>
    <dgm:cxn modelId="{0F4F6979-568A-4831-98B0-97D90FE97BC4}" type="presOf" srcId="{2E755AC7-5F4B-42CA-A179-B68CCC9627C3}" destId="{18BD92A7-86F7-4A56-A527-2939D26458D0}" srcOrd="0" destOrd="0" presId="urn:microsoft.com/office/officeart/2008/layout/VerticalCurvedList"/>
    <dgm:cxn modelId="{C2EDCB9B-17BC-4FBB-B9B8-0678D37C0DE9}" srcId="{B5D00FDC-7E2F-4618-9FEB-293B29B356BE}" destId="{2E755AC7-5F4B-42CA-A179-B68CCC9627C3}" srcOrd="4" destOrd="0" parTransId="{0E883545-F19C-4AD6-A442-01E9D9FBD26A}" sibTransId="{DE528A2A-2076-4F9C-A3A0-57C4EF010C81}"/>
    <dgm:cxn modelId="{1ED7F5A6-2DB0-4650-90A7-CDCFC1E984CD}" type="presOf" srcId="{956C3498-5BB8-471F-8184-9BE3EBE7EB97}" destId="{B20C455C-2967-42D7-AD0D-75A07F97FCCD}" srcOrd="0" destOrd="0" presId="urn:microsoft.com/office/officeart/2008/layout/VerticalCurvedList"/>
    <dgm:cxn modelId="{FD8481B7-EC3E-4B2C-B05B-90D45F35A10B}" type="presOf" srcId="{B5D00FDC-7E2F-4618-9FEB-293B29B356BE}" destId="{796DEE18-37CC-4391-9716-E2D9C8AF1DA6}" srcOrd="0" destOrd="0" presId="urn:microsoft.com/office/officeart/2008/layout/VerticalCurvedList"/>
    <dgm:cxn modelId="{EE99C6DD-A9E3-4243-8359-CB1535EBA59E}" srcId="{B5D00FDC-7E2F-4618-9FEB-293B29B356BE}" destId="{FD65C3B5-5670-4688-93C6-64195CB7BBC1}" srcOrd="2" destOrd="0" parTransId="{062E4F8B-0277-4AB1-99BF-D2C278D570A9}" sibTransId="{1AD204AC-3B48-4111-AA01-EAECD64F4A60}"/>
    <dgm:cxn modelId="{3C3ED0DF-72A3-4F00-AE75-92BE61C189B9}" srcId="{B5D00FDC-7E2F-4618-9FEB-293B29B356BE}" destId="{956C3498-5BB8-471F-8184-9BE3EBE7EB97}" srcOrd="3" destOrd="0" parTransId="{FCDBA64B-FD68-42BF-9FA6-DEA1200AA7F0}" sibTransId="{7BAD8AC2-DAF1-422B-97CA-739D3779AD30}"/>
    <dgm:cxn modelId="{E19DDA1F-4E19-404D-86BE-4ED82C99037F}" type="presParOf" srcId="{796DEE18-37CC-4391-9716-E2D9C8AF1DA6}" destId="{C277AD68-2154-46D9-A00E-06BF38E60241}" srcOrd="0" destOrd="0" presId="urn:microsoft.com/office/officeart/2008/layout/VerticalCurvedList"/>
    <dgm:cxn modelId="{13E7CB89-79AC-44B1-88FA-11E0F39B3437}" type="presParOf" srcId="{C277AD68-2154-46D9-A00E-06BF38E60241}" destId="{4C3AEF74-51B4-4565-90F1-E1686A9A2BAD}" srcOrd="0" destOrd="0" presId="urn:microsoft.com/office/officeart/2008/layout/VerticalCurvedList"/>
    <dgm:cxn modelId="{625A7707-5574-4AFD-AE71-1E1C1F00F814}" type="presParOf" srcId="{4C3AEF74-51B4-4565-90F1-E1686A9A2BAD}" destId="{47174FBB-BEEE-4572-8823-5DC6E8057028}" srcOrd="0" destOrd="0" presId="urn:microsoft.com/office/officeart/2008/layout/VerticalCurvedList"/>
    <dgm:cxn modelId="{5AB1D950-9431-45C8-98BC-656F96E1EC55}" type="presParOf" srcId="{4C3AEF74-51B4-4565-90F1-E1686A9A2BAD}" destId="{DC01CD06-8E53-4E0A-807D-C8B6AEE4658E}" srcOrd="1" destOrd="0" presId="urn:microsoft.com/office/officeart/2008/layout/VerticalCurvedList"/>
    <dgm:cxn modelId="{CB0886D2-433D-4995-961A-329B2A98AFA1}" type="presParOf" srcId="{4C3AEF74-51B4-4565-90F1-E1686A9A2BAD}" destId="{A0F1663F-B9D1-4A09-BE84-12B0E1D2DBCB}" srcOrd="2" destOrd="0" presId="urn:microsoft.com/office/officeart/2008/layout/VerticalCurvedList"/>
    <dgm:cxn modelId="{B38C7DCA-05F0-4DB7-997F-554CB331878A}" type="presParOf" srcId="{4C3AEF74-51B4-4565-90F1-E1686A9A2BAD}" destId="{DD3E9444-8FFD-4A9E-A133-82DF4203E0C6}" srcOrd="3" destOrd="0" presId="urn:microsoft.com/office/officeart/2008/layout/VerticalCurvedList"/>
    <dgm:cxn modelId="{36722666-8509-4B91-AF1B-0B4AEAC17332}" type="presParOf" srcId="{C277AD68-2154-46D9-A00E-06BF38E60241}" destId="{0C50D491-83BF-4926-AFE3-ECB8CB48A564}" srcOrd="1" destOrd="0" presId="urn:microsoft.com/office/officeart/2008/layout/VerticalCurvedList"/>
    <dgm:cxn modelId="{1CA2C3B3-1F66-4E02-AA11-6B8F3C7BC210}" type="presParOf" srcId="{C277AD68-2154-46D9-A00E-06BF38E60241}" destId="{4EF5EF6E-B76A-41BA-980F-31030BF6FB5D}" srcOrd="2" destOrd="0" presId="urn:microsoft.com/office/officeart/2008/layout/VerticalCurvedList"/>
    <dgm:cxn modelId="{6F9126E9-DFC5-4629-A932-66723FA106D9}" type="presParOf" srcId="{4EF5EF6E-B76A-41BA-980F-31030BF6FB5D}" destId="{B153FF95-262B-4228-8686-2C9758F66248}" srcOrd="0" destOrd="0" presId="urn:microsoft.com/office/officeart/2008/layout/VerticalCurvedList"/>
    <dgm:cxn modelId="{8C9F6632-981E-40C5-9CB2-E81B3A2F33EB}" type="presParOf" srcId="{C277AD68-2154-46D9-A00E-06BF38E60241}" destId="{15C53F3C-BD61-4246-B68F-AF96B6D9E053}" srcOrd="3" destOrd="0" presId="urn:microsoft.com/office/officeart/2008/layout/VerticalCurvedList"/>
    <dgm:cxn modelId="{4599EDFC-A3C4-4B00-89B9-8E77F0F530CB}" type="presParOf" srcId="{C277AD68-2154-46D9-A00E-06BF38E60241}" destId="{72360FCD-222D-477B-9136-44EB4C184EF1}" srcOrd="4" destOrd="0" presId="urn:microsoft.com/office/officeart/2008/layout/VerticalCurvedList"/>
    <dgm:cxn modelId="{8CAC0AC5-A6A2-4EE5-ABDC-2484D6BCBE38}" type="presParOf" srcId="{72360FCD-222D-477B-9136-44EB4C184EF1}" destId="{26604FD7-8AEF-4542-8D16-09B7CB5F2FE5}" srcOrd="0" destOrd="0" presId="urn:microsoft.com/office/officeart/2008/layout/VerticalCurvedList"/>
    <dgm:cxn modelId="{4DFA2B84-54A6-494B-AA1A-9EE5208EC5AA}" type="presParOf" srcId="{C277AD68-2154-46D9-A00E-06BF38E60241}" destId="{DF984749-904C-449A-AED4-49480BD32F3E}" srcOrd="5" destOrd="0" presId="urn:microsoft.com/office/officeart/2008/layout/VerticalCurvedList"/>
    <dgm:cxn modelId="{54EBB017-7EFF-48F0-84E9-A698B9779BBB}" type="presParOf" srcId="{C277AD68-2154-46D9-A00E-06BF38E60241}" destId="{959D4443-AA8A-47B6-8064-8A01E7C7D0EA}" srcOrd="6" destOrd="0" presId="urn:microsoft.com/office/officeart/2008/layout/VerticalCurvedList"/>
    <dgm:cxn modelId="{FFA16C59-4CCD-40C6-9069-4E62481C3C5B}" type="presParOf" srcId="{959D4443-AA8A-47B6-8064-8A01E7C7D0EA}" destId="{0337C7A9-6B6D-41D5-800E-B218F1122AB3}" srcOrd="0" destOrd="0" presId="urn:microsoft.com/office/officeart/2008/layout/VerticalCurvedList"/>
    <dgm:cxn modelId="{474491F5-D50A-410D-BE7B-F77792131C24}" type="presParOf" srcId="{C277AD68-2154-46D9-A00E-06BF38E60241}" destId="{B20C455C-2967-42D7-AD0D-75A07F97FCCD}" srcOrd="7" destOrd="0" presId="urn:microsoft.com/office/officeart/2008/layout/VerticalCurvedList"/>
    <dgm:cxn modelId="{7A15E554-ECB5-47CB-91B8-697C526E2EC1}" type="presParOf" srcId="{C277AD68-2154-46D9-A00E-06BF38E60241}" destId="{12146F78-577D-4A45-B3CD-76A3D83CEB44}" srcOrd="8" destOrd="0" presId="urn:microsoft.com/office/officeart/2008/layout/VerticalCurvedList"/>
    <dgm:cxn modelId="{684E91AE-C8B6-4723-8237-204B80364FD1}" type="presParOf" srcId="{12146F78-577D-4A45-B3CD-76A3D83CEB44}" destId="{017D32C5-1EA6-448F-950C-16E6F0EBD8B2}" srcOrd="0" destOrd="0" presId="urn:microsoft.com/office/officeart/2008/layout/VerticalCurvedList"/>
    <dgm:cxn modelId="{1C598C1E-BEEC-43B6-980E-03CA022EF72E}" type="presParOf" srcId="{C277AD68-2154-46D9-A00E-06BF38E60241}" destId="{18BD92A7-86F7-4A56-A527-2939D26458D0}" srcOrd="9" destOrd="0" presId="urn:microsoft.com/office/officeart/2008/layout/VerticalCurvedList"/>
    <dgm:cxn modelId="{1A7CB43F-C7CD-4F65-99BA-E0D13BA7EBD2}" type="presParOf" srcId="{C277AD68-2154-46D9-A00E-06BF38E60241}" destId="{401C2746-68C3-4B74-95B7-D13FB6590C16}" srcOrd="10" destOrd="0" presId="urn:microsoft.com/office/officeart/2008/layout/VerticalCurvedList"/>
    <dgm:cxn modelId="{91CA49AF-EFF2-4E14-B012-EC53BD1E661B}" type="presParOf" srcId="{401C2746-68C3-4B74-95B7-D13FB6590C16}" destId="{9125B462-631E-4F6C-A0F1-25D8E20153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1516F5-816C-4C28-A2FC-0486C1E78EF1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C2C10C6-C00A-4CA6-B034-0007CCF9738F}">
      <dgm:prSet phldrT="[Texto]"/>
      <dgm:spPr/>
      <dgm:t>
        <a:bodyPr/>
        <a:lstStyle/>
        <a:p>
          <a:r>
            <a:rPr lang="pt-BR" b="1">
              <a:latin typeface="Söhne"/>
            </a:rPr>
            <a:t>Preparação de Dados</a:t>
          </a:r>
          <a:endParaRPr lang="pt-BR" b="1" dirty="0">
            <a:latin typeface="Söhne"/>
          </a:endParaRPr>
        </a:p>
      </dgm:t>
    </dgm:pt>
    <dgm:pt modelId="{5D4B71B5-1D50-4121-9D6F-67981883B536}" type="parTrans" cxnId="{532FB084-1925-4AD8-BB93-A00B950A0AFF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05D3C80D-25E9-4066-8425-2C36FB776499}" type="sibTrans" cxnId="{532FB084-1925-4AD8-BB93-A00B950A0AFF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192AA020-473F-4DEB-959E-16CA755B3C48}">
      <dgm:prSet phldrT="[Texto]"/>
      <dgm:spPr/>
      <dgm:t>
        <a:bodyPr/>
        <a:lstStyle/>
        <a:p>
          <a:r>
            <a:rPr lang="pt-BR" dirty="0">
              <a:latin typeface="Söhne"/>
            </a:rPr>
            <a:t>Duplicatas</a:t>
          </a:r>
        </a:p>
      </dgm:t>
    </dgm:pt>
    <dgm:pt modelId="{42294A25-A4DA-4A91-B2D8-88C72E2CC0C8}" type="parTrans" cxnId="{EE3C1A5C-72F7-4CD9-9C8A-07F654A9033B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36DEF7EE-F69A-46F3-B960-59D846CD2935}" type="sibTrans" cxnId="{EE3C1A5C-72F7-4CD9-9C8A-07F654A9033B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CAE302D7-0A4D-4897-8161-AD7D4A96DF94}">
      <dgm:prSet phldrT="[Texto]"/>
      <dgm:spPr/>
      <dgm:t>
        <a:bodyPr/>
        <a:lstStyle/>
        <a:p>
          <a:r>
            <a:rPr lang="pt-BR" b="1" i="0" dirty="0">
              <a:effectLst/>
              <a:latin typeface="Söhne"/>
            </a:rPr>
            <a:t>Análise Exploratória de Dados (EDA)</a:t>
          </a:r>
          <a:endParaRPr lang="pt-BR" b="1" dirty="0">
            <a:latin typeface="Söhne"/>
          </a:endParaRPr>
        </a:p>
      </dgm:t>
    </dgm:pt>
    <dgm:pt modelId="{C297E54F-F5F6-46E0-BB13-DE0E098B2CC1}" type="parTrans" cxnId="{DD944263-E3C5-4356-8328-2BD1851DCB3F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874F524A-4ED1-48BD-95E0-E7A10718127D}" type="sibTrans" cxnId="{DD944263-E3C5-4356-8328-2BD1851DCB3F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662658B5-07A5-457A-8216-8D509B110222}">
      <dgm:prSet phldrT="[Texto]"/>
      <dgm:spPr/>
      <dgm:t>
        <a:bodyPr/>
        <a:lstStyle/>
        <a:p>
          <a:r>
            <a:rPr lang="pt-BR">
              <a:latin typeface="Söhne"/>
            </a:rPr>
            <a:t>Gráficos comparativos</a:t>
          </a:r>
          <a:endParaRPr lang="pt-BR" dirty="0">
            <a:latin typeface="Söhne"/>
          </a:endParaRPr>
        </a:p>
      </dgm:t>
    </dgm:pt>
    <dgm:pt modelId="{AB749260-DFCA-4A2D-8BDB-DDD17DFF201E}" type="parTrans" cxnId="{3A93B8C3-BA01-47A7-B031-6201762F07FC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5F3FC7F8-6EF9-4A83-B0EE-01E059C21EC0}" type="sibTrans" cxnId="{3A93B8C3-BA01-47A7-B031-6201762F07FC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4CCFC33E-0B27-45ED-9C9F-EEE180DDC531}">
      <dgm:prSet/>
      <dgm:spPr/>
      <dgm:t>
        <a:bodyPr/>
        <a:lstStyle/>
        <a:p>
          <a:r>
            <a:rPr lang="pt-BR" b="1">
              <a:latin typeface="Söhne"/>
            </a:rPr>
            <a:t>Implementação de um modelo de machine learning</a:t>
          </a:r>
          <a:endParaRPr lang="pt-BR" b="1" dirty="0">
            <a:latin typeface="Söhne"/>
          </a:endParaRPr>
        </a:p>
      </dgm:t>
    </dgm:pt>
    <dgm:pt modelId="{7F82A134-8388-4EE8-A179-3553A61129ED}" type="parTrans" cxnId="{8DFB513F-65CF-4B90-9ABD-5EA2AB7E4414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333766DB-F209-46D8-A8AF-C8BD4353B845}" type="sibTrans" cxnId="{8DFB513F-65CF-4B90-9ABD-5EA2AB7E4414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9502624D-D54A-4CA1-A568-5619548F642F}">
      <dgm:prSet/>
      <dgm:spPr/>
      <dgm:t>
        <a:bodyPr/>
        <a:lstStyle/>
        <a:p>
          <a:r>
            <a:rPr lang="pt-BR" dirty="0">
              <a:latin typeface="Söhne"/>
            </a:rPr>
            <a:t>Normalização de dados</a:t>
          </a:r>
        </a:p>
      </dgm:t>
    </dgm:pt>
    <dgm:pt modelId="{96C725FA-2537-49E2-9115-AC139A27D2CD}" type="parTrans" cxnId="{727D451B-C8D8-447A-913C-4463913E3675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ECE080B9-A8BA-4446-B875-C39FAD9388B4}" type="sibTrans" cxnId="{727D451B-C8D8-447A-913C-4463913E3675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9EAF4DF8-49C8-4DF5-BD34-148B4359678B}">
      <dgm:prSet/>
      <dgm:spPr/>
      <dgm:t>
        <a:bodyPr/>
        <a:lstStyle/>
        <a:p>
          <a:r>
            <a:rPr lang="pt-BR" dirty="0">
              <a:latin typeface="Söhne"/>
            </a:rPr>
            <a:t>Outliers</a:t>
          </a:r>
        </a:p>
      </dgm:t>
    </dgm:pt>
    <dgm:pt modelId="{B4A12A40-CF82-4F30-855E-0BA91DFC1EBC}" type="parTrans" cxnId="{0874A595-8CE8-432D-B5AF-A459D7EEA9F1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746BCD91-F384-4BAF-B765-48233A4D4DC8}" type="sibTrans" cxnId="{0874A595-8CE8-432D-B5AF-A459D7EEA9F1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E96C1116-ACA0-4C08-B8BA-95E80176E9A8}">
      <dgm:prSet/>
      <dgm:spPr/>
      <dgm:t>
        <a:bodyPr/>
        <a:lstStyle/>
        <a:p>
          <a:r>
            <a:rPr lang="pt-BR">
              <a:latin typeface="Söhne"/>
            </a:rPr>
            <a:t>Variáveis categóricas</a:t>
          </a:r>
          <a:endParaRPr lang="pt-BR" dirty="0">
            <a:latin typeface="Söhne"/>
          </a:endParaRPr>
        </a:p>
      </dgm:t>
    </dgm:pt>
    <dgm:pt modelId="{D4B2597F-C5B2-4820-9016-19CD26349E8E}" type="parTrans" cxnId="{4E43726C-C0C1-4AD4-854B-805B557F07C3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436FAFD2-CFA9-4EEF-8AEB-B31C44CBFCD4}" type="sibTrans" cxnId="{4E43726C-C0C1-4AD4-854B-805B557F07C3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1F5ECD31-7150-4464-A551-924CB2F0AFC0}">
      <dgm:prSet/>
      <dgm:spPr/>
      <dgm:t>
        <a:bodyPr/>
        <a:lstStyle/>
        <a:p>
          <a:r>
            <a:rPr lang="pt-BR">
              <a:latin typeface="Söhne"/>
            </a:rPr>
            <a:t>Distribuições de variáveis numéricas</a:t>
          </a:r>
          <a:endParaRPr lang="pt-BR" dirty="0">
            <a:latin typeface="Söhne"/>
          </a:endParaRPr>
        </a:p>
      </dgm:t>
    </dgm:pt>
    <dgm:pt modelId="{21A0D9C7-ED27-4D5B-A35F-2B30EEAB2A6E}" type="parTrans" cxnId="{643F4C87-644E-4D74-B311-D7C00F14DE5C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DCFADF8A-2864-446B-82AF-46E27212D804}" type="sibTrans" cxnId="{643F4C87-644E-4D74-B311-D7C00F14DE5C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6946B2AB-8124-421F-8359-BEDFF45DE633}">
      <dgm:prSet/>
      <dgm:spPr/>
      <dgm:t>
        <a:bodyPr/>
        <a:lstStyle/>
        <a:p>
          <a:r>
            <a:rPr lang="pt-BR" dirty="0">
              <a:latin typeface="Söhne"/>
            </a:rPr>
            <a:t>Valores faltantes</a:t>
          </a:r>
        </a:p>
      </dgm:t>
    </dgm:pt>
    <dgm:pt modelId="{554B62DF-D99C-41AA-85C7-1EAB1AA60026}" type="parTrans" cxnId="{BFB010EE-860D-477A-A8CF-FC1C6D124891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04307A49-6437-4260-AC82-C59BA7CD77C7}" type="sibTrans" cxnId="{BFB010EE-860D-477A-A8CF-FC1C6D124891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FBD45781-F366-4A01-8E9D-E5911445F75A}">
      <dgm:prSet/>
      <dgm:spPr/>
      <dgm:t>
        <a:bodyPr/>
        <a:lstStyle/>
        <a:p>
          <a:r>
            <a:rPr lang="pt-BR" b="0" i="0">
              <a:effectLst/>
              <a:latin typeface="Söhne"/>
            </a:rPr>
            <a:t>Correlações</a:t>
          </a:r>
          <a:endParaRPr lang="pt-BR" b="0" i="0" dirty="0">
            <a:effectLst/>
            <a:latin typeface="Söhne"/>
          </a:endParaRPr>
        </a:p>
      </dgm:t>
    </dgm:pt>
    <dgm:pt modelId="{975D9B0F-3AE9-4986-A314-FF3226905394}" type="parTrans" cxnId="{F81D6889-301A-425F-ABA4-4EA8576DBEBE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ACBD0193-1FCA-4645-A419-17D10B332213}" type="sibTrans" cxnId="{F81D6889-301A-425F-ABA4-4EA8576DBEBE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0EEB7744-6894-48F4-8593-742F02B0B320}">
      <dgm:prSet/>
      <dgm:spPr/>
      <dgm:t>
        <a:bodyPr/>
        <a:lstStyle/>
        <a:p>
          <a:r>
            <a:rPr lang="pt-BR" b="0" i="0" dirty="0">
              <a:effectLst/>
              <a:latin typeface="Söhne"/>
            </a:rPr>
            <a:t>Verificação de Hipóteses</a:t>
          </a:r>
          <a:endParaRPr lang="pt-BR" dirty="0">
            <a:latin typeface="Söhne"/>
          </a:endParaRPr>
        </a:p>
      </dgm:t>
    </dgm:pt>
    <dgm:pt modelId="{0B6CF9C6-0BBD-4742-A267-CB6DF747E745}" type="parTrans" cxnId="{E69640FB-F54B-41DD-BD30-4498D88B090F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EE0C4FA5-4611-4B16-A3DD-6116F4B98131}" type="sibTrans" cxnId="{E69640FB-F54B-41DD-BD30-4498D88B090F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EF254BE8-4FCC-44E6-A854-5382622D2076}">
      <dgm:prSet/>
      <dgm:spPr/>
      <dgm:t>
        <a:bodyPr/>
        <a:lstStyle/>
        <a:p>
          <a:r>
            <a:rPr lang="pt-BR">
              <a:latin typeface="Söhne"/>
            </a:rPr>
            <a:t>Seleção de variáveis</a:t>
          </a:r>
          <a:endParaRPr lang="pt-BR" dirty="0">
            <a:latin typeface="Söhne"/>
          </a:endParaRPr>
        </a:p>
      </dgm:t>
    </dgm:pt>
    <dgm:pt modelId="{D35CDFD0-3F73-42E4-AFEA-EF0294A71374}" type="parTrans" cxnId="{E1A4554B-AB38-4113-BE85-F2172B3C3A01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83E33B03-06BA-483A-883B-13B02FE71E43}" type="sibTrans" cxnId="{E1A4554B-AB38-4113-BE85-F2172B3C3A01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3274ADF9-18FC-4C01-AD9C-E348991582BD}">
      <dgm:prSet/>
      <dgm:spPr/>
      <dgm:t>
        <a:bodyPr/>
        <a:lstStyle/>
        <a:p>
          <a:r>
            <a:rPr lang="pt-BR" dirty="0">
              <a:latin typeface="Söhne"/>
            </a:rPr>
            <a:t>Seleção de modelos</a:t>
          </a:r>
        </a:p>
      </dgm:t>
    </dgm:pt>
    <dgm:pt modelId="{B6836FCF-62B9-46FA-B787-BCAE83C2F08B}" type="parTrans" cxnId="{CA610AAE-E573-4476-8C4C-83BF02998F3E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69BD5742-0F14-4DC3-B334-FD9455E1F8EE}" type="sibTrans" cxnId="{CA610AAE-E573-4476-8C4C-83BF02998F3E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723DD437-F402-4A42-B410-2DE803860A1A}">
      <dgm:prSet/>
      <dgm:spPr/>
      <dgm:t>
        <a:bodyPr/>
        <a:lstStyle/>
        <a:p>
          <a:r>
            <a:rPr lang="pt-BR">
              <a:latin typeface="Söhne"/>
            </a:rPr>
            <a:t>Ajuste de parâmetros do modelo</a:t>
          </a:r>
          <a:endParaRPr lang="pt-BR" dirty="0">
            <a:latin typeface="Söhne"/>
          </a:endParaRPr>
        </a:p>
      </dgm:t>
    </dgm:pt>
    <dgm:pt modelId="{3B44B6D7-2C2B-4396-952B-361697498238}" type="parTrans" cxnId="{A6311F2D-8633-44FB-9FDE-0742F1081EE1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6D93A0E0-C41D-4696-BE60-D758E9FB6447}" type="sibTrans" cxnId="{A6311F2D-8633-44FB-9FDE-0742F1081EE1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C5B17D2D-91F7-497B-B090-395020490FEA}">
      <dgm:prSet/>
      <dgm:spPr/>
      <dgm:t>
        <a:bodyPr/>
        <a:lstStyle/>
        <a:p>
          <a:r>
            <a:rPr lang="pt-BR">
              <a:latin typeface="Söhne"/>
            </a:rPr>
            <a:t>Identificação de variáveis mais influentes</a:t>
          </a:r>
          <a:endParaRPr lang="pt-BR" dirty="0">
            <a:latin typeface="Söhne"/>
          </a:endParaRPr>
        </a:p>
      </dgm:t>
    </dgm:pt>
    <dgm:pt modelId="{3F07F336-D411-4926-A033-7EF8DDB2C392}" type="parTrans" cxnId="{024A36D0-8D06-4C8B-8D86-B82EBDA1A934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B493D1B1-8941-404D-8D9A-EF8204489BC3}" type="sibTrans" cxnId="{024A36D0-8D06-4C8B-8D86-B82EBDA1A934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902BCF1B-5EF9-4131-AF8F-E14E09B4390E}">
      <dgm:prSet/>
      <dgm:spPr/>
      <dgm:t>
        <a:bodyPr/>
        <a:lstStyle/>
        <a:p>
          <a:r>
            <a:rPr lang="pt-BR" dirty="0">
              <a:latin typeface="Söhne"/>
            </a:rPr>
            <a:t>probabilidades e segmentação em risco de </a:t>
          </a:r>
          <a:r>
            <a:rPr lang="pt-BR" i="1" dirty="0" err="1">
              <a:latin typeface="Söhne"/>
            </a:rPr>
            <a:t>churn</a:t>
          </a:r>
          <a:endParaRPr lang="pt-BR" i="1" dirty="0">
            <a:latin typeface="Söhne"/>
          </a:endParaRPr>
        </a:p>
      </dgm:t>
    </dgm:pt>
    <dgm:pt modelId="{8156533F-9904-4100-95B8-05137CBAE53D}" type="parTrans" cxnId="{55494569-EC23-4971-AF9A-4976BA660B5E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9E1BCCCD-1209-4191-91EE-73B3B960FE55}" type="sibTrans" cxnId="{55494569-EC23-4971-AF9A-4976BA660B5E}">
      <dgm:prSet/>
      <dgm:spPr/>
      <dgm:t>
        <a:bodyPr/>
        <a:lstStyle/>
        <a:p>
          <a:endParaRPr lang="pt-BR">
            <a:latin typeface="Söhne"/>
          </a:endParaRPr>
        </a:p>
      </dgm:t>
    </dgm:pt>
    <dgm:pt modelId="{9AFEFB0E-C36A-4A85-9E55-66B8B5564FB4}" type="pres">
      <dgm:prSet presAssocID="{331516F5-816C-4C28-A2FC-0486C1E78EF1}" presName="linear" presStyleCnt="0">
        <dgm:presLayoutVars>
          <dgm:animLvl val="lvl"/>
          <dgm:resizeHandles val="exact"/>
        </dgm:presLayoutVars>
      </dgm:prSet>
      <dgm:spPr/>
    </dgm:pt>
    <dgm:pt modelId="{FB9EB962-F6CD-4390-904B-56752374A626}" type="pres">
      <dgm:prSet presAssocID="{2C2C10C6-C00A-4CA6-B034-0007CCF973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BB83AA-975C-4AD7-BCB7-45632AB41829}" type="pres">
      <dgm:prSet presAssocID="{2C2C10C6-C00A-4CA6-B034-0007CCF9738F}" presName="childText" presStyleLbl="revTx" presStyleIdx="0" presStyleCnt="3">
        <dgm:presLayoutVars>
          <dgm:bulletEnabled val="1"/>
        </dgm:presLayoutVars>
      </dgm:prSet>
      <dgm:spPr/>
    </dgm:pt>
    <dgm:pt modelId="{DFFE74B5-2F76-40A8-ACA7-B88680C30FA5}" type="pres">
      <dgm:prSet presAssocID="{CAE302D7-0A4D-4897-8161-AD7D4A96DF9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958A06-C780-43D8-8E84-841D853E0DD1}" type="pres">
      <dgm:prSet presAssocID="{CAE302D7-0A4D-4897-8161-AD7D4A96DF94}" presName="childText" presStyleLbl="revTx" presStyleIdx="1" presStyleCnt="3">
        <dgm:presLayoutVars>
          <dgm:bulletEnabled val="1"/>
        </dgm:presLayoutVars>
      </dgm:prSet>
      <dgm:spPr/>
    </dgm:pt>
    <dgm:pt modelId="{7023F0C6-9286-431E-8BA4-3229819D7C0C}" type="pres">
      <dgm:prSet presAssocID="{4CCFC33E-0B27-45ED-9C9F-EEE180DDC53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4ECA408-11DA-445D-89DD-0EB0CCF0E44C}" type="pres">
      <dgm:prSet presAssocID="{4CCFC33E-0B27-45ED-9C9F-EEE180DDC53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48D8E0C-9FDA-4AA6-B698-F69C75EE4864}" type="presOf" srcId="{3274ADF9-18FC-4C01-AD9C-E348991582BD}" destId="{74ECA408-11DA-445D-89DD-0EB0CCF0E44C}" srcOrd="0" destOrd="2" presId="urn:microsoft.com/office/officeart/2005/8/layout/vList2"/>
    <dgm:cxn modelId="{727D451B-C8D8-447A-913C-4463913E3675}" srcId="{4CCFC33E-0B27-45ED-9C9F-EEE180DDC531}" destId="{9502624D-D54A-4CA1-A568-5619548F642F}" srcOrd="0" destOrd="0" parTransId="{96C725FA-2537-49E2-9115-AC139A27D2CD}" sibTransId="{ECE080B9-A8BA-4446-B875-C39FAD9388B4}"/>
    <dgm:cxn modelId="{A6311F2D-8633-44FB-9FDE-0742F1081EE1}" srcId="{4CCFC33E-0B27-45ED-9C9F-EEE180DDC531}" destId="{723DD437-F402-4A42-B410-2DE803860A1A}" srcOrd="3" destOrd="0" parTransId="{3B44B6D7-2C2B-4396-952B-361697498238}" sibTransId="{6D93A0E0-C41D-4696-BE60-D758E9FB6447}"/>
    <dgm:cxn modelId="{AF68C72F-0C7D-4B5E-89D1-546CC5B18AC2}" type="presOf" srcId="{6946B2AB-8124-421F-8359-BEDFF45DE633}" destId="{6BBB83AA-975C-4AD7-BCB7-45632AB41829}" srcOrd="0" destOrd="4" presId="urn:microsoft.com/office/officeart/2005/8/layout/vList2"/>
    <dgm:cxn modelId="{522D333B-3ACC-466E-AE42-762BCB581179}" type="presOf" srcId="{192AA020-473F-4DEB-959E-16CA755B3C48}" destId="{6BBB83AA-975C-4AD7-BCB7-45632AB41829}" srcOrd="0" destOrd="0" presId="urn:microsoft.com/office/officeart/2005/8/layout/vList2"/>
    <dgm:cxn modelId="{8DFB513F-65CF-4B90-9ABD-5EA2AB7E4414}" srcId="{331516F5-816C-4C28-A2FC-0486C1E78EF1}" destId="{4CCFC33E-0B27-45ED-9C9F-EEE180DDC531}" srcOrd="2" destOrd="0" parTransId="{7F82A134-8388-4EE8-A179-3553A61129ED}" sibTransId="{333766DB-F209-46D8-A8AF-C8BD4353B845}"/>
    <dgm:cxn modelId="{EE3C1A5C-72F7-4CD9-9C8A-07F654A9033B}" srcId="{2C2C10C6-C00A-4CA6-B034-0007CCF9738F}" destId="{192AA020-473F-4DEB-959E-16CA755B3C48}" srcOrd="0" destOrd="0" parTransId="{42294A25-A4DA-4A91-B2D8-88C72E2CC0C8}" sibTransId="{36DEF7EE-F69A-46F3-B960-59D846CD2935}"/>
    <dgm:cxn modelId="{65FC225E-504E-4CD8-A168-4D0958D1789E}" type="presOf" srcId="{662658B5-07A5-457A-8216-8D509B110222}" destId="{6B958A06-C780-43D8-8E84-841D853E0DD1}" srcOrd="0" destOrd="0" presId="urn:microsoft.com/office/officeart/2005/8/layout/vList2"/>
    <dgm:cxn modelId="{B5F7CA60-E5A6-43CB-B1D4-EF4001B39753}" type="presOf" srcId="{2C2C10C6-C00A-4CA6-B034-0007CCF9738F}" destId="{FB9EB962-F6CD-4390-904B-56752374A626}" srcOrd="0" destOrd="0" presId="urn:microsoft.com/office/officeart/2005/8/layout/vList2"/>
    <dgm:cxn modelId="{DD944263-E3C5-4356-8328-2BD1851DCB3F}" srcId="{331516F5-816C-4C28-A2FC-0486C1E78EF1}" destId="{CAE302D7-0A4D-4897-8161-AD7D4A96DF94}" srcOrd="1" destOrd="0" parTransId="{C297E54F-F5F6-46E0-BB13-DE0E098B2CC1}" sibTransId="{874F524A-4ED1-48BD-95E0-E7A10718127D}"/>
    <dgm:cxn modelId="{C2025464-2F09-4704-B858-2EDC443D8548}" type="presOf" srcId="{CAE302D7-0A4D-4897-8161-AD7D4A96DF94}" destId="{DFFE74B5-2F76-40A8-ACA7-B88680C30FA5}" srcOrd="0" destOrd="0" presId="urn:microsoft.com/office/officeart/2005/8/layout/vList2"/>
    <dgm:cxn modelId="{55494569-EC23-4971-AF9A-4976BA660B5E}" srcId="{4CCFC33E-0B27-45ED-9C9F-EEE180DDC531}" destId="{902BCF1B-5EF9-4131-AF8F-E14E09B4390E}" srcOrd="5" destOrd="0" parTransId="{8156533F-9904-4100-95B8-05137CBAE53D}" sibTransId="{9E1BCCCD-1209-4191-91EE-73B3B960FE55}"/>
    <dgm:cxn modelId="{E1A4554B-AB38-4113-BE85-F2172B3C3A01}" srcId="{4CCFC33E-0B27-45ED-9C9F-EEE180DDC531}" destId="{EF254BE8-4FCC-44E6-A854-5382622D2076}" srcOrd="1" destOrd="0" parTransId="{D35CDFD0-3F73-42E4-AFEA-EF0294A71374}" sibTransId="{83E33B03-06BA-483A-883B-13B02FE71E43}"/>
    <dgm:cxn modelId="{4E43726C-C0C1-4AD4-854B-805B557F07C3}" srcId="{2C2C10C6-C00A-4CA6-B034-0007CCF9738F}" destId="{E96C1116-ACA0-4C08-B8BA-95E80176E9A8}" srcOrd="2" destOrd="0" parTransId="{D4B2597F-C5B2-4820-9016-19CD26349E8E}" sibTransId="{436FAFD2-CFA9-4EEF-8AEB-B31C44CBFCD4}"/>
    <dgm:cxn modelId="{E1826B6E-F5DE-42DA-813E-B1FB30289B7A}" type="presOf" srcId="{E96C1116-ACA0-4C08-B8BA-95E80176E9A8}" destId="{6BBB83AA-975C-4AD7-BCB7-45632AB41829}" srcOrd="0" destOrd="2" presId="urn:microsoft.com/office/officeart/2005/8/layout/vList2"/>
    <dgm:cxn modelId="{0D2ECE71-F2FB-4FC3-A6CA-AF022034574B}" type="presOf" srcId="{9EAF4DF8-49C8-4DF5-BD34-148B4359678B}" destId="{6BBB83AA-975C-4AD7-BCB7-45632AB41829}" srcOrd="0" destOrd="1" presId="urn:microsoft.com/office/officeart/2005/8/layout/vList2"/>
    <dgm:cxn modelId="{000B4772-9785-44F0-978B-741CAC1C3388}" type="presOf" srcId="{902BCF1B-5EF9-4131-AF8F-E14E09B4390E}" destId="{74ECA408-11DA-445D-89DD-0EB0CCF0E44C}" srcOrd="0" destOrd="5" presId="urn:microsoft.com/office/officeart/2005/8/layout/vList2"/>
    <dgm:cxn modelId="{483CA17F-C3A6-46D0-B120-A8ED82AFDF76}" type="presOf" srcId="{9502624D-D54A-4CA1-A568-5619548F642F}" destId="{74ECA408-11DA-445D-89DD-0EB0CCF0E44C}" srcOrd="0" destOrd="0" presId="urn:microsoft.com/office/officeart/2005/8/layout/vList2"/>
    <dgm:cxn modelId="{532FB084-1925-4AD8-BB93-A00B950A0AFF}" srcId="{331516F5-816C-4C28-A2FC-0486C1E78EF1}" destId="{2C2C10C6-C00A-4CA6-B034-0007CCF9738F}" srcOrd="0" destOrd="0" parTransId="{5D4B71B5-1D50-4121-9D6F-67981883B536}" sibTransId="{05D3C80D-25E9-4066-8425-2C36FB776499}"/>
    <dgm:cxn modelId="{643F4C87-644E-4D74-B311-D7C00F14DE5C}" srcId="{2C2C10C6-C00A-4CA6-B034-0007CCF9738F}" destId="{1F5ECD31-7150-4464-A551-924CB2F0AFC0}" srcOrd="3" destOrd="0" parTransId="{21A0D9C7-ED27-4D5B-A35F-2B30EEAB2A6E}" sibTransId="{DCFADF8A-2864-446B-82AF-46E27212D804}"/>
    <dgm:cxn modelId="{74E9C988-D7DC-46A7-AAF4-3B44A8EFEFB9}" type="presOf" srcId="{723DD437-F402-4A42-B410-2DE803860A1A}" destId="{74ECA408-11DA-445D-89DD-0EB0CCF0E44C}" srcOrd="0" destOrd="3" presId="urn:microsoft.com/office/officeart/2005/8/layout/vList2"/>
    <dgm:cxn modelId="{F81D6889-301A-425F-ABA4-4EA8576DBEBE}" srcId="{CAE302D7-0A4D-4897-8161-AD7D4A96DF94}" destId="{FBD45781-F366-4A01-8E9D-E5911445F75A}" srcOrd="1" destOrd="0" parTransId="{975D9B0F-3AE9-4986-A314-FF3226905394}" sibTransId="{ACBD0193-1FCA-4645-A419-17D10B332213}"/>
    <dgm:cxn modelId="{0874A595-8CE8-432D-B5AF-A459D7EEA9F1}" srcId="{2C2C10C6-C00A-4CA6-B034-0007CCF9738F}" destId="{9EAF4DF8-49C8-4DF5-BD34-148B4359678B}" srcOrd="1" destOrd="0" parTransId="{B4A12A40-CF82-4F30-855E-0BA91DFC1EBC}" sibTransId="{746BCD91-F384-4BAF-B765-48233A4D4DC8}"/>
    <dgm:cxn modelId="{E7DA07A1-A9B4-452F-9EE6-6FE099EE2B9E}" type="presOf" srcId="{C5B17D2D-91F7-497B-B090-395020490FEA}" destId="{74ECA408-11DA-445D-89DD-0EB0CCF0E44C}" srcOrd="0" destOrd="4" presId="urn:microsoft.com/office/officeart/2005/8/layout/vList2"/>
    <dgm:cxn modelId="{CA610AAE-E573-4476-8C4C-83BF02998F3E}" srcId="{4CCFC33E-0B27-45ED-9C9F-EEE180DDC531}" destId="{3274ADF9-18FC-4C01-AD9C-E348991582BD}" srcOrd="2" destOrd="0" parTransId="{B6836FCF-62B9-46FA-B787-BCAE83C2F08B}" sibTransId="{69BD5742-0F14-4DC3-B334-FD9455E1F8EE}"/>
    <dgm:cxn modelId="{164083BD-CB35-4FAD-92D2-39BCBC79C65D}" type="presOf" srcId="{FBD45781-F366-4A01-8E9D-E5911445F75A}" destId="{6B958A06-C780-43D8-8E84-841D853E0DD1}" srcOrd="0" destOrd="1" presId="urn:microsoft.com/office/officeart/2005/8/layout/vList2"/>
    <dgm:cxn modelId="{3A93B8C3-BA01-47A7-B031-6201762F07FC}" srcId="{CAE302D7-0A4D-4897-8161-AD7D4A96DF94}" destId="{662658B5-07A5-457A-8216-8D509B110222}" srcOrd="0" destOrd="0" parTransId="{AB749260-DFCA-4A2D-8BDB-DDD17DFF201E}" sibTransId="{5F3FC7F8-6EF9-4A83-B0EE-01E059C21EC0}"/>
    <dgm:cxn modelId="{B84EE8C6-44D1-4588-82FB-08E49EEA7A3C}" type="presOf" srcId="{EF254BE8-4FCC-44E6-A854-5382622D2076}" destId="{74ECA408-11DA-445D-89DD-0EB0CCF0E44C}" srcOrd="0" destOrd="1" presId="urn:microsoft.com/office/officeart/2005/8/layout/vList2"/>
    <dgm:cxn modelId="{024A36D0-8D06-4C8B-8D86-B82EBDA1A934}" srcId="{4CCFC33E-0B27-45ED-9C9F-EEE180DDC531}" destId="{C5B17D2D-91F7-497B-B090-395020490FEA}" srcOrd="4" destOrd="0" parTransId="{3F07F336-D411-4926-A033-7EF8DDB2C392}" sibTransId="{B493D1B1-8941-404D-8D9A-EF8204489BC3}"/>
    <dgm:cxn modelId="{AA63F4D2-60F8-4004-858D-486A87A045BC}" type="presOf" srcId="{4CCFC33E-0B27-45ED-9C9F-EEE180DDC531}" destId="{7023F0C6-9286-431E-8BA4-3229819D7C0C}" srcOrd="0" destOrd="0" presId="urn:microsoft.com/office/officeart/2005/8/layout/vList2"/>
    <dgm:cxn modelId="{A20086DC-5F66-44E6-9D08-9D43E0A5EB42}" type="presOf" srcId="{331516F5-816C-4C28-A2FC-0486C1E78EF1}" destId="{9AFEFB0E-C36A-4A85-9E55-66B8B5564FB4}" srcOrd="0" destOrd="0" presId="urn:microsoft.com/office/officeart/2005/8/layout/vList2"/>
    <dgm:cxn modelId="{E986EBDE-8C04-47CC-95C5-C0941C884D46}" type="presOf" srcId="{1F5ECD31-7150-4464-A551-924CB2F0AFC0}" destId="{6BBB83AA-975C-4AD7-BCB7-45632AB41829}" srcOrd="0" destOrd="3" presId="urn:microsoft.com/office/officeart/2005/8/layout/vList2"/>
    <dgm:cxn modelId="{209730E9-42B0-4F16-87A1-3399470F6735}" type="presOf" srcId="{0EEB7744-6894-48F4-8593-742F02B0B320}" destId="{6B958A06-C780-43D8-8E84-841D853E0DD1}" srcOrd="0" destOrd="2" presId="urn:microsoft.com/office/officeart/2005/8/layout/vList2"/>
    <dgm:cxn modelId="{BFB010EE-860D-477A-A8CF-FC1C6D124891}" srcId="{2C2C10C6-C00A-4CA6-B034-0007CCF9738F}" destId="{6946B2AB-8124-421F-8359-BEDFF45DE633}" srcOrd="4" destOrd="0" parTransId="{554B62DF-D99C-41AA-85C7-1EAB1AA60026}" sibTransId="{04307A49-6437-4260-AC82-C59BA7CD77C7}"/>
    <dgm:cxn modelId="{E69640FB-F54B-41DD-BD30-4498D88B090F}" srcId="{CAE302D7-0A4D-4897-8161-AD7D4A96DF94}" destId="{0EEB7744-6894-48F4-8593-742F02B0B320}" srcOrd="2" destOrd="0" parTransId="{0B6CF9C6-0BBD-4742-A267-CB6DF747E745}" sibTransId="{EE0C4FA5-4611-4B16-A3DD-6116F4B98131}"/>
    <dgm:cxn modelId="{759B9AAC-9526-46AD-88ED-BC882BE3D2D0}" type="presParOf" srcId="{9AFEFB0E-C36A-4A85-9E55-66B8B5564FB4}" destId="{FB9EB962-F6CD-4390-904B-56752374A626}" srcOrd="0" destOrd="0" presId="urn:microsoft.com/office/officeart/2005/8/layout/vList2"/>
    <dgm:cxn modelId="{E1D2824B-169F-41FF-8C2A-CD8C1200852C}" type="presParOf" srcId="{9AFEFB0E-C36A-4A85-9E55-66B8B5564FB4}" destId="{6BBB83AA-975C-4AD7-BCB7-45632AB41829}" srcOrd="1" destOrd="0" presId="urn:microsoft.com/office/officeart/2005/8/layout/vList2"/>
    <dgm:cxn modelId="{D6C7CA97-473A-4CA5-BF1D-3C6CDDD0D733}" type="presParOf" srcId="{9AFEFB0E-C36A-4A85-9E55-66B8B5564FB4}" destId="{DFFE74B5-2F76-40A8-ACA7-B88680C30FA5}" srcOrd="2" destOrd="0" presId="urn:microsoft.com/office/officeart/2005/8/layout/vList2"/>
    <dgm:cxn modelId="{39514EEB-78C5-4E6F-B5A1-9106D1287E30}" type="presParOf" srcId="{9AFEFB0E-C36A-4A85-9E55-66B8B5564FB4}" destId="{6B958A06-C780-43D8-8E84-841D853E0DD1}" srcOrd="3" destOrd="0" presId="urn:microsoft.com/office/officeart/2005/8/layout/vList2"/>
    <dgm:cxn modelId="{D1841CBD-3265-4174-822D-C492F3DDE04D}" type="presParOf" srcId="{9AFEFB0E-C36A-4A85-9E55-66B8B5564FB4}" destId="{7023F0C6-9286-431E-8BA4-3229819D7C0C}" srcOrd="4" destOrd="0" presId="urn:microsoft.com/office/officeart/2005/8/layout/vList2"/>
    <dgm:cxn modelId="{78525FD6-72A3-4626-885C-61565FCA55A8}" type="presParOf" srcId="{9AFEFB0E-C36A-4A85-9E55-66B8B5564FB4}" destId="{74ECA408-11DA-445D-89DD-0EB0CCF0E44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CD06-8E53-4E0A-807D-C8B6AEE4658E}">
      <dsp:nvSpPr>
        <dsp:cNvPr id="0" name=""/>
        <dsp:cNvSpPr/>
      </dsp:nvSpPr>
      <dsp:spPr>
        <a:xfrm>
          <a:off x="-3575346" y="-549494"/>
          <a:ext cx="4262330" cy="4262330"/>
        </a:xfrm>
        <a:prstGeom prst="blockArc">
          <a:avLst>
            <a:gd name="adj1" fmla="val 18900000"/>
            <a:gd name="adj2" fmla="val 2700000"/>
            <a:gd name="adj3" fmla="val 507"/>
          </a:avLst>
        </a:prstGeom>
        <a:solidFill>
          <a:srgbClr val="061D7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0D491-83BF-4926-AFE3-ECB8CB48A564}">
      <dsp:nvSpPr>
        <dsp:cNvPr id="0" name=""/>
        <dsp:cNvSpPr/>
      </dsp:nvSpPr>
      <dsp:spPr>
        <a:xfrm>
          <a:off x="441764" y="316334"/>
          <a:ext cx="5998847" cy="63266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8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300" b="1" i="0" kern="1200" dirty="0">
              <a:solidFill>
                <a:schemeClr val="tx1"/>
              </a:solidFill>
            </a:rPr>
            <a:t>Mercado acirrado de telecomunicações</a:t>
          </a:r>
        </a:p>
      </dsp:txBody>
      <dsp:txXfrm>
        <a:off x="441764" y="316334"/>
        <a:ext cx="5998847" cy="632668"/>
      </dsp:txXfrm>
    </dsp:sp>
    <dsp:sp modelId="{B153FF95-262B-4228-8686-2C9758F66248}">
      <dsp:nvSpPr>
        <dsp:cNvPr id="0" name=""/>
        <dsp:cNvSpPr/>
      </dsp:nvSpPr>
      <dsp:spPr>
        <a:xfrm>
          <a:off x="46346" y="237250"/>
          <a:ext cx="790835" cy="7908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53F3C-BD61-4246-B68F-AF96B6D9E053}">
      <dsp:nvSpPr>
        <dsp:cNvPr id="0" name=""/>
        <dsp:cNvSpPr/>
      </dsp:nvSpPr>
      <dsp:spPr>
        <a:xfrm>
          <a:off x="671739" y="1265336"/>
          <a:ext cx="5768872" cy="63266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8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300" b="1" i="0" kern="1200" dirty="0">
              <a:solidFill>
                <a:schemeClr val="tx1"/>
              </a:solidFill>
            </a:rPr>
            <a:t>Dificuldade em adquirir e manter clientes</a:t>
          </a:r>
        </a:p>
      </dsp:txBody>
      <dsp:txXfrm>
        <a:off x="671739" y="1265336"/>
        <a:ext cx="5768872" cy="632668"/>
      </dsp:txXfrm>
    </dsp:sp>
    <dsp:sp modelId="{26604FD7-8AEF-4542-8D16-09B7CB5F2FE5}">
      <dsp:nvSpPr>
        <dsp:cNvPr id="0" name=""/>
        <dsp:cNvSpPr/>
      </dsp:nvSpPr>
      <dsp:spPr>
        <a:xfrm>
          <a:off x="276321" y="1186252"/>
          <a:ext cx="790835" cy="7908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84749-904C-449A-AED4-49480BD32F3E}">
      <dsp:nvSpPr>
        <dsp:cNvPr id="0" name=""/>
        <dsp:cNvSpPr/>
      </dsp:nvSpPr>
      <dsp:spPr>
        <a:xfrm>
          <a:off x="441764" y="2214338"/>
          <a:ext cx="5998847" cy="63266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8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300" b="1" i="0" kern="1200" dirty="0">
              <a:solidFill>
                <a:schemeClr val="tx1"/>
              </a:solidFill>
            </a:rPr>
            <a:t>Impacto dos cancelamentos na receita</a:t>
          </a:r>
          <a:endParaRPr lang="pt-BR" sz="2300" b="1" kern="1200" dirty="0">
            <a:solidFill>
              <a:schemeClr val="tx1"/>
            </a:solidFill>
          </a:endParaRPr>
        </a:p>
      </dsp:txBody>
      <dsp:txXfrm>
        <a:off x="441764" y="2214338"/>
        <a:ext cx="5998847" cy="632668"/>
      </dsp:txXfrm>
    </dsp:sp>
    <dsp:sp modelId="{0337C7A9-6B6D-41D5-800E-B218F1122AB3}">
      <dsp:nvSpPr>
        <dsp:cNvPr id="0" name=""/>
        <dsp:cNvSpPr/>
      </dsp:nvSpPr>
      <dsp:spPr>
        <a:xfrm>
          <a:off x="46346" y="2135255"/>
          <a:ext cx="790835" cy="7908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CD06-8E53-4E0A-807D-C8B6AEE4658E}">
      <dsp:nvSpPr>
        <dsp:cNvPr id="0" name=""/>
        <dsp:cNvSpPr/>
      </dsp:nvSpPr>
      <dsp:spPr>
        <a:xfrm>
          <a:off x="-4196067" y="-643860"/>
          <a:ext cx="4999702" cy="4999702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0D491-83BF-4926-AFE3-ECB8CB48A564}">
      <dsp:nvSpPr>
        <dsp:cNvPr id="0" name=""/>
        <dsp:cNvSpPr/>
      </dsp:nvSpPr>
      <dsp:spPr>
        <a:xfrm>
          <a:off x="352009" y="231924"/>
          <a:ext cx="7494511" cy="46414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b="0" i="0" kern="1200" dirty="0">
              <a:solidFill>
                <a:schemeClr val="tx1"/>
              </a:solidFill>
            </a:rPr>
            <a:t>Entender os motivos dos cancelamentos</a:t>
          </a:r>
        </a:p>
      </dsp:txBody>
      <dsp:txXfrm>
        <a:off x="352009" y="231924"/>
        <a:ext cx="7494511" cy="464146"/>
      </dsp:txXfrm>
    </dsp:sp>
    <dsp:sp modelId="{B153FF95-262B-4228-8686-2C9758F66248}">
      <dsp:nvSpPr>
        <dsp:cNvPr id="0" name=""/>
        <dsp:cNvSpPr/>
      </dsp:nvSpPr>
      <dsp:spPr>
        <a:xfrm>
          <a:off x="61918" y="173906"/>
          <a:ext cx="580182" cy="5801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53F3C-BD61-4246-B68F-AF96B6D9E053}">
      <dsp:nvSpPr>
        <dsp:cNvPr id="0" name=""/>
        <dsp:cNvSpPr/>
      </dsp:nvSpPr>
      <dsp:spPr>
        <a:xfrm>
          <a:off x="684603" y="927921"/>
          <a:ext cx="7161918" cy="46414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b="0" i="0" kern="1200" dirty="0">
              <a:solidFill>
                <a:schemeClr val="tx1"/>
              </a:solidFill>
            </a:rPr>
            <a:t>Monitorar a satisfação dos clientes</a:t>
          </a:r>
        </a:p>
      </dsp:txBody>
      <dsp:txXfrm>
        <a:off x="684603" y="927921"/>
        <a:ext cx="7161918" cy="464146"/>
      </dsp:txXfrm>
    </dsp:sp>
    <dsp:sp modelId="{26604FD7-8AEF-4542-8D16-09B7CB5F2FE5}">
      <dsp:nvSpPr>
        <dsp:cNvPr id="0" name=""/>
        <dsp:cNvSpPr/>
      </dsp:nvSpPr>
      <dsp:spPr>
        <a:xfrm>
          <a:off x="394511" y="869902"/>
          <a:ext cx="580182" cy="5801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84749-904C-449A-AED4-49480BD32F3E}">
      <dsp:nvSpPr>
        <dsp:cNvPr id="0" name=""/>
        <dsp:cNvSpPr/>
      </dsp:nvSpPr>
      <dsp:spPr>
        <a:xfrm>
          <a:off x="786682" y="1623917"/>
          <a:ext cx="7059838" cy="46414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b="0" i="0" kern="1200" dirty="0">
              <a:solidFill>
                <a:schemeClr val="tx1"/>
              </a:solidFill>
            </a:rPr>
            <a:t>Melhorar constantemente produtos e serviços</a:t>
          </a:r>
        </a:p>
      </dsp:txBody>
      <dsp:txXfrm>
        <a:off x="786682" y="1623917"/>
        <a:ext cx="7059838" cy="464146"/>
      </dsp:txXfrm>
    </dsp:sp>
    <dsp:sp modelId="{0337C7A9-6B6D-41D5-800E-B218F1122AB3}">
      <dsp:nvSpPr>
        <dsp:cNvPr id="0" name=""/>
        <dsp:cNvSpPr/>
      </dsp:nvSpPr>
      <dsp:spPr>
        <a:xfrm>
          <a:off x="496591" y="1565899"/>
          <a:ext cx="580182" cy="5801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C455C-2967-42D7-AD0D-75A07F97FCCD}">
      <dsp:nvSpPr>
        <dsp:cNvPr id="0" name=""/>
        <dsp:cNvSpPr/>
      </dsp:nvSpPr>
      <dsp:spPr>
        <a:xfrm>
          <a:off x="684603" y="2319913"/>
          <a:ext cx="7161918" cy="46414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b="0" i="0" kern="1200">
              <a:solidFill>
                <a:schemeClr val="tx1"/>
              </a:solidFill>
            </a:rPr>
            <a:t>Investir em tecnologia e análise de dados</a:t>
          </a:r>
          <a:endParaRPr lang="pt-BR" sz="1600" b="0" i="0" kern="1200" dirty="0">
            <a:solidFill>
              <a:schemeClr val="tx1"/>
            </a:solidFill>
          </a:endParaRPr>
        </a:p>
      </dsp:txBody>
      <dsp:txXfrm>
        <a:off x="684603" y="2319913"/>
        <a:ext cx="7161918" cy="464146"/>
      </dsp:txXfrm>
    </dsp:sp>
    <dsp:sp modelId="{017D32C5-1EA6-448F-950C-16E6F0EBD8B2}">
      <dsp:nvSpPr>
        <dsp:cNvPr id="0" name=""/>
        <dsp:cNvSpPr/>
      </dsp:nvSpPr>
      <dsp:spPr>
        <a:xfrm>
          <a:off x="394511" y="2261895"/>
          <a:ext cx="580182" cy="5801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D92A7-86F7-4A56-A527-2939D26458D0}">
      <dsp:nvSpPr>
        <dsp:cNvPr id="0" name=""/>
        <dsp:cNvSpPr/>
      </dsp:nvSpPr>
      <dsp:spPr>
        <a:xfrm>
          <a:off x="352009" y="3015910"/>
          <a:ext cx="7494511" cy="46414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b="0" i="0" kern="1200">
              <a:solidFill>
                <a:schemeClr val="tx1"/>
              </a:solidFill>
            </a:rPr>
            <a:t>Oferecer soluções de análise de churn (destacar o nome da sua empresa e serviços)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352009" y="3015910"/>
        <a:ext cx="7494511" cy="464146"/>
      </dsp:txXfrm>
    </dsp:sp>
    <dsp:sp modelId="{9125B462-631E-4F6C-A0F1-25D8E2015320}">
      <dsp:nvSpPr>
        <dsp:cNvPr id="0" name=""/>
        <dsp:cNvSpPr/>
      </dsp:nvSpPr>
      <dsp:spPr>
        <a:xfrm>
          <a:off x="61918" y="2957892"/>
          <a:ext cx="580182" cy="5801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EB962-F6CD-4390-904B-56752374A626}">
      <dsp:nvSpPr>
        <dsp:cNvPr id="0" name=""/>
        <dsp:cNvSpPr/>
      </dsp:nvSpPr>
      <dsp:spPr>
        <a:xfrm>
          <a:off x="0" y="41870"/>
          <a:ext cx="71120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>
              <a:latin typeface="Söhne"/>
            </a:rPr>
            <a:t>Preparação de Dados</a:t>
          </a:r>
          <a:endParaRPr lang="pt-BR" sz="1900" b="1" kern="1200" dirty="0">
            <a:latin typeface="Söhne"/>
          </a:endParaRPr>
        </a:p>
      </dsp:txBody>
      <dsp:txXfrm>
        <a:off x="22246" y="64116"/>
        <a:ext cx="7067508" cy="411223"/>
      </dsp:txXfrm>
    </dsp:sp>
    <dsp:sp modelId="{6BBB83AA-975C-4AD7-BCB7-45632AB41829}">
      <dsp:nvSpPr>
        <dsp:cNvPr id="0" name=""/>
        <dsp:cNvSpPr/>
      </dsp:nvSpPr>
      <dsp:spPr>
        <a:xfrm>
          <a:off x="0" y="497585"/>
          <a:ext cx="7112000" cy="129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80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kern="1200" dirty="0">
              <a:latin typeface="Söhne"/>
            </a:rPr>
            <a:t>Duplicatas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kern="1200" dirty="0">
              <a:latin typeface="Söhne"/>
            </a:rPr>
            <a:t>Outliers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kern="1200">
              <a:latin typeface="Söhne"/>
            </a:rPr>
            <a:t>Variáveis categóricas</a:t>
          </a:r>
          <a:endParaRPr lang="pt-BR" sz="1500" kern="1200" dirty="0">
            <a:latin typeface="Söhne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kern="1200">
              <a:latin typeface="Söhne"/>
            </a:rPr>
            <a:t>Distribuições de variáveis numéricas</a:t>
          </a:r>
          <a:endParaRPr lang="pt-BR" sz="1500" kern="1200" dirty="0">
            <a:latin typeface="Söhne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kern="1200" dirty="0">
              <a:latin typeface="Söhne"/>
            </a:rPr>
            <a:t>Valores faltantes</a:t>
          </a:r>
        </a:p>
      </dsp:txBody>
      <dsp:txXfrm>
        <a:off x="0" y="497585"/>
        <a:ext cx="7112000" cy="1297889"/>
      </dsp:txXfrm>
    </dsp:sp>
    <dsp:sp modelId="{DFFE74B5-2F76-40A8-ACA7-B88680C30FA5}">
      <dsp:nvSpPr>
        <dsp:cNvPr id="0" name=""/>
        <dsp:cNvSpPr/>
      </dsp:nvSpPr>
      <dsp:spPr>
        <a:xfrm>
          <a:off x="0" y="1795475"/>
          <a:ext cx="71120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effectLst/>
              <a:latin typeface="Söhne"/>
            </a:rPr>
            <a:t>Análise Exploratória de Dados (EDA)</a:t>
          </a:r>
          <a:endParaRPr lang="pt-BR" sz="1900" b="1" kern="1200" dirty="0">
            <a:latin typeface="Söhne"/>
          </a:endParaRPr>
        </a:p>
      </dsp:txBody>
      <dsp:txXfrm>
        <a:off x="22246" y="1817721"/>
        <a:ext cx="7067508" cy="411223"/>
      </dsp:txXfrm>
    </dsp:sp>
    <dsp:sp modelId="{6B958A06-C780-43D8-8E84-841D853E0DD1}">
      <dsp:nvSpPr>
        <dsp:cNvPr id="0" name=""/>
        <dsp:cNvSpPr/>
      </dsp:nvSpPr>
      <dsp:spPr>
        <a:xfrm>
          <a:off x="0" y="2251189"/>
          <a:ext cx="71120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80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kern="1200">
              <a:latin typeface="Söhne"/>
            </a:rPr>
            <a:t>Gráficos comparativos</a:t>
          </a:r>
          <a:endParaRPr lang="pt-BR" sz="1500" kern="1200" dirty="0">
            <a:latin typeface="Söhne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b="0" i="0" kern="1200">
              <a:effectLst/>
              <a:latin typeface="Söhne"/>
            </a:rPr>
            <a:t>Correlações</a:t>
          </a:r>
          <a:endParaRPr lang="pt-BR" sz="1500" b="0" i="0" kern="1200" dirty="0">
            <a:effectLst/>
            <a:latin typeface="Söhne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b="0" i="0" kern="1200" dirty="0">
              <a:effectLst/>
              <a:latin typeface="Söhne"/>
            </a:rPr>
            <a:t>Verificação de Hipóteses</a:t>
          </a:r>
          <a:endParaRPr lang="pt-BR" sz="1500" kern="1200" dirty="0">
            <a:latin typeface="Söhne"/>
          </a:endParaRPr>
        </a:p>
      </dsp:txBody>
      <dsp:txXfrm>
        <a:off x="0" y="2251189"/>
        <a:ext cx="7112000" cy="786599"/>
      </dsp:txXfrm>
    </dsp:sp>
    <dsp:sp modelId="{7023F0C6-9286-431E-8BA4-3229819D7C0C}">
      <dsp:nvSpPr>
        <dsp:cNvPr id="0" name=""/>
        <dsp:cNvSpPr/>
      </dsp:nvSpPr>
      <dsp:spPr>
        <a:xfrm>
          <a:off x="0" y="3037789"/>
          <a:ext cx="71120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>
              <a:latin typeface="Söhne"/>
            </a:rPr>
            <a:t>Implementação de um modelo de machine learning</a:t>
          </a:r>
          <a:endParaRPr lang="pt-BR" sz="1900" b="1" kern="1200" dirty="0">
            <a:latin typeface="Söhne"/>
          </a:endParaRPr>
        </a:p>
      </dsp:txBody>
      <dsp:txXfrm>
        <a:off x="22246" y="3060035"/>
        <a:ext cx="7067508" cy="411223"/>
      </dsp:txXfrm>
    </dsp:sp>
    <dsp:sp modelId="{74ECA408-11DA-445D-89DD-0EB0CCF0E44C}">
      <dsp:nvSpPr>
        <dsp:cNvPr id="0" name=""/>
        <dsp:cNvSpPr/>
      </dsp:nvSpPr>
      <dsp:spPr>
        <a:xfrm>
          <a:off x="0" y="3493504"/>
          <a:ext cx="7112000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80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kern="1200" dirty="0">
              <a:latin typeface="Söhne"/>
            </a:rPr>
            <a:t>Normalização de dados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kern="1200">
              <a:latin typeface="Söhne"/>
            </a:rPr>
            <a:t>Seleção de variáveis</a:t>
          </a:r>
          <a:endParaRPr lang="pt-BR" sz="1500" kern="1200" dirty="0">
            <a:latin typeface="Söhne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kern="1200" dirty="0">
              <a:latin typeface="Söhne"/>
            </a:rPr>
            <a:t>Seleção de modelos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kern="1200">
              <a:latin typeface="Söhne"/>
            </a:rPr>
            <a:t>Ajuste de parâmetros do modelo</a:t>
          </a:r>
          <a:endParaRPr lang="pt-BR" sz="1500" kern="1200" dirty="0">
            <a:latin typeface="Söhne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kern="1200">
              <a:latin typeface="Söhne"/>
            </a:rPr>
            <a:t>Identificação de variáveis mais influentes</a:t>
          </a:r>
          <a:endParaRPr lang="pt-BR" sz="1500" kern="1200" dirty="0">
            <a:latin typeface="Söhne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kern="1200" dirty="0">
              <a:latin typeface="Söhne"/>
            </a:rPr>
            <a:t>probabilidades e segmentação em risco de </a:t>
          </a:r>
          <a:r>
            <a:rPr lang="pt-BR" sz="1500" i="1" kern="1200" dirty="0" err="1">
              <a:latin typeface="Söhne"/>
            </a:rPr>
            <a:t>churn</a:t>
          </a:r>
          <a:endParaRPr lang="pt-BR" sz="1500" i="1" kern="1200" dirty="0">
            <a:latin typeface="Söhne"/>
          </a:endParaRPr>
        </a:p>
      </dsp:txBody>
      <dsp:txXfrm>
        <a:off x="0" y="3493504"/>
        <a:ext cx="7112000" cy="1573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C1D7-5344-45C2-AAC6-B8D8E60E2DB7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955B4-FA77-4101-A76C-FAB82FF6F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68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Network connecting dot polygon background | Geometric background, Spiral  design art, Dots">
            <a:extLst>
              <a:ext uri="{FF2B5EF4-FFF2-40B4-BE49-F238E27FC236}">
                <a16:creationId xmlns:a16="http://schemas.microsoft.com/office/drawing/2014/main" id="{76B070B1-D264-409C-8048-A5B37268505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r="27567"/>
          <a:stretch/>
        </p:blipFill>
        <p:spPr bwMode="auto">
          <a:xfrm rot="5400000">
            <a:off x="6499500" y="-1601410"/>
            <a:ext cx="4222199" cy="702682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3data – Medium">
            <a:extLst>
              <a:ext uri="{FF2B5EF4-FFF2-40B4-BE49-F238E27FC236}">
                <a16:creationId xmlns:a16="http://schemas.microsoft.com/office/drawing/2014/main" id="{826CBBF7-475F-4625-841C-C0A98DF244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295" y="192753"/>
            <a:ext cx="2123410" cy="21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BD1D6D-DDB1-4ADC-AA39-29A1C0EDE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C1D792-14A4-4DCF-B54F-5DE61EE54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9A40EA-BC6B-4E23-A52D-52D39153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0FE8-BF30-421B-BA69-3669C768B28F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A8CC2-7C90-4F1D-83D5-18ADD1CF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F38B8-12C2-4B85-9513-771F3EDB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0E8B3-53AE-4E58-A44E-32A2E53633B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006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48D56-5F2D-42C2-A892-8D551B64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2D7901-A4CA-4BE5-956D-E48CDA1D5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CB580-0DEA-4598-89E7-FCB4B1F5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0E5-DE07-4B8F-B7A8-31F62A9876B3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9137F-3804-4640-A452-F550E381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2080-C90C-4AB3-9CD3-7B80F199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Picture 8" descr="Network connecting dot polygon background | Geometric background, Spiral  design art, Dots">
            <a:extLst>
              <a:ext uri="{FF2B5EF4-FFF2-40B4-BE49-F238E27FC236}">
                <a16:creationId xmlns:a16="http://schemas.microsoft.com/office/drawing/2014/main" id="{D1363276-FFF3-47ED-A995-93CD7BC378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r="27567"/>
          <a:stretch/>
        </p:blipFill>
        <p:spPr bwMode="auto">
          <a:xfrm rot="16200000">
            <a:off x="8790943" y="3404781"/>
            <a:ext cx="2649991" cy="441026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3data – Medium">
            <a:extLst>
              <a:ext uri="{FF2B5EF4-FFF2-40B4-BE49-F238E27FC236}">
                <a16:creationId xmlns:a16="http://schemas.microsoft.com/office/drawing/2014/main" id="{AD01B4D6-350F-4C98-9F3A-96EA69386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739" y="5270826"/>
            <a:ext cx="1332722" cy="133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4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2CDFB1-561D-473B-85FB-B9E191475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3A1830-F8C7-4CC7-9366-499D8A2AA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33DC7-5D95-47D3-9F3C-3D3A4437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CC-9EAB-47F3-8924-06040FFF03AD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1BFEA6-94AA-452B-9D78-2C0F7D15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7B6D-7BE8-44E9-9201-B262FD0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Picture 8" descr="Network connecting dot polygon background | Geometric background, Spiral  design art, Dots">
            <a:extLst>
              <a:ext uri="{FF2B5EF4-FFF2-40B4-BE49-F238E27FC236}">
                <a16:creationId xmlns:a16="http://schemas.microsoft.com/office/drawing/2014/main" id="{B2C52EA3-A516-4398-AD44-A2ADFEA01A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r="27567"/>
          <a:stretch/>
        </p:blipFill>
        <p:spPr bwMode="auto">
          <a:xfrm rot="16200000">
            <a:off x="8790943" y="3404781"/>
            <a:ext cx="2649991" cy="441026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3data – Medium">
            <a:extLst>
              <a:ext uri="{FF2B5EF4-FFF2-40B4-BE49-F238E27FC236}">
                <a16:creationId xmlns:a16="http://schemas.microsoft.com/office/drawing/2014/main" id="{0950326F-8A97-487E-A150-8EF66E2FE6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739" y="5270826"/>
            <a:ext cx="1332722" cy="133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8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FEAC3-46EC-4374-9BFC-7EFFEB88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51E75-FDE6-4949-B570-41C95686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D17889-AD48-4692-84C6-BBD02A3C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4674-470B-4E1B-8F42-8AC4B8D36E70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A09B8B-E813-4158-B76F-46FDC9FA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419F9-A4BF-4B75-B35F-F6AEE098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Picture 8" descr="Network connecting dot polygon background | Geometric background, Spiral  design art, Dots">
            <a:extLst>
              <a:ext uri="{FF2B5EF4-FFF2-40B4-BE49-F238E27FC236}">
                <a16:creationId xmlns:a16="http://schemas.microsoft.com/office/drawing/2014/main" id="{F5077AD5-4304-44E7-AC79-2DFD223C22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r="27567"/>
          <a:stretch/>
        </p:blipFill>
        <p:spPr bwMode="auto">
          <a:xfrm rot="16200000">
            <a:off x="8790943" y="3404781"/>
            <a:ext cx="2649991" cy="441026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3data – Medium">
            <a:extLst>
              <a:ext uri="{FF2B5EF4-FFF2-40B4-BE49-F238E27FC236}">
                <a16:creationId xmlns:a16="http://schemas.microsoft.com/office/drawing/2014/main" id="{55977F01-ED31-42F9-9748-D6AEE13F95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739" y="5270826"/>
            <a:ext cx="1332722" cy="133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4B76-5223-4BCE-B3CF-CF942CBA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31566D-C073-40AB-887C-EB4DECC5F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B77083-B956-4D6C-B5C2-3867E273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0D81-332D-40F6-A1AA-A107EAC16533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3C1DF-A4FD-42B0-AC92-279B00A2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C56469-592D-4364-9D59-2D034F7D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Picture 8" descr="Network connecting dot polygon background | Geometric background, Spiral  design art, Dots">
            <a:extLst>
              <a:ext uri="{FF2B5EF4-FFF2-40B4-BE49-F238E27FC236}">
                <a16:creationId xmlns:a16="http://schemas.microsoft.com/office/drawing/2014/main" id="{8B724D1A-A371-42FE-AE7A-2484860D9E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r="27567"/>
          <a:stretch/>
        </p:blipFill>
        <p:spPr bwMode="auto">
          <a:xfrm rot="16200000">
            <a:off x="7123096" y="1805452"/>
            <a:ext cx="3633718" cy="604744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3data – Medium">
            <a:extLst>
              <a:ext uri="{FF2B5EF4-FFF2-40B4-BE49-F238E27FC236}">
                <a16:creationId xmlns:a16="http://schemas.microsoft.com/office/drawing/2014/main" id="{BA7AD6F7-317C-417A-87B6-CCE3E3704E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611" y="4487217"/>
            <a:ext cx="1827454" cy="18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1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0F8BD-3AE0-4F5D-9138-CF3B3961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CA4E13-B573-4420-A6B3-906A720AE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D6DA4A-F600-4006-AC09-91A932814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8F31F-A58E-421D-9EB4-ED1F5311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930F-B4E5-4805-A0AF-100B270D9B74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8F3DD3-FA35-4207-B333-9512BCDF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F490B1-080C-4C94-AFEB-2A8E6669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Picture 8" descr="Network connecting dot polygon background | Geometric background, Spiral  design art, Dots">
            <a:extLst>
              <a:ext uri="{FF2B5EF4-FFF2-40B4-BE49-F238E27FC236}">
                <a16:creationId xmlns:a16="http://schemas.microsoft.com/office/drawing/2014/main" id="{B6F63A77-E31A-4BC0-9387-F1CFF11692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r="27567"/>
          <a:stretch/>
        </p:blipFill>
        <p:spPr bwMode="auto">
          <a:xfrm rot="16200000">
            <a:off x="8790943" y="3404781"/>
            <a:ext cx="2649991" cy="441026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3data – Medium">
            <a:extLst>
              <a:ext uri="{FF2B5EF4-FFF2-40B4-BE49-F238E27FC236}">
                <a16:creationId xmlns:a16="http://schemas.microsoft.com/office/drawing/2014/main" id="{0103B549-07B7-4AE2-82BC-D572EED418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739" y="5270826"/>
            <a:ext cx="1332722" cy="133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87A2-5244-4E5B-84D4-F77FC4E7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2F6B68-1516-47B3-8C3F-5171CA18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146AC0-FFE3-489E-882D-0998649A8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75D282-FEBC-4F5C-9A51-419F4A9B5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6D7909-6162-4969-872A-84FA62516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A313F0-7CFD-44CC-9679-A3C6BCC0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F482-A7BC-44F1-AACF-FEB7741547F7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935495-352E-490F-9097-002F2BA0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2013AE-F974-4F84-945B-0FA9E586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0" name="Picture 8" descr="Network connecting dot polygon background | Geometric background, Spiral  design art, Dots">
            <a:extLst>
              <a:ext uri="{FF2B5EF4-FFF2-40B4-BE49-F238E27FC236}">
                <a16:creationId xmlns:a16="http://schemas.microsoft.com/office/drawing/2014/main" id="{CDB14C2E-75E1-40EB-9D6B-5D0E69F066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r="27567"/>
          <a:stretch/>
        </p:blipFill>
        <p:spPr bwMode="auto">
          <a:xfrm rot="16200000">
            <a:off x="8790943" y="3404781"/>
            <a:ext cx="2649991" cy="441026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3data – Medium">
            <a:extLst>
              <a:ext uri="{FF2B5EF4-FFF2-40B4-BE49-F238E27FC236}">
                <a16:creationId xmlns:a16="http://schemas.microsoft.com/office/drawing/2014/main" id="{C6AE3557-8635-4C0E-B5B9-F01940333D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739" y="5270826"/>
            <a:ext cx="1332722" cy="133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2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2A434-FE3C-4F36-970E-759FF18A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A65FA9-9084-464D-B1C7-BFCF6DF5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65F0-3A27-4732-B807-5298297AF84A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79D547-9265-44FC-A035-6AE75DDC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97344C-3410-4B3E-A58D-D1273BAC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6" name="Picture 8" descr="Network connecting dot polygon background | Geometric background, Spiral  design art, Dots">
            <a:extLst>
              <a:ext uri="{FF2B5EF4-FFF2-40B4-BE49-F238E27FC236}">
                <a16:creationId xmlns:a16="http://schemas.microsoft.com/office/drawing/2014/main" id="{CD405C09-276D-462A-8A22-09B5A4E0B8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r="27567"/>
          <a:stretch/>
        </p:blipFill>
        <p:spPr bwMode="auto">
          <a:xfrm rot="16200000">
            <a:off x="8790943" y="3404781"/>
            <a:ext cx="2649991" cy="441026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3data – Medium">
            <a:extLst>
              <a:ext uri="{FF2B5EF4-FFF2-40B4-BE49-F238E27FC236}">
                <a16:creationId xmlns:a16="http://schemas.microsoft.com/office/drawing/2014/main" id="{D62D0498-D371-4071-9744-97B0DFCD8A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739" y="5270826"/>
            <a:ext cx="1332722" cy="133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F333CC-DA72-48AC-9836-45D7D85A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10EF-BC90-4C12-B0DA-FDE81BB492BD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95C7E3-470A-4881-9835-D66635A7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A642D6-FD3C-40FB-9FE4-4D8FCCB7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96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F1B68-E537-42CE-AE08-13E8024D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F7170-9DF8-4F74-B22C-AB45A0AF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DDE1FD-C231-4A26-99AF-EB0944C1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E37872-AF2F-44B7-9C29-C64D92DE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5FC4-F237-4E99-A959-5AEAFF4F5E88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679A09-6AF8-42A6-A6A0-7C8DF1F1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3CF18-72E4-4BCE-A5FB-A57E1D3A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Picture 8" descr="Network connecting dot polygon background | Geometric background, Spiral  design art, Dots">
            <a:extLst>
              <a:ext uri="{FF2B5EF4-FFF2-40B4-BE49-F238E27FC236}">
                <a16:creationId xmlns:a16="http://schemas.microsoft.com/office/drawing/2014/main" id="{CAE9AEB8-F98A-4FC0-B0CC-0D91A2CFF1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r="27567"/>
          <a:stretch/>
        </p:blipFill>
        <p:spPr bwMode="auto">
          <a:xfrm rot="16200000">
            <a:off x="8790943" y="3404781"/>
            <a:ext cx="2649991" cy="441026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3data – Medium">
            <a:extLst>
              <a:ext uri="{FF2B5EF4-FFF2-40B4-BE49-F238E27FC236}">
                <a16:creationId xmlns:a16="http://schemas.microsoft.com/office/drawing/2014/main" id="{2F8430B2-3920-4432-BF9A-73562AE568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739" y="5270826"/>
            <a:ext cx="1332722" cy="133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41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FA5E2-0579-4965-A052-C2F9D3DE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C878E0-EE07-4BBB-A5ED-3BB3435E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40CD39-00CF-4D3E-B196-F5D2818A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E5B5EE-B9C8-429C-8058-7075987A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0365-A5A7-4D0E-A46E-637EB10B37DE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91D4CE-2092-4465-9083-4B4A95FA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A8DF64-E5CC-4EE1-B501-AAC644C4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Picture 8" descr="Network connecting dot polygon background | Geometric background, Spiral  design art, Dots">
            <a:extLst>
              <a:ext uri="{FF2B5EF4-FFF2-40B4-BE49-F238E27FC236}">
                <a16:creationId xmlns:a16="http://schemas.microsoft.com/office/drawing/2014/main" id="{E26CF06E-F676-4F49-AC14-C8E5BF9168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r="27567"/>
          <a:stretch/>
        </p:blipFill>
        <p:spPr bwMode="auto">
          <a:xfrm rot="16200000">
            <a:off x="8790943" y="3404781"/>
            <a:ext cx="2649991" cy="441026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3data – Medium">
            <a:extLst>
              <a:ext uri="{FF2B5EF4-FFF2-40B4-BE49-F238E27FC236}">
                <a16:creationId xmlns:a16="http://schemas.microsoft.com/office/drawing/2014/main" id="{E4D00424-1F58-42BC-81A5-DBE12C28C5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739" y="5270826"/>
            <a:ext cx="1332722" cy="133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55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B672F6-3870-43C0-BE4E-B5C1E7FB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3F35F1-9861-4B15-99B3-74BD3D08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43EA90-FBE2-4B7E-ADD8-173B955DD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4B7F-6BC8-47AB-AC64-8F552975D0D3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FFF567-8AC6-464C-9F7E-EDF2D8C6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86A2C-0D39-4266-9C5E-D7F8ED3D7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192A4-061D-4FB3-B9E0-E1CD96AFDE55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C14CEF9-8CDD-4EC2-B73E-7A84F1B23EA2}"/>
              </a:ext>
            </a:extLst>
          </p:cNvPr>
          <p:cNvSpPr/>
          <p:nvPr userDrawn="1"/>
        </p:nvSpPr>
        <p:spPr>
          <a:xfrm>
            <a:off x="-266700" y="6515894"/>
            <a:ext cx="11353800" cy="684212"/>
          </a:xfrm>
          <a:prstGeom prst="roundRect">
            <a:avLst>
              <a:gd name="adj" fmla="val 50000"/>
            </a:avLst>
          </a:prstGeom>
          <a:solidFill>
            <a:srgbClr val="0C3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3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öhne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öhn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öhn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öhn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öhn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öhn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time.com.br/01/09/2023/40-dos-brasileiros-pensam-em-trocar-de-operadora-aponta-oliver-wyman/" TargetMode="External"/><Relationship Id="rId2" Type="http://schemas.openxmlformats.org/officeDocument/2006/relationships/hyperlink" Target="https://analitica3m.com.br/blog/post/como-evitar-cancelamentos-telecom#:~:text=O%20Churn%20nada%20mais%20%C3%A9,clientes%20da%20base%20daquele%20per%C3%ADodo.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6B793-9FF0-476C-B503-727B67039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082" y="1384581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Teste Técnico </a:t>
            </a:r>
            <a:b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</a:br>
            <a:b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</a:br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Estratégias para Redução do </a:t>
            </a:r>
            <a:r>
              <a:rPr lang="pt-B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Churn</a:t>
            </a:r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em Telecomunicações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0E3BC3-774D-422B-BE3A-1DD682DEC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pt-BR" dirty="0"/>
          </a:p>
          <a:p>
            <a:pPr algn="l"/>
            <a:endParaRPr lang="pt-BR" dirty="0"/>
          </a:p>
          <a:p>
            <a:pPr algn="r"/>
            <a:r>
              <a:rPr lang="pt-BR" dirty="0"/>
              <a:t>Rafael Henrique Martello</a:t>
            </a:r>
          </a:p>
        </p:txBody>
      </p:sp>
    </p:spTree>
    <p:extLst>
      <p:ext uri="{BB962C8B-B14F-4D97-AF65-F5344CB8AC3E}">
        <p14:creationId xmlns:p14="http://schemas.microsoft.com/office/powerpoint/2010/main" val="419559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809F-5CE7-478F-945B-E9B7FFEB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47220-AC8E-43D1-AD69-3E85DAF5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5530850" cy="435133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Hipótese 2: </a:t>
            </a:r>
            <a:r>
              <a:rPr lang="pt-BR" dirty="0"/>
              <a:t>Pessoas que são mal atendidas ou não tem suporte tendem a ter </a:t>
            </a:r>
            <a:r>
              <a:rPr lang="pt-BR" i="1" dirty="0" err="1"/>
              <a:t>churn</a:t>
            </a:r>
            <a:r>
              <a:rPr lang="pt-BR" dirty="0"/>
              <a:t> maior.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essa verificação podemos olhar para a variável </a:t>
            </a:r>
            <a:r>
              <a:rPr lang="pt-BR" i="1" dirty="0" err="1"/>
              <a:t>TechSupport</a:t>
            </a:r>
            <a:r>
              <a:rPr lang="pt-BR" dirty="0"/>
              <a:t>, pessoas que não tem suporte técnico tem 41% de </a:t>
            </a:r>
            <a:r>
              <a:rPr lang="pt-BR" i="1" dirty="0" err="1"/>
              <a:t>churn</a:t>
            </a:r>
            <a:r>
              <a:rPr lang="pt-BR" i="1" dirty="0"/>
              <a:t> </a:t>
            </a:r>
            <a:r>
              <a:rPr lang="pt-BR" dirty="0"/>
              <a:t>contra 15% das pessoas com suporte.</a:t>
            </a:r>
            <a:endParaRPr lang="pt-BR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6E5321-EAB2-4D96-BC24-E5ADD70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10</a:t>
            </a:fld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3BF0F65-0BE6-429A-A644-78A39E51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372" y="924352"/>
            <a:ext cx="5239461" cy="38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809F-5CE7-478F-945B-E9B7FFEB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47220-AC8E-43D1-AD69-3E85DAF5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553085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b="1" dirty="0"/>
              <a:t>Hipótese 3: </a:t>
            </a:r>
            <a:r>
              <a:rPr lang="pt-BR" dirty="0"/>
              <a:t>Planos de internet mais antigos ou de pior qualidade tendem a ter mais </a:t>
            </a:r>
            <a:r>
              <a:rPr lang="pt-BR" i="1" dirty="0" err="1"/>
              <a:t>churn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Aqui temos uma situação oposta a hipótese levantada, a internet de fibra tem um </a:t>
            </a:r>
            <a:r>
              <a:rPr lang="pt-BR" i="1" dirty="0" err="1"/>
              <a:t>churn</a:t>
            </a:r>
            <a:r>
              <a:rPr lang="pt-BR" dirty="0"/>
              <a:t> de 42%.</a:t>
            </a:r>
          </a:p>
          <a:p>
            <a:pPr algn="just"/>
            <a:endParaRPr lang="pt-BR" i="1" dirty="0"/>
          </a:p>
          <a:p>
            <a:pPr algn="just"/>
            <a:r>
              <a:rPr lang="pt-BR" dirty="0"/>
              <a:t>Alguns fatores que podem influenciar a fibra óptica é em média $30 mais cara, 70% dos contratos de fibra são mensais e 72% não tem suporte técnico.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6E5321-EAB2-4D96-BC24-E5ADD70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11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32103BE-B9B4-444F-B9D5-AC8492003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07" y="730449"/>
            <a:ext cx="5396407" cy="40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8467-D9B5-45EE-AC83-3DD2110A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i="0" dirty="0">
                <a:effectLst/>
                <a:latin typeface="Söhne"/>
              </a:rPr>
              <a:t>Análise Exploratória de Dados (EDA)</a:t>
            </a:r>
            <a:endParaRPr lang="pt-BR" b="1" dirty="0">
              <a:latin typeface="Söhne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5646D-737C-4B5C-9469-07CCB0E2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Distribuição de </a:t>
            </a:r>
            <a:r>
              <a:rPr lang="pt-BR" i="1" dirty="0"/>
              <a:t>Churn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965AA1-A931-481F-BCAF-9EC9E390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12</a:t>
            </a:fld>
            <a:endParaRPr lang="pt-BR" dirty="0"/>
          </a:p>
        </p:txBody>
      </p:sp>
      <p:pic>
        <p:nvPicPr>
          <p:cNvPr id="5" name="Espaço Reservado para Conteúdo 9">
            <a:extLst>
              <a:ext uri="{FF2B5EF4-FFF2-40B4-BE49-F238E27FC236}">
                <a16:creationId xmlns:a16="http://schemas.microsoft.com/office/drawing/2014/main" id="{FA8456FD-8EA2-4320-8449-CB89BF2E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39" y="2364818"/>
            <a:ext cx="5420481" cy="3991532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7AE0173-A680-4B5E-BAFA-0315328F06AA}"/>
              </a:ext>
            </a:extLst>
          </p:cNvPr>
          <p:cNvSpPr txBox="1">
            <a:spLocks/>
          </p:cNvSpPr>
          <p:nvPr/>
        </p:nvSpPr>
        <p:spPr>
          <a:xfrm>
            <a:off x="6616700" y="1825625"/>
            <a:ext cx="4737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öhn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öhn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öhn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öhn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öhn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27% dos dados apresentam flag positiva para </a:t>
            </a:r>
            <a:r>
              <a:rPr lang="pt-BR" i="1" dirty="0" err="1"/>
              <a:t>churn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9649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ela 25">
            <a:extLst>
              <a:ext uri="{FF2B5EF4-FFF2-40B4-BE49-F238E27FC236}">
                <a16:creationId xmlns:a16="http://schemas.microsoft.com/office/drawing/2014/main" id="{BC80CADC-8534-4553-8234-D8599F2E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21935"/>
              </p:ext>
            </p:extLst>
          </p:nvPr>
        </p:nvGraphicFramePr>
        <p:xfrm>
          <a:off x="3150450" y="1657351"/>
          <a:ext cx="4773498" cy="46026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91166">
                  <a:extLst>
                    <a:ext uri="{9D8B030D-6E8A-4147-A177-3AD203B41FA5}">
                      <a16:colId xmlns:a16="http://schemas.microsoft.com/office/drawing/2014/main" val="352815404"/>
                    </a:ext>
                  </a:extLst>
                </a:gridCol>
                <a:gridCol w="795583">
                  <a:extLst>
                    <a:ext uri="{9D8B030D-6E8A-4147-A177-3AD203B41FA5}">
                      <a16:colId xmlns:a16="http://schemas.microsoft.com/office/drawing/2014/main" val="3055797752"/>
                    </a:ext>
                  </a:extLst>
                </a:gridCol>
                <a:gridCol w="795583">
                  <a:extLst>
                    <a:ext uri="{9D8B030D-6E8A-4147-A177-3AD203B41FA5}">
                      <a16:colId xmlns:a16="http://schemas.microsoft.com/office/drawing/2014/main" val="2541832089"/>
                    </a:ext>
                  </a:extLst>
                </a:gridCol>
                <a:gridCol w="1591166">
                  <a:extLst>
                    <a:ext uri="{9D8B030D-6E8A-4147-A177-3AD203B41FA5}">
                      <a16:colId xmlns:a16="http://schemas.microsoft.com/office/drawing/2014/main" val="467344391"/>
                    </a:ext>
                  </a:extLst>
                </a:gridCol>
              </a:tblGrid>
              <a:tr h="1574799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Mulheres</a:t>
                      </a:r>
                    </a:p>
                    <a:p>
                      <a:pPr algn="ctr"/>
                      <a:r>
                        <a:rPr lang="pt-BR" dirty="0"/>
                        <a:t>50%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Homens</a:t>
                      </a:r>
                    </a:p>
                    <a:p>
                      <a:pPr algn="ctr"/>
                      <a:r>
                        <a:rPr lang="pt-BR" dirty="0"/>
                        <a:t>50%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13242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Idosos</a:t>
                      </a:r>
                    </a:p>
                    <a:p>
                      <a:pPr algn="ctr"/>
                      <a:r>
                        <a:rPr lang="pt-BR" b="1" dirty="0"/>
                        <a:t>16%</a:t>
                      </a:r>
                    </a:p>
                    <a:p>
                      <a:endParaRPr lang="pt-BR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Parceiro</a:t>
                      </a:r>
                    </a:p>
                    <a:p>
                      <a:pPr algn="ctr"/>
                      <a:r>
                        <a:rPr lang="pt-BR" b="1" dirty="0"/>
                        <a:t>48%</a:t>
                      </a:r>
                    </a:p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Dependentes</a:t>
                      </a:r>
                    </a:p>
                    <a:p>
                      <a:pPr algn="ctr"/>
                      <a:r>
                        <a:rPr lang="pt-BR" b="1" dirty="0"/>
                        <a:t>30%</a:t>
                      </a:r>
                    </a:p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72296122"/>
                  </a:ext>
                </a:extLst>
              </a:tr>
              <a:tr h="1402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+18% </a:t>
                      </a:r>
                      <a:r>
                        <a:rPr lang="pt-BR" b="1" dirty="0" err="1"/>
                        <a:t>churn</a:t>
                      </a:r>
                      <a:endParaRPr lang="pt-BR" b="1" dirty="0"/>
                    </a:p>
                    <a:p>
                      <a:pPr algn="ctr"/>
                      <a:endParaRPr lang="pt-BR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-13% </a:t>
                      </a:r>
                      <a:r>
                        <a:rPr lang="pt-BR" b="1" dirty="0" err="1"/>
                        <a:t>churn</a:t>
                      </a:r>
                      <a:endParaRPr lang="pt-BR" b="1" dirty="0"/>
                    </a:p>
                    <a:p>
                      <a:pPr algn="ctr"/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-16% </a:t>
                      </a:r>
                      <a:r>
                        <a:rPr lang="pt-BR" b="1" dirty="0" err="1"/>
                        <a:t>churn</a:t>
                      </a:r>
                      <a:endParaRPr lang="pt-BR" b="1" dirty="0"/>
                    </a:p>
                    <a:p>
                      <a:pPr algn="ctr"/>
                      <a:endParaRPr lang="pt-B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9943768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387D6FB-5C87-4DE0-A265-F3BA67B7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dos clientes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ACDA0A-D6B0-48E0-BB60-47E97F03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13</a:t>
            </a:fld>
            <a:endParaRPr lang="pt-BR" dirty="0"/>
          </a:p>
        </p:txBody>
      </p:sp>
      <p:pic>
        <p:nvPicPr>
          <p:cNvPr id="8" name="Gráfico 7" descr="Homem com preenchimento sólido">
            <a:extLst>
              <a:ext uri="{FF2B5EF4-FFF2-40B4-BE49-F238E27FC236}">
                <a16:creationId xmlns:a16="http://schemas.microsoft.com/office/drawing/2014/main" id="{75E08AFA-2A65-434B-8371-5E7B5CC8D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345" y="2242128"/>
            <a:ext cx="914400" cy="914400"/>
          </a:xfrm>
          <a:prstGeom prst="rect">
            <a:avLst/>
          </a:prstGeom>
        </p:spPr>
      </p:pic>
      <p:pic>
        <p:nvPicPr>
          <p:cNvPr id="10" name="Gráfico 9" descr="Homem com bengala com preenchimento sólido">
            <a:extLst>
              <a:ext uri="{FF2B5EF4-FFF2-40B4-BE49-F238E27FC236}">
                <a16:creationId xmlns:a16="http://schemas.microsoft.com/office/drawing/2014/main" id="{88C711D0-8F40-4099-823B-F4A1F1BB1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3333" y="3823049"/>
            <a:ext cx="914400" cy="914400"/>
          </a:xfrm>
          <a:prstGeom prst="rect">
            <a:avLst/>
          </a:prstGeom>
        </p:spPr>
      </p:pic>
      <p:pic>
        <p:nvPicPr>
          <p:cNvPr id="22" name="Gráfico 21" descr="Homem e mulher com preenchimento sólido">
            <a:extLst>
              <a:ext uri="{FF2B5EF4-FFF2-40B4-BE49-F238E27FC236}">
                <a16:creationId xmlns:a16="http://schemas.microsoft.com/office/drawing/2014/main" id="{E73B081D-FC7A-4DD7-B4AF-478541176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7350" y="3823049"/>
            <a:ext cx="914400" cy="914400"/>
          </a:xfrm>
          <a:prstGeom prst="rect">
            <a:avLst/>
          </a:prstGeom>
        </p:spPr>
      </p:pic>
      <p:pic>
        <p:nvPicPr>
          <p:cNvPr id="24" name="Gráfico 23" descr="Acesso universal com preenchimento sólido">
            <a:extLst>
              <a:ext uri="{FF2B5EF4-FFF2-40B4-BE49-F238E27FC236}">
                <a16:creationId xmlns:a16="http://schemas.microsoft.com/office/drawing/2014/main" id="{B293169A-AF33-40D4-B4ED-3BE7AA33A4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56401" y="3823049"/>
            <a:ext cx="914400" cy="914400"/>
          </a:xfrm>
          <a:prstGeom prst="rect">
            <a:avLst/>
          </a:prstGeom>
        </p:spPr>
      </p:pic>
      <p:pic>
        <p:nvPicPr>
          <p:cNvPr id="30" name="Gráfico 29" descr="Mulher com preenchimento sólido">
            <a:extLst>
              <a:ext uri="{FF2B5EF4-FFF2-40B4-BE49-F238E27FC236}">
                <a16:creationId xmlns:a16="http://schemas.microsoft.com/office/drawing/2014/main" id="{363A380F-FCCB-4A39-93AE-1BFB59EEA5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7356" y="22421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2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ela 25">
            <a:extLst>
              <a:ext uri="{FF2B5EF4-FFF2-40B4-BE49-F238E27FC236}">
                <a16:creationId xmlns:a16="http://schemas.microsoft.com/office/drawing/2014/main" id="{BC80CADC-8534-4553-8234-D8599F2E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00325"/>
              </p:ext>
            </p:extLst>
          </p:nvPr>
        </p:nvGraphicFramePr>
        <p:xfrm>
          <a:off x="2744050" y="1482281"/>
          <a:ext cx="5587150" cy="47159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62384">
                  <a:extLst>
                    <a:ext uri="{9D8B030D-6E8A-4147-A177-3AD203B41FA5}">
                      <a16:colId xmlns:a16="http://schemas.microsoft.com/office/drawing/2014/main" val="352815404"/>
                    </a:ext>
                  </a:extLst>
                </a:gridCol>
                <a:gridCol w="1862382">
                  <a:extLst>
                    <a:ext uri="{9D8B030D-6E8A-4147-A177-3AD203B41FA5}">
                      <a16:colId xmlns:a16="http://schemas.microsoft.com/office/drawing/2014/main" val="3055797752"/>
                    </a:ext>
                  </a:extLst>
                </a:gridCol>
                <a:gridCol w="1862384">
                  <a:extLst>
                    <a:ext uri="{9D8B030D-6E8A-4147-A177-3AD203B41FA5}">
                      <a16:colId xmlns:a16="http://schemas.microsoft.com/office/drawing/2014/main" val="467344391"/>
                    </a:ext>
                  </a:extLst>
                </a:gridCol>
              </a:tblGrid>
              <a:tr h="159111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Fibra Óptica</a:t>
                      </a:r>
                    </a:p>
                    <a:p>
                      <a:pPr algn="ctr"/>
                      <a:r>
                        <a:rPr lang="pt-BR" dirty="0"/>
                        <a:t>44%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DSL</a:t>
                      </a:r>
                    </a:p>
                    <a:p>
                      <a:pPr algn="ctr"/>
                      <a:r>
                        <a:rPr lang="pt-BR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Sem Internet</a:t>
                      </a:r>
                    </a:p>
                    <a:p>
                      <a:pPr algn="ctr"/>
                      <a:r>
                        <a:rPr lang="pt-BR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13242"/>
                  </a:ext>
                </a:extLst>
              </a:tr>
              <a:tr h="187960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Múltiplas linhas</a:t>
                      </a:r>
                    </a:p>
                    <a:p>
                      <a:pPr algn="ctr"/>
                      <a:r>
                        <a:rPr lang="pt-BR" b="1" dirty="0"/>
                        <a:t>42%</a:t>
                      </a:r>
                    </a:p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Sem Suporte</a:t>
                      </a:r>
                    </a:p>
                    <a:p>
                      <a:pPr algn="ctr"/>
                      <a:r>
                        <a:rPr lang="pt-BR" b="1" dirty="0"/>
                        <a:t>49%</a:t>
                      </a:r>
                    </a:p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Contrato mensal</a:t>
                      </a:r>
                    </a:p>
                    <a:p>
                      <a:pPr algn="ctr"/>
                      <a:r>
                        <a:rPr lang="pt-BR" b="1" dirty="0"/>
                        <a:t>55%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6027886"/>
                  </a:ext>
                </a:extLst>
              </a:tr>
              <a:tr h="12451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+2%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+27%</a:t>
                      </a:r>
                    </a:p>
                    <a:p>
                      <a:pPr algn="ctr"/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+32%</a:t>
                      </a:r>
                    </a:p>
                    <a:p>
                      <a:pPr algn="ctr"/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5316199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387D6FB-5C87-4DE0-A265-F3BA67B7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dos clientes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ACDA0A-D6B0-48E0-BB60-47E97F03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14</a:t>
            </a:fld>
            <a:endParaRPr lang="pt-BR" dirty="0"/>
          </a:p>
        </p:txBody>
      </p:sp>
      <p:pic>
        <p:nvPicPr>
          <p:cNvPr id="14338" name="Picture 2" descr="Fiber Optic Icon Vector Art, Icons, and Graphics for Free Download">
            <a:extLst>
              <a:ext uri="{FF2B5EF4-FFF2-40B4-BE49-F238E27FC236}">
                <a16:creationId xmlns:a16="http://schemas.microsoft.com/office/drawing/2014/main" id="{9B377346-EB62-439C-9ACF-1E4E8B8EC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2108200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12.018 imagens, fotos stock, objetos 3D e vetores de Adsl | Shutterstock">
            <a:extLst>
              <a:ext uri="{FF2B5EF4-FFF2-40B4-BE49-F238E27FC236}">
                <a16:creationId xmlns:a16="http://schemas.microsoft.com/office/drawing/2014/main" id="{0807B190-6312-4592-BD37-42691BB7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50" y="2063750"/>
            <a:ext cx="94615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No internet - Free seo and web icons">
            <a:extLst>
              <a:ext uri="{FF2B5EF4-FFF2-40B4-BE49-F238E27FC236}">
                <a16:creationId xmlns:a16="http://schemas.microsoft.com/office/drawing/2014/main" id="{F83E30BB-BD87-4FEB-A35D-6FBE654A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2225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áfico 39" descr="Voltar com preenchimento sólido">
            <a:extLst>
              <a:ext uri="{FF2B5EF4-FFF2-40B4-BE49-F238E27FC236}">
                <a16:creationId xmlns:a16="http://schemas.microsoft.com/office/drawing/2014/main" id="{244A75C5-0506-497D-957D-4159ACAFE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95942">
            <a:off x="2231409" y="1906755"/>
            <a:ext cx="914400" cy="914400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D10817C1-2838-4BBD-8D01-6104CCB5A203}"/>
              </a:ext>
            </a:extLst>
          </p:cNvPr>
          <p:cNvSpPr txBox="1"/>
          <p:nvPr/>
        </p:nvSpPr>
        <p:spPr>
          <a:xfrm>
            <a:off x="1666828" y="2467491"/>
            <a:ext cx="796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+23% </a:t>
            </a:r>
          </a:p>
        </p:txBody>
      </p:sp>
      <p:pic>
        <p:nvPicPr>
          <p:cNvPr id="43" name="Gráfico 42" descr="Calendário diário com preenchimento sólido">
            <a:extLst>
              <a:ext uri="{FF2B5EF4-FFF2-40B4-BE49-F238E27FC236}">
                <a16:creationId xmlns:a16="http://schemas.microsoft.com/office/drawing/2014/main" id="{FBAEC8F4-DFDC-40D3-A38B-7BFB1A5B7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8325" y="3840238"/>
            <a:ext cx="914400" cy="914400"/>
          </a:xfrm>
          <a:prstGeom prst="rect">
            <a:avLst/>
          </a:prstGeom>
        </p:spPr>
      </p:pic>
      <p:pic>
        <p:nvPicPr>
          <p:cNvPr id="46" name="Gráfico 45" descr="Aperto de mão com preenchimento sólido">
            <a:extLst>
              <a:ext uri="{FF2B5EF4-FFF2-40B4-BE49-F238E27FC236}">
                <a16:creationId xmlns:a16="http://schemas.microsoft.com/office/drawing/2014/main" id="{57755838-F9F5-494D-9CD8-034FEC1284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2000" y="3833812"/>
            <a:ext cx="914400" cy="914400"/>
          </a:xfrm>
          <a:prstGeom prst="rect">
            <a:avLst/>
          </a:prstGeom>
        </p:spPr>
      </p:pic>
      <p:pic>
        <p:nvPicPr>
          <p:cNvPr id="51" name="Gráfico 50" descr="Rede social com preenchimento sólido">
            <a:extLst>
              <a:ext uri="{FF2B5EF4-FFF2-40B4-BE49-F238E27FC236}">
                <a16:creationId xmlns:a16="http://schemas.microsoft.com/office/drawing/2014/main" id="{CB3B1940-47DA-4DC1-8006-F7EE43B63F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63500" y="3840238"/>
            <a:ext cx="914400" cy="914400"/>
          </a:xfrm>
          <a:prstGeom prst="rect">
            <a:avLst/>
          </a:prstGeom>
        </p:spPr>
      </p:pic>
      <p:sp>
        <p:nvSpPr>
          <p:cNvPr id="52" name="Símbolo de &quot;Não Permitido&quot; 51">
            <a:extLst>
              <a:ext uri="{FF2B5EF4-FFF2-40B4-BE49-F238E27FC236}">
                <a16:creationId xmlns:a16="http://schemas.microsoft.com/office/drawing/2014/main" id="{CA30C8F6-AB3D-445F-B8DF-B7D3B5889F0C}"/>
              </a:ext>
            </a:extLst>
          </p:cNvPr>
          <p:cNvSpPr/>
          <p:nvPr/>
        </p:nvSpPr>
        <p:spPr>
          <a:xfrm>
            <a:off x="5058199" y="3742046"/>
            <a:ext cx="1052203" cy="1052203"/>
          </a:xfrm>
          <a:prstGeom prst="noSmoking">
            <a:avLst>
              <a:gd name="adj" fmla="val 844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8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7D6FB-5C87-4DE0-A265-F3BA67B7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Correlações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ACDA0A-D6B0-48E0-BB60-47E97F03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15</a:t>
            </a:fld>
            <a:endParaRPr lang="pt-BR" dirty="0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81121E2-D258-4B0B-A1EF-104C32293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890308"/>
              </p:ext>
            </p:extLst>
          </p:nvPr>
        </p:nvGraphicFramePr>
        <p:xfrm>
          <a:off x="2722435" y="1690688"/>
          <a:ext cx="6402515" cy="2966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62401">
                  <a:extLst>
                    <a:ext uri="{9D8B030D-6E8A-4147-A177-3AD203B41FA5}">
                      <a16:colId xmlns:a16="http://schemas.microsoft.com/office/drawing/2014/main" val="236462002"/>
                    </a:ext>
                  </a:extLst>
                </a:gridCol>
                <a:gridCol w="2940114">
                  <a:extLst>
                    <a:ext uri="{9D8B030D-6E8A-4147-A177-3AD203B41FA5}">
                      <a16:colId xmlns:a16="http://schemas.microsoft.com/office/drawing/2014/main" val="236998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Correlações com Churn</a:t>
                      </a:r>
                      <a:endParaRPr lang="pt-B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7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Contract_Month-to-month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40%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1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tenure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OnlineSecurity_No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2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TechSupport_No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2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InternetService_Fiber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optic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Contract_Two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year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8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PaymentMethod_Electronic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check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7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87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1E605-7A67-4638-88C0-F6CF28C9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3E8BE-E574-4EAA-B08F-5C8ADDFE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Dummy classifier </a:t>
            </a:r>
            <a:r>
              <a:rPr lang="pt-BR" dirty="0"/>
              <a:t>estratificado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265839-D177-4474-831B-0E8B5D8E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16</a:t>
            </a:fld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71E4395-83ED-4129-907F-F18DD125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56502"/>
              </p:ext>
            </p:extLst>
          </p:nvPr>
        </p:nvGraphicFramePr>
        <p:xfrm>
          <a:off x="1073150" y="2822417"/>
          <a:ext cx="6350000" cy="22961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71675">
                  <a:extLst>
                    <a:ext uri="{9D8B030D-6E8A-4147-A177-3AD203B41FA5}">
                      <a16:colId xmlns:a16="http://schemas.microsoft.com/office/drawing/2014/main" val="2210002119"/>
                    </a:ext>
                  </a:extLst>
                </a:gridCol>
                <a:gridCol w="1272116">
                  <a:extLst>
                    <a:ext uri="{9D8B030D-6E8A-4147-A177-3AD203B41FA5}">
                      <a16:colId xmlns:a16="http://schemas.microsoft.com/office/drawing/2014/main" val="2934038805"/>
                    </a:ext>
                  </a:extLst>
                </a:gridCol>
                <a:gridCol w="3406209">
                  <a:extLst>
                    <a:ext uri="{9D8B030D-6E8A-4147-A177-3AD203B41FA5}">
                      <a16:colId xmlns:a16="http://schemas.microsoft.com/office/drawing/2014/main" val="3337313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Definição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2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</a:rPr>
                        <a:t>Acurácia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Percentual de acerto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2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Precisão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Quanto o modelo está acertando quando ele diz que a pessoa é um </a:t>
                      </a:r>
                      <a:r>
                        <a:rPr lang="pt-BR" sz="1800" b="0" i="1" kern="1200" dirty="0" err="1">
                          <a:solidFill>
                            <a:schemeClr val="dk1"/>
                          </a:solidFill>
                          <a:effectLst/>
                        </a:rPr>
                        <a:t>churn</a:t>
                      </a:r>
                      <a:endParaRPr lang="pt-BR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47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</a:rPr>
                        <a:t>Sensibilidade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Quantas das oportunidades reais de negócio o modelo captura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781742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692BFABE-D883-439F-9582-A72556F8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081" y="789464"/>
            <a:ext cx="3918794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1E605-7A67-4638-88C0-F6CF28C9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Xgboost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3E8BE-E574-4EAA-B08F-5C8ADDFE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Ponto de corte (</a:t>
            </a:r>
            <a:r>
              <a:rPr lang="pt-BR" i="1" dirty="0"/>
              <a:t>threshold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 50%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265839-D177-4474-831B-0E8B5D8E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17</a:t>
            </a:fld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71E4395-83ED-4129-907F-F18DD125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67425"/>
              </p:ext>
            </p:extLst>
          </p:nvPr>
        </p:nvGraphicFramePr>
        <p:xfrm>
          <a:off x="1073150" y="2822417"/>
          <a:ext cx="635000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71675">
                  <a:extLst>
                    <a:ext uri="{9D8B030D-6E8A-4147-A177-3AD203B41FA5}">
                      <a16:colId xmlns:a16="http://schemas.microsoft.com/office/drawing/2014/main" val="2210002119"/>
                    </a:ext>
                  </a:extLst>
                </a:gridCol>
                <a:gridCol w="1272116">
                  <a:extLst>
                    <a:ext uri="{9D8B030D-6E8A-4147-A177-3AD203B41FA5}">
                      <a16:colId xmlns:a16="http://schemas.microsoft.com/office/drawing/2014/main" val="2934038805"/>
                    </a:ext>
                  </a:extLst>
                </a:gridCol>
                <a:gridCol w="3406209">
                  <a:extLst>
                    <a:ext uri="{9D8B030D-6E8A-4147-A177-3AD203B41FA5}">
                      <a16:colId xmlns:a16="http://schemas.microsoft.com/office/drawing/2014/main" val="3337313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Adição a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2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</a:rPr>
                        <a:t>Acurácia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+19%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2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Precisão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+37%</a:t>
                      </a:r>
                      <a:endParaRPr lang="pt-BR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47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</a:rPr>
                        <a:t>Sensibilidade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+44%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781742"/>
                  </a:ext>
                </a:extLst>
              </a:tr>
            </a:tbl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C1D76F5A-32E8-4127-98DD-71464E152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00" y="907256"/>
            <a:ext cx="3998767" cy="39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1E605-7A67-4638-88C0-F6CF28C9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Xgboost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3E8BE-E574-4EAA-B08F-5C8ADDFE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1650" cy="4351338"/>
          </a:xfrm>
        </p:spPr>
        <p:txBody>
          <a:bodyPr/>
          <a:lstStyle/>
          <a:p>
            <a:r>
              <a:rPr lang="pt-BR" dirty="0"/>
              <a:t>Como o objetivo do estudo é buscar reter clientes podemos atuar no ponto de corte aumentando a sensibilidade e reduzindo a precisão. </a:t>
            </a:r>
          </a:p>
          <a:p>
            <a:endParaRPr lang="pt-BR" dirty="0"/>
          </a:p>
          <a:p>
            <a:r>
              <a:rPr lang="pt-BR" dirty="0"/>
              <a:t>Ponto de corte (threshold) </a:t>
            </a:r>
            <a:r>
              <a:rPr lang="pt-BR" dirty="0">
                <a:sym typeface="Wingdings" panose="05000000000000000000" pitchFamily="2" charset="2"/>
              </a:rPr>
              <a:t> 40%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265839-D177-4474-831B-0E8B5D8E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18</a:t>
            </a:fld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71E4395-83ED-4129-907F-F18DD125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68208"/>
              </p:ext>
            </p:extLst>
          </p:nvPr>
        </p:nvGraphicFramePr>
        <p:xfrm>
          <a:off x="1191879" y="4632167"/>
          <a:ext cx="635000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71675">
                  <a:extLst>
                    <a:ext uri="{9D8B030D-6E8A-4147-A177-3AD203B41FA5}">
                      <a16:colId xmlns:a16="http://schemas.microsoft.com/office/drawing/2014/main" val="2210002119"/>
                    </a:ext>
                  </a:extLst>
                </a:gridCol>
                <a:gridCol w="1272116">
                  <a:extLst>
                    <a:ext uri="{9D8B030D-6E8A-4147-A177-3AD203B41FA5}">
                      <a16:colId xmlns:a16="http://schemas.microsoft.com/office/drawing/2014/main" val="2934038805"/>
                    </a:ext>
                  </a:extLst>
                </a:gridCol>
                <a:gridCol w="3406209">
                  <a:extLst>
                    <a:ext uri="{9D8B030D-6E8A-4147-A177-3AD203B41FA5}">
                      <a16:colId xmlns:a16="http://schemas.microsoft.com/office/drawing/2014/main" val="3337313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Adição a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2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</a:rPr>
                        <a:t>Acurácia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+14%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2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Precisão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+25%</a:t>
                      </a:r>
                      <a:endParaRPr lang="pt-BR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47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</a:rPr>
                        <a:t>Sensibilidade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</a:rPr>
                        <a:t>+52%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781742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D7C497A7-620F-4BAB-A3B2-AF9355B2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50" y="637266"/>
            <a:ext cx="4100542" cy="40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9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23760-FB0E-483F-9646-B79F48AC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8B98A-9464-4873-ABBA-D7494FAB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3650" cy="4351338"/>
          </a:xfrm>
        </p:spPr>
        <p:txBody>
          <a:bodyPr/>
          <a:lstStyle/>
          <a:p>
            <a:r>
              <a:rPr lang="pt-BR" dirty="0" err="1"/>
              <a:t>SHapley</a:t>
            </a:r>
            <a:r>
              <a:rPr lang="pt-BR" dirty="0"/>
              <a:t> </a:t>
            </a:r>
            <a:r>
              <a:rPr lang="pt-BR" dirty="0" err="1"/>
              <a:t>Additive</a:t>
            </a:r>
            <a:r>
              <a:rPr lang="pt-BR" dirty="0"/>
              <a:t> </a:t>
            </a:r>
            <a:r>
              <a:rPr lang="pt-BR" dirty="0" err="1"/>
              <a:t>exPlanations</a:t>
            </a:r>
            <a:r>
              <a:rPr lang="pt-BR" dirty="0"/>
              <a:t> (SHAP)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CC04B6-CA3B-4D55-BE5B-5FB5D0DE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19</a:t>
            </a:fld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EB18D7E-0672-48E5-B515-81015AB2D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51" y="651988"/>
            <a:ext cx="5762868" cy="57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7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0291B-F939-464E-A67F-AFA9F8E0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Mercado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DC99D5-F850-482A-A5F0-76E8487F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2</a:t>
            </a:fld>
            <a:endParaRPr lang="pt-BR" dirty="0"/>
          </a:p>
        </p:txBody>
      </p:sp>
      <p:pic>
        <p:nvPicPr>
          <p:cNvPr id="4100" name="Picture 4" descr="IDC Brasil revela que receitas do mercado de serviços de telecom cresceram  2,4% em 2022 e devem aumentar mais 3,5% neste ano | DPL News">
            <a:extLst>
              <a:ext uri="{FF2B5EF4-FFF2-40B4-BE49-F238E27FC236}">
                <a16:creationId xmlns:a16="http://schemas.microsoft.com/office/drawing/2014/main" id="{024FBCFC-A9B3-41E1-897C-599530801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0" r="14008"/>
          <a:stretch/>
        </p:blipFill>
        <p:spPr bwMode="auto">
          <a:xfrm>
            <a:off x="7446873" y="911349"/>
            <a:ext cx="4337913" cy="3795067"/>
          </a:xfrm>
          <a:prstGeom prst="roundRect">
            <a:avLst>
              <a:gd name="adj" fmla="val 29287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0CC9C2-CC4B-486E-A0D0-685D054A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1435" cy="4351338"/>
          </a:xfrm>
        </p:spPr>
        <p:txBody>
          <a:bodyPr>
            <a:normAutofit/>
          </a:bodyPr>
          <a:lstStyle/>
          <a:p>
            <a:pPr algn="just"/>
            <a:r>
              <a:rPr lang="pt-BR" b="0" i="0" dirty="0">
                <a:effectLst/>
                <a:latin typeface="Söhne"/>
              </a:rPr>
              <a:t>Segund</a:t>
            </a:r>
            <a:r>
              <a:rPr lang="pt-BR" dirty="0"/>
              <a:t>o dados da Anatel (Jan/2023) existem</a:t>
            </a:r>
            <a:r>
              <a:rPr lang="pt-BR" b="0" i="0" dirty="0">
                <a:effectLst/>
                <a:latin typeface="Söhne"/>
              </a:rPr>
              <a:t> 44,4 milhões de acessos à banda larga fixa.</a:t>
            </a:r>
          </a:p>
          <a:p>
            <a:pPr algn="just"/>
            <a:r>
              <a:rPr lang="pt-BR" b="0" i="0" dirty="0">
                <a:effectLst/>
                <a:latin typeface="Söhne"/>
              </a:rPr>
              <a:t>Com um possível publico de residências de 62,9 milhões, considerando a população de 207,7 milhões de habitantes (Censo IBGE, 2022) com uma média de 3,3 pessoas por residência.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C4E351-3AEA-45BF-B341-902CA2D6FF1C}"/>
              </a:ext>
            </a:extLst>
          </p:cNvPr>
          <p:cNvSpPr txBox="1"/>
          <p:nvPr/>
        </p:nvSpPr>
        <p:spPr>
          <a:xfrm>
            <a:off x="982066" y="5387686"/>
            <a:ext cx="87660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i="0" dirty="0">
                <a:solidFill>
                  <a:srgbClr val="FF0000"/>
                </a:solidFill>
                <a:effectLst/>
                <a:latin typeface="Söhne"/>
              </a:rPr>
              <a:t>Seja no mercado móvel ou na banda larga fixa, mais de 40% dos consumidores brasileiros consideram mudar de operadora de telecom (Oliver Wyman)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37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0ECA7-D028-41FE-A720-A157045B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Efeito nas 250 maiores probabilidades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578A52-F803-4A47-807D-429C07AC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20</a:t>
            </a:fld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AB41D10F-7879-407A-B67E-1716A86E2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454" y="1641475"/>
            <a:ext cx="8373291" cy="4351338"/>
          </a:xfrm>
        </p:spPr>
      </p:pic>
    </p:spTree>
    <p:extLst>
      <p:ext uri="{BB962C8B-B14F-4D97-AF65-F5344CB8AC3E}">
        <p14:creationId xmlns:p14="http://schemas.microsoft.com/office/powerpoint/2010/main" val="117287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23760-FB0E-483F-9646-B79F48AC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risco com tabela de contagem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CC04B6-CA3B-4D55-BE5B-5FB5D0DE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21</a:t>
            </a:fld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5017473E-8DE1-4A9B-B09B-E8517DC9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2499" cy="4351338"/>
          </a:xfrm>
        </p:spPr>
        <p:txBody>
          <a:bodyPr/>
          <a:lstStyle/>
          <a:p>
            <a:pPr algn="just"/>
            <a:r>
              <a:rPr lang="pt-BR" dirty="0"/>
              <a:t>Para fins de apresentação é possível segmentar em grupos de risco.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58A0F9F-5783-40A2-AB91-5D072F2F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699" y="1565178"/>
            <a:ext cx="5212011" cy="41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1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54C3D-BDE8-4FED-99D8-1215F3B2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Insights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4AC65-FA80-4FB2-9553-C9EB48E8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51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Clientes com contratos mais longos tendem a permanecer por mais tempo.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bom atendimento ao cliente é essencial para retenção de clientes.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Clientes que estão a mais tempo tendem a ter menos </a:t>
            </a:r>
            <a:r>
              <a:rPr lang="pt-BR" sz="2400" i="1" dirty="0" err="1"/>
              <a:t>churn</a:t>
            </a:r>
            <a:r>
              <a:rPr lang="pt-BR" sz="2400" dirty="0"/>
              <a:t> (</a:t>
            </a:r>
            <a:r>
              <a:rPr lang="pt-BR" sz="2400" i="1" dirty="0" err="1"/>
              <a:t>tenure</a:t>
            </a:r>
            <a:r>
              <a:rPr lang="pt-BR" sz="2400" dirty="0"/>
              <a:t>).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Estratégias de retenção, como descontos e benefícios, podem ser eficazes na redução do </a:t>
            </a:r>
            <a:r>
              <a:rPr lang="pt-BR" sz="2400" dirty="0" err="1"/>
              <a:t>churn</a:t>
            </a:r>
            <a:r>
              <a:rPr lang="pt-BR" sz="24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5086E0-52B5-411B-9666-C29FE44E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533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54C3D-BDE8-4FED-99D8-1215F3B2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4AC65-FA80-4FB2-9553-C9EB48E8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/>
              <a:t>Ação 1: </a:t>
            </a:r>
            <a:r>
              <a:rPr lang="pt-BR" sz="2400" dirty="0"/>
              <a:t>Implementar um programa de acompanhamento pós-instalação para garantir uma transição suave para os clientes, aumentando o suporte e talvez gerando orientações sobre segurança.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Ação 2: </a:t>
            </a:r>
            <a:r>
              <a:rPr lang="pt-BR" sz="2400" dirty="0"/>
              <a:t>Buscar converter clientes com contratos mensais para contratos de dois anos (Oferecer descontos ou benefícios exclusivos para clientes com maior probabilidade de </a:t>
            </a:r>
            <a:r>
              <a:rPr lang="pt-BR" sz="2400" i="1" dirty="0" err="1"/>
              <a:t>churn</a:t>
            </a:r>
            <a:r>
              <a:rPr lang="pt-BR" sz="2400" dirty="0"/>
              <a:t>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20EC8D-550D-4209-9F61-4F1D3988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386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89C36-987B-4DBE-BF41-C82A1D81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 de impacto das ações sugeridas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EA1DE-FED2-486B-A5E7-9D9DE603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uma conversão de 30% de contratos mensais para 2 anos:</a:t>
            </a:r>
          </a:p>
          <a:p>
            <a:endParaRPr lang="pt-BR" dirty="0"/>
          </a:p>
          <a:p>
            <a:r>
              <a:rPr lang="pt-BR" dirty="0"/>
              <a:t>161 pessoas (30%)</a:t>
            </a:r>
          </a:p>
          <a:p>
            <a:r>
              <a:rPr lang="pt-BR" dirty="0"/>
              <a:t>Redução média de 32%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6F722E-AF28-4640-8CA7-66B6439C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975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89C36-987B-4DBE-BF41-C82A1D81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 de impacto das ações sugeridas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EA1DE-FED2-486B-A5E7-9D9DE603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um aumento de 50% no suporte:</a:t>
            </a:r>
          </a:p>
          <a:p>
            <a:endParaRPr lang="pt-BR" dirty="0"/>
          </a:p>
          <a:p>
            <a:r>
              <a:rPr lang="pt-BR" dirty="0"/>
              <a:t>240 pessoas (50%)</a:t>
            </a:r>
          </a:p>
          <a:p>
            <a:r>
              <a:rPr lang="pt-BR" dirty="0"/>
              <a:t>Redução média de 3,7%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6F722E-AF28-4640-8CA7-66B6439C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347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89C36-987B-4DBE-BF41-C82A1D81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EA1DE-FED2-486B-A5E7-9D9DE603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Como evitar cancelamentos: análise de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para o setor de telecomunicações. 2023 –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40% dos brasileiros pensam em trocar de operadora, aponta Oliver Wyman. 2023 - 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link</a:t>
            </a:r>
            <a:endParaRPr lang="pt-BR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6F722E-AF28-4640-8CA7-66B6439C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15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0291B-F939-464E-A67F-AFA9F8E0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do Setor de Telecomunicações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1341C97-8359-4A6E-84CD-C7DA4DFB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258017"/>
              </p:ext>
            </p:extLst>
          </p:nvPr>
        </p:nvGraphicFramePr>
        <p:xfrm>
          <a:off x="838200" y="1847329"/>
          <a:ext cx="6481573" cy="3163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DC99D5-F850-482A-A5F0-76E8487F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78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0291B-F939-464E-A67F-AFA9F8E0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para Reduzir o </a:t>
            </a:r>
            <a:r>
              <a:rPr lang="pt-BR" i="1" dirty="0"/>
              <a:t>Churn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1341C97-8359-4A6E-84CD-C7DA4DFB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140554"/>
              </p:ext>
            </p:extLst>
          </p:nvPr>
        </p:nvGraphicFramePr>
        <p:xfrm>
          <a:off x="1071780" y="1573009"/>
          <a:ext cx="7896148" cy="3711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DC99D5-F850-482A-A5F0-76E8487F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1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894F0-8D06-422F-9DA3-4E71777B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</a:t>
            </a:r>
          </a:p>
        </p:txBody>
      </p:sp>
      <p:pic>
        <p:nvPicPr>
          <p:cNvPr id="6" name="Espaço Reservado para Conteúdo 5" descr="Lupa com preenchimento sólido">
            <a:extLst>
              <a:ext uri="{FF2B5EF4-FFF2-40B4-BE49-F238E27FC236}">
                <a16:creationId xmlns:a16="http://schemas.microsoft.com/office/drawing/2014/main" id="{882055E9-1BC8-4F99-A111-14447A5FA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000" y="2244725"/>
            <a:ext cx="2025650" cy="2025650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B30AC-7524-4D6A-B1F5-8F114B4F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5</a:t>
            </a:fld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D53604D-45BF-4391-A012-30D1F2A9155E}"/>
              </a:ext>
            </a:extLst>
          </p:cNvPr>
          <p:cNvSpPr/>
          <p:nvPr/>
        </p:nvSpPr>
        <p:spPr>
          <a:xfrm>
            <a:off x="2857500" y="1924050"/>
            <a:ext cx="7004050" cy="3009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2400" dirty="0">
                <a:latin typeface="Söhne"/>
              </a:rPr>
              <a:t>A empresa de telecomunicações contratou a A3Data para avaliar o cenário de </a:t>
            </a:r>
            <a:r>
              <a:rPr lang="pt-BR" sz="2400" i="1" dirty="0" err="1">
                <a:latin typeface="Söhne"/>
              </a:rPr>
              <a:t>churn</a:t>
            </a:r>
            <a:r>
              <a:rPr lang="pt-BR" sz="2400" dirty="0">
                <a:latin typeface="Söhne"/>
              </a:rPr>
              <a:t> elevado dos seus clientes e, uma vez que estamos falando de um produto com custo elevado de setup (instalação), a empresa gostaria de uma estratégia para reduzir esse </a:t>
            </a:r>
            <a:r>
              <a:rPr lang="pt-BR" sz="2400" i="1" dirty="0" err="1">
                <a:latin typeface="Söhne"/>
              </a:rPr>
              <a:t>churn</a:t>
            </a:r>
            <a:r>
              <a:rPr lang="pt-BR" sz="2400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13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894F0-8D06-422F-9DA3-4E71777B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Entregáveis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98E435A-86FA-4D90-A408-B9B2A9EBE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28824"/>
              </p:ext>
            </p:extLst>
          </p:nvPr>
        </p:nvGraphicFramePr>
        <p:xfrm>
          <a:off x="1092200" y="1584324"/>
          <a:ext cx="9410700" cy="388567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154987">
                  <a:extLst>
                    <a:ext uri="{9D8B030D-6E8A-4147-A177-3AD203B41FA5}">
                      <a16:colId xmlns:a16="http://schemas.microsoft.com/office/drawing/2014/main" val="3500151864"/>
                    </a:ext>
                  </a:extLst>
                </a:gridCol>
                <a:gridCol w="3255713">
                  <a:extLst>
                    <a:ext uri="{9D8B030D-6E8A-4147-A177-3AD203B41FA5}">
                      <a16:colId xmlns:a16="http://schemas.microsoft.com/office/drawing/2014/main" val="3228345277"/>
                    </a:ext>
                  </a:extLst>
                </a:gridCol>
              </a:tblGrid>
              <a:tr h="55509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Entregas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Período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71813"/>
                  </a:ext>
                </a:extLst>
              </a:tr>
              <a:tr h="555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noProof="0" dirty="0"/>
                        <a:t>Análise dos Dados de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25/04/2024 – 28/04/2024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958353"/>
                  </a:ext>
                </a:extLst>
              </a:tr>
              <a:tr h="555096">
                <a:tc>
                  <a:txBody>
                    <a:bodyPr/>
                    <a:lstStyle/>
                    <a:p>
                      <a:pPr marL="0" indent="0" algn="ctr" defTabSz="666750"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pt-BR" sz="1800" kern="1200" noProof="0" dirty="0"/>
                        <a:t>Desenvolvimento de Modelos Preditivos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25/04/2024 – 28/04/2024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41554"/>
                  </a:ext>
                </a:extLst>
              </a:tr>
              <a:tr h="555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noProof="0" dirty="0"/>
                        <a:t>Apresentação de resultados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28/04/2024 – 03/05/2024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8404"/>
                  </a:ext>
                </a:extLst>
              </a:tr>
              <a:tr h="555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noProof="0" dirty="0"/>
                        <a:t>Implementação de Estratégias de Retenção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</a:rPr>
                        <a:t>03/05/2024 – A definir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66794"/>
                  </a:ext>
                </a:extLst>
              </a:tr>
              <a:tr h="555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noProof="0" dirty="0"/>
                        <a:t>Avaliação Contínua e Ajustes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</a:rPr>
                        <a:t>03/05/2024 – A definir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47536"/>
                  </a:ext>
                </a:extLst>
              </a:tr>
              <a:tr h="555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noProof="0" dirty="0"/>
                        <a:t>Criação de um </a:t>
                      </a:r>
                      <a:r>
                        <a:rPr lang="pt-BR" sz="1800" kern="1200" noProof="0" dirty="0" err="1"/>
                        <a:t>dashbord</a:t>
                      </a:r>
                      <a:r>
                        <a:rPr lang="pt-BR" sz="1800" kern="1200" noProof="0" dirty="0"/>
                        <a:t>/plataforma de avaliação de 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</a:rPr>
                        <a:t>03/05/2024 – A definir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88312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B30AC-7524-4D6A-B1F5-8F114B4F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81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BED5F16F-C647-4037-A710-D2BD4121EFDA}"/>
              </a:ext>
            </a:extLst>
          </p:cNvPr>
          <p:cNvSpPr/>
          <p:nvPr/>
        </p:nvSpPr>
        <p:spPr>
          <a:xfrm>
            <a:off x="838200" y="3214688"/>
            <a:ext cx="10515600" cy="428624"/>
          </a:xfrm>
          <a:prstGeom prst="homePlate">
            <a:avLst/>
          </a:prstGeom>
          <a:gradFill flip="none" rotWithShape="1">
            <a:gsLst>
              <a:gs pos="0">
                <a:srgbClr val="F5009C">
                  <a:tint val="66000"/>
                  <a:satMod val="160000"/>
                </a:srgbClr>
              </a:gs>
              <a:gs pos="50000">
                <a:srgbClr val="F5009C">
                  <a:tint val="44500"/>
                  <a:satMod val="160000"/>
                </a:srgbClr>
              </a:gs>
              <a:gs pos="100000">
                <a:srgbClr val="F5009C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chilly" dir="t"/>
          </a:scene3d>
          <a:sp3d z="12700" extrusionH="1700" prstMaterial="dkEdge">
            <a:bevelT w="25400" h="6350" prst="softRound"/>
            <a:bevelB w="0" h="0" prst="convex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52" name="Seta: Pentágono 51">
            <a:extLst>
              <a:ext uri="{FF2B5EF4-FFF2-40B4-BE49-F238E27FC236}">
                <a16:creationId xmlns:a16="http://schemas.microsoft.com/office/drawing/2014/main" id="{99638666-05E4-4625-BE51-DE956EC0D1D1}"/>
              </a:ext>
            </a:extLst>
          </p:cNvPr>
          <p:cNvSpPr/>
          <p:nvPr/>
        </p:nvSpPr>
        <p:spPr>
          <a:xfrm>
            <a:off x="6548966" y="3210891"/>
            <a:ext cx="2879112" cy="428624"/>
          </a:xfrm>
          <a:prstGeom prst="homePlate">
            <a:avLst/>
          </a:prstGeom>
          <a:gradFill flip="none" rotWithShape="1">
            <a:gsLst>
              <a:gs pos="0">
                <a:srgbClr val="0C3AE8">
                  <a:tint val="66000"/>
                  <a:satMod val="160000"/>
                </a:srgbClr>
              </a:gs>
              <a:gs pos="50000">
                <a:srgbClr val="0C3AE8">
                  <a:tint val="44500"/>
                  <a:satMod val="160000"/>
                </a:srgbClr>
              </a:gs>
              <a:gs pos="100000">
                <a:srgbClr val="0C3AE8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chilly" dir="t"/>
          </a:scene3d>
          <a:sp3d z="12700" extrusionH="1700" prstMaterial="dkEdge">
            <a:bevelT w="25400" h="6350" prst="softRound"/>
            <a:bevelB w="0" h="0" prst="convex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Seta: Pentágono 45">
            <a:extLst>
              <a:ext uri="{FF2B5EF4-FFF2-40B4-BE49-F238E27FC236}">
                <a16:creationId xmlns:a16="http://schemas.microsoft.com/office/drawing/2014/main" id="{B3C17203-CAF7-4C62-80D4-85B53D44DB0D}"/>
              </a:ext>
            </a:extLst>
          </p:cNvPr>
          <p:cNvSpPr/>
          <p:nvPr/>
        </p:nvSpPr>
        <p:spPr>
          <a:xfrm>
            <a:off x="4166503" y="3213558"/>
            <a:ext cx="2879112" cy="428624"/>
          </a:xfrm>
          <a:prstGeom prst="homePlate">
            <a:avLst/>
          </a:prstGeom>
          <a:gradFill flip="none" rotWithShape="1">
            <a:gsLst>
              <a:gs pos="0">
                <a:srgbClr val="0C3AE8">
                  <a:tint val="66000"/>
                  <a:satMod val="160000"/>
                </a:srgbClr>
              </a:gs>
              <a:gs pos="50000">
                <a:srgbClr val="0C3AE8">
                  <a:tint val="44500"/>
                  <a:satMod val="160000"/>
                </a:srgbClr>
              </a:gs>
              <a:gs pos="100000">
                <a:srgbClr val="0C3AE8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chilly" dir="t"/>
          </a:scene3d>
          <a:sp3d z="12700" extrusionH="1700" prstMaterial="dkEdge">
            <a:bevelT w="25400" h="6350" prst="softRound"/>
            <a:bevelB w="0" h="0" prst="convex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Seta: Pentágono 46">
            <a:extLst>
              <a:ext uri="{FF2B5EF4-FFF2-40B4-BE49-F238E27FC236}">
                <a16:creationId xmlns:a16="http://schemas.microsoft.com/office/drawing/2014/main" id="{F8D05A24-EAFB-4EBD-97CC-18CC366B113B}"/>
              </a:ext>
            </a:extLst>
          </p:cNvPr>
          <p:cNvSpPr/>
          <p:nvPr/>
        </p:nvSpPr>
        <p:spPr>
          <a:xfrm>
            <a:off x="1722762" y="3210392"/>
            <a:ext cx="3843441" cy="428624"/>
          </a:xfrm>
          <a:prstGeom prst="homePlate">
            <a:avLst/>
          </a:prstGeom>
          <a:gradFill flip="none" rotWithShape="1">
            <a:gsLst>
              <a:gs pos="0">
                <a:srgbClr val="061D74">
                  <a:tint val="66000"/>
                  <a:satMod val="160000"/>
                </a:srgbClr>
              </a:gs>
              <a:gs pos="50000">
                <a:srgbClr val="061D74">
                  <a:tint val="44500"/>
                  <a:satMod val="160000"/>
                </a:srgbClr>
              </a:gs>
              <a:gs pos="100000">
                <a:srgbClr val="061D7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chilly" dir="t"/>
          </a:scene3d>
          <a:sp3d z="12700" extrusionH="1700" prstMaterial="dkEdge">
            <a:bevelT w="25400" h="6350" prst="softRound"/>
            <a:bevelB w="0" h="0" prst="convex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Seta: Pentágono 47">
            <a:extLst>
              <a:ext uri="{FF2B5EF4-FFF2-40B4-BE49-F238E27FC236}">
                <a16:creationId xmlns:a16="http://schemas.microsoft.com/office/drawing/2014/main" id="{38E3ACFE-71B6-42C2-830C-A60EE2EA6D56}"/>
              </a:ext>
            </a:extLst>
          </p:cNvPr>
          <p:cNvSpPr/>
          <p:nvPr/>
        </p:nvSpPr>
        <p:spPr>
          <a:xfrm>
            <a:off x="838200" y="3210631"/>
            <a:ext cx="1720744" cy="428624"/>
          </a:xfrm>
          <a:prstGeom prst="homePlat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chilly" dir="t"/>
          </a:scene3d>
          <a:sp3d z="12700" extrusionH="1700" prstMaterial="dkEdge">
            <a:bevelT w="25400" h="6350" prst="softRound"/>
            <a:bevelB w="0" h="0" prst="convex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42DAC2-00C4-40A5-A0AA-A0F4AE8AB72D}"/>
              </a:ext>
            </a:extLst>
          </p:cNvPr>
          <p:cNvSpPr/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  <a:ln>
            <a:noFill/>
          </a:ln>
        </p:spPr>
      </p:sp>
      <p:sp>
        <p:nvSpPr>
          <p:cNvPr id="9" name="Lágrima 8">
            <a:extLst>
              <a:ext uri="{FF2B5EF4-FFF2-40B4-BE49-F238E27FC236}">
                <a16:creationId xmlns:a16="http://schemas.microsoft.com/office/drawing/2014/main" id="{965D22AB-3257-488E-A35F-9B30CFFABB11}"/>
              </a:ext>
            </a:extLst>
          </p:cNvPr>
          <p:cNvSpPr/>
          <p:nvPr/>
        </p:nvSpPr>
        <p:spPr>
          <a:xfrm rot="8100000">
            <a:off x="904819" y="1754737"/>
            <a:ext cx="319993" cy="319993"/>
          </a:xfrm>
          <a:prstGeom prst="teardrop">
            <a:avLst>
              <a:gd name="adj" fmla="val 115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Círculo: Vazio 9">
            <a:extLst>
              <a:ext uri="{FF2B5EF4-FFF2-40B4-BE49-F238E27FC236}">
                <a16:creationId xmlns:a16="http://schemas.microsoft.com/office/drawing/2014/main" id="{FA75F189-7FCB-43B2-9364-8E7314AD61A7}"/>
              </a:ext>
            </a:extLst>
          </p:cNvPr>
          <p:cNvSpPr/>
          <p:nvPr/>
        </p:nvSpPr>
        <p:spPr>
          <a:xfrm>
            <a:off x="940367" y="1790286"/>
            <a:ext cx="248896" cy="248896"/>
          </a:xfrm>
          <a:prstGeom prst="donu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12700">
            <a:bevelT w="190500" h="381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4FDAF47-4C38-4DD2-8763-9AC82F1338C4}"/>
              </a:ext>
            </a:extLst>
          </p:cNvPr>
          <p:cNvSpPr/>
          <p:nvPr/>
        </p:nvSpPr>
        <p:spPr>
          <a:xfrm>
            <a:off x="1291085" y="2141003"/>
            <a:ext cx="1369681" cy="1287996"/>
          </a:xfrm>
          <a:custGeom>
            <a:avLst/>
            <a:gdLst>
              <a:gd name="connsiteX0" fmla="*/ 0 w 2500452"/>
              <a:gd name="connsiteY0" fmla="*/ 0 h 1287996"/>
              <a:gd name="connsiteX1" fmla="*/ 2500452 w 2500452"/>
              <a:gd name="connsiteY1" fmla="*/ 0 h 1287996"/>
              <a:gd name="connsiteX2" fmla="*/ 2500452 w 2500452"/>
              <a:gd name="connsiteY2" fmla="*/ 1287996 h 1287996"/>
              <a:gd name="connsiteX3" fmla="*/ 0 w 2500452"/>
              <a:gd name="connsiteY3" fmla="*/ 1287996 h 1287996"/>
              <a:gd name="connsiteX4" fmla="*/ 0 w 2500452"/>
              <a:gd name="connsiteY4" fmla="*/ 0 h 128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52" h="1287996">
                <a:moveTo>
                  <a:pt x="0" y="0"/>
                </a:moveTo>
                <a:lnTo>
                  <a:pt x="2500452" y="0"/>
                </a:lnTo>
                <a:lnTo>
                  <a:pt x="2500452" y="1287996"/>
                </a:lnTo>
                <a:lnTo>
                  <a:pt x="0" y="12879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95250" rIns="95250" bIns="142875" numCol="1" spcCol="1270" rtlCol="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500" kern="1200" noProof="0" dirty="0"/>
              <a:t>Análise dos Dados de Churn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D28420F3-9F6F-45C3-BD8D-35BE70FD45FF}"/>
              </a:ext>
            </a:extLst>
          </p:cNvPr>
          <p:cNvSpPr/>
          <p:nvPr/>
        </p:nvSpPr>
        <p:spPr>
          <a:xfrm>
            <a:off x="1291085" y="1688464"/>
            <a:ext cx="2500452" cy="452539"/>
          </a:xfrm>
          <a:custGeom>
            <a:avLst/>
            <a:gdLst>
              <a:gd name="connsiteX0" fmla="*/ 0 w 2500452"/>
              <a:gd name="connsiteY0" fmla="*/ 0 h 452539"/>
              <a:gd name="connsiteX1" fmla="*/ 2500452 w 2500452"/>
              <a:gd name="connsiteY1" fmla="*/ 0 h 452539"/>
              <a:gd name="connsiteX2" fmla="*/ 2500452 w 2500452"/>
              <a:gd name="connsiteY2" fmla="*/ 452539 h 452539"/>
              <a:gd name="connsiteX3" fmla="*/ 0 w 2500452"/>
              <a:gd name="connsiteY3" fmla="*/ 452539 h 452539"/>
              <a:gd name="connsiteX4" fmla="*/ 0 w 2500452"/>
              <a:gd name="connsiteY4" fmla="*/ 0 h 45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52" h="452539">
                <a:moveTo>
                  <a:pt x="0" y="0"/>
                </a:moveTo>
                <a:lnTo>
                  <a:pt x="2500452" y="0"/>
                </a:lnTo>
                <a:lnTo>
                  <a:pt x="2500452" y="452539"/>
                </a:lnTo>
                <a:lnTo>
                  <a:pt x="0" y="4525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01600" bIns="0" numCol="1" spcCol="1270" rtlCol="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pt-BR" sz="1600" b="1" kern="1200" noProof="0" dirty="0"/>
              <a:t>E1</a:t>
            </a:r>
            <a:br>
              <a:rPr lang="pt-BR" sz="1100" kern="1200" noProof="0" dirty="0"/>
            </a:br>
            <a:r>
              <a:rPr lang="pt-BR" sz="1100" kern="1200" noProof="0" dirty="0"/>
              <a:t>25/04/2024 – 26/04/2024</a:t>
            </a:r>
          </a:p>
        </p:txBody>
      </p:sp>
      <p:sp>
        <p:nvSpPr>
          <p:cNvPr id="13" name="Conector reto 12">
            <a:extLst>
              <a:ext uri="{FF2B5EF4-FFF2-40B4-BE49-F238E27FC236}">
                <a16:creationId xmlns:a16="http://schemas.microsoft.com/office/drawing/2014/main" id="{1D37531E-300C-46D0-A075-AAD731B2822C}"/>
              </a:ext>
            </a:extLst>
          </p:cNvPr>
          <p:cNvSpPr/>
          <p:nvPr/>
        </p:nvSpPr>
        <p:spPr>
          <a:xfrm>
            <a:off x="1064815" y="2141003"/>
            <a:ext cx="0" cy="12879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8E6D6ED-C92A-41AE-BC37-8748D4FB8EC3}"/>
              </a:ext>
            </a:extLst>
          </p:cNvPr>
          <p:cNvSpPr/>
          <p:nvPr/>
        </p:nvSpPr>
        <p:spPr>
          <a:xfrm>
            <a:off x="1023214" y="3388271"/>
            <a:ext cx="81457" cy="81457"/>
          </a:xfrm>
          <a:prstGeom prst="ellipse">
            <a:avLst/>
          </a:prstGeom>
          <a:solidFill>
            <a:schemeClr val="tx1"/>
          </a:solidFill>
          <a:ln w="63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5" name="Lágrima 14">
            <a:extLst>
              <a:ext uri="{FF2B5EF4-FFF2-40B4-BE49-F238E27FC236}">
                <a16:creationId xmlns:a16="http://schemas.microsoft.com/office/drawing/2014/main" id="{B180CD28-9810-47B3-88A1-2DBC49A955B4}"/>
              </a:ext>
            </a:extLst>
          </p:cNvPr>
          <p:cNvSpPr/>
          <p:nvPr/>
        </p:nvSpPr>
        <p:spPr>
          <a:xfrm rot="18900000">
            <a:off x="2405281" y="4783268"/>
            <a:ext cx="319993" cy="319993"/>
          </a:xfrm>
          <a:prstGeom prst="teardrop">
            <a:avLst>
              <a:gd name="adj" fmla="val 115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Círculo: Vazio 15">
            <a:extLst>
              <a:ext uri="{FF2B5EF4-FFF2-40B4-BE49-F238E27FC236}">
                <a16:creationId xmlns:a16="http://schemas.microsoft.com/office/drawing/2014/main" id="{1F0D5F40-B420-45BB-8DC3-E435A775A6EC}"/>
              </a:ext>
            </a:extLst>
          </p:cNvPr>
          <p:cNvSpPr/>
          <p:nvPr/>
        </p:nvSpPr>
        <p:spPr>
          <a:xfrm>
            <a:off x="2440830" y="4818817"/>
            <a:ext cx="248896" cy="248896"/>
          </a:xfrm>
          <a:prstGeom prst="donu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12700">
            <a:bevelT w="190500" h="381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2B1A6E79-4B1F-48DD-888A-2E7569AF5882}"/>
              </a:ext>
            </a:extLst>
          </p:cNvPr>
          <p:cNvSpPr/>
          <p:nvPr/>
        </p:nvSpPr>
        <p:spPr>
          <a:xfrm>
            <a:off x="2791549" y="3429000"/>
            <a:ext cx="1605478" cy="1287996"/>
          </a:xfrm>
          <a:custGeom>
            <a:avLst/>
            <a:gdLst>
              <a:gd name="connsiteX0" fmla="*/ 0 w 2500452"/>
              <a:gd name="connsiteY0" fmla="*/ 0 h 1287996"/>
              <a:gd name="connsiteX1" fmla="*/ 2500452 w 2500452"/>
              <a:gd name="connsiteY1" fmla="*/ 0 h 1287996"/>
              <a:gd name="connsiteX2" fmla="*/ 2500452 w 2500452"/>
              <a:gd name="connsiteY2" fmla="*/ 1287996 h 1287996"/>
              <a:gd name="connsiteX3" fmla="*/ 0 w 2500452"/>
              <a:gd name="connsiteY3" fmla="*/ 1287996 h 1287996"/>
              <a:gd name="connsiteX4" fmla="*/ 0 w 2500452"/>
              <a:gd name="connsiteY4" fmla="*/ 0 h 128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52" h="1287996">
                <a:moveTo>
                  <a:pt x="0" y="0"/>
                </a:moveTo>
                <a:lnTo>
                  <a:pt x="2500452" y="0"/>
                </a:lnTo>
                <a:lnTo>
                  <a:pt x="2500452" y="1287996"/>
                </a:lnTo>
                <a:lnTo>
                  <a:pt x="0" y="12879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42875" rIns="0" bIns="95250" numCol="1" spcCol="1270" rtlCol="0" anchor="b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500" kern="1200" noProof="0" dirty="0"/>
              <a:t>Desenvolvimento de Modelos Preditivos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756830E-B8FE-45CF-878F-9C734B9B1BFE}"/>
              </a:ext>
            </a:extLst>
          </p:cNvPr>
          <p:cNvSpPr/>
          <p:nvPr/>
        </p:nvSpPr>
        <p:spPr>
          <a:xfrm>
            <a:off x="2791548" y="4716996"/>
            <a:ext cx="2500452" cy="452539"/>
          </a:xfrm>
          <a:custGeom>
            <a:avLst/>
            <a:gdLst>
              <a:gd name="connsiteX0" fmla="*/ 0 w 2500452"/>
              <a:gd name="connsiteY0" fmla="*/ 0 h 452539"/>
              <a:gd name="connsiteX1" fmla="*/ 2500452 w 2500452"/>
              <a:gd name="connsiteY1" fmla="*/ 0 h 452539"/>
              <a:gd name="connsiteX2" fmla="*/ 2500452 w 2500452"/>
              <a:gd name="connsiteY2" fmla="*/ 452539 h 452539"/>
              <a:gd name="connsiteX3" fmla="*/ 0 w 2500452"/>
              <a:gd name="connsiteY3" fmla="*/ 452539 h 452539"/>
              <a:gd name="connsiteX4" fmla="*/ 0 w 2500452"/>
              <a:gd name="connsiteY4" fmla="*/ 0 h 45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52" h="452539">
                <a:moveTo>
                  <a:pt x="0" y="0"/>
                </a:moveTo>
                <a:lnTo>
                  <a:pt x="2500452" y="0"/>
                </a:lnTo>
                <a:lnTo>
                  <a:pt x="2500452" y="452539"/>
                </a:lnTo>
                <a:lnTo>
                  <a:pt x="0" y="4525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01600" bIns="0" numCol="1" spcCol="1270" rtlCol="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pt-BR" sz="1600" b="1" kern="1200" noProof="0" dirty="0"/>
              <a:t>E2</a:t>
            </a:r>
            <a:br>
              <a:rPr lang="pt-BR" sz="1100" kern="1200" noProof="0" dirty="0"/>
            </a:br>
            <a:r>
              <a:rPr lang="pt-BR" sz="1100" kern="1200" noProof="0" dirty="0"/>
              <a:t>26/04/2024 – 27/04/2024</a:t>
            </a:r>
          </a:p>
        </p:txBody>
      </p:sp>
      <p:sp>
        <p:nvSpPr>
          <p:cNvPr id="19" name="Conector reto 18">
            <a:extLst>
              <a:ext uri="{FF2B5EF4-FFF2-40B4-BE49-F238E27FC236}">
                <a16:creationId xmlns:a16="http://schemas.microsoft.com/office/drawing/2014/main" id="{8DA6C968-18DC-43F0-82EF-24A61E974EE2}"/>
              </a:ext>
            </a:extLst>
          </p:cNvPr>
          <p:cNvSpPr/>
          <p:nvPr/>
        </p:nvSpPr>
        <p:spPr>
          <a:xfrm>
            <a:off x="2565278" y="3429000"/>
            <a:ext cx="0" cy="128799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02FF2E1-8E9D-459B-BE62-BA55FA48A1BD}"/>
              </a:ext>
            </a:extLst>
          </p:cNvPr>
          <p:cNvSpPr/>
          <p:nvPr/>
        </p:nvSpPr>
        <p:spPr>
          <a:xfrm>
            <a:off x="2523677" y="3388271"/>
            <a:ext cx="81457" cy="81457"/>
          </a:xfrm>
          <a:prstGeom prst="ellipse">
            <a:avLst/>
          </a:prstGeom>
          <a:solidFill>
            <a:schemeClr val="tx1"/>
          </a:solidFill>
          <a:ln w="63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7" name="Lágrima 26">
            <a:extLst>
              <a:ext uri="{FF2B5EF4-FFF2-40B4-BE49-F238E27FC236}">
                <a16:creationId xmlns:a16="http://schemas.microsoft.com/office/drawing/2014/main" id="{4B700D11-D8C0-4E79-8BAF-E7F4395E4A50}"/>
              </a:ext>
            </a:extLst>
          </p:cNvPr>
          <p:cNvSpPr/>
          <p:nvPr/>
        </p:nvSpPr>
        <p:spPr>
          <a:xfrm rot="18900000">
            <a:off x="5406207" y="4783268"/>
            <a:ext cx="319993" cy="319993"/>
          </a:xfrm>
          <a:prstGeom prst="teardrop">
            <a:avLst>
              <a:gd name="adj" fmla="val 115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Círculo: Vazio 27">
            <a:extLst>
              <a:ext uri="{FF2B5EF4-FFF2-40B4-BE49-F238E27FC236}">
                <a16:creationId xmlns:a16="http://schemas.microsoft.com/office/drawing/2014/main" id="{E5125B1D-33F4-4C4F-A45A-BF3897C57278}"/>
              </a:ext>
            </a:extLst>
          </p:cNvPr>
          <p:cNvSpPr/>
          <p:nvPr/>
        </p:nvSpPr>
        <p:spPr>
          <a:xfrm>
            <a:off x="5441755" y="4818817"/>
            <a:ext cx="248896" cy="248896"/>
          </a:xfrm>
          <a:prstGeom prst="donu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12700">
            <a:bevelT w="190500" h="381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4CD7F8FA-8FFD-4054-969B-93BF3B258E1A}"/>
              </a:ext>
            </a:extLst>
          </p:cNvPr>
          <p:cNvSpPr/>
          <p:nvPr/>
        </p:nvSpPr>
        <p:spPr>
          <a:xfrm>
            <a:off x="5792474" y="3429000"/>
            <a:ext cx="1169176" cy="1287996"/>
          </a:xfrm>
          <a:custGeom>
            <a:avLst/>
            <a:gdLst>
              <a:gd name="connsiteX0" fmla="*/ 0 w 2500452"/>
              <a:gd name="connsiteY0" fmla="*/ 0 h 1287996"/>
              <a:gd name="connsiteX1" fmla="*/ 2500452 w 2500452"/>
              <a:gd name="connsiteY1" fmla="*/ 0 h 1287996"/>
              <a:gd name="connsiteX2" fmla="*/ 2500452 w 2500452"/>
              <a:gd name="connsiteY2" fmla="*/ 1287996 h 1287996"/>
              <a:gd name="connsiteX3" fmla="*/ 0 w 2500452"/>
              <a:gd name="connsiteY3" fmla="*/ 1287996 h 1287996"/>
              <a:gd name="connsiteX4" fmla="*/ 0 w 2500452"/>
              <a:gd name="connsiteY4" fmla="*/ 0 h 128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52" h="1287996">
                <a:moveTo>
                  <a:pt x="0" y="0"/>
                </a:moveTo>
                <a:lnTo>
                  <a:pt x="2500452" y="0"/>
                </a:lnTo>
                <a:lnTo>
                  <a:pt x="2500452" y="1287996"/>
                </a:lnTo>
                <a:lnTo>
                  <a:pt x="0" y="12879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42875" rIns="0" bIns="95250" numCol="1" spcCol="1270" rtlCol="0" anchor="b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500" kern="1200" noProof="0" dirty="0"/>
              <a:t>Apresentação de resultados </a:t>
            </a: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60E2B2A6-A0DF-424E-B487-B607D340A7E2}"/>
              </a:ext>
            </a:extLst>
          </p:cNvPr>
          <p:cNvSpPr/>
          <p:nvPr/>
        </p:nvSpPr>
        <p:spPr>
          <a:xfrm>
            <a:off x="5792473" y="4716996"/>
            <a:ext cx="2500452" cy="452539"/>
          </a:xfrm>
          <a:custGeom>
            <a:avLst/>
            <a:gdLst>
              <a:gd name="connsiteX0" fmla="*/ 0 w 2500452"/>
              <a:gd name="connsiteY0" fmla="*/ 0 h 452539"/>
              <a:gd name="connsiteX1" fmla="*/ 2500452 w 2500452"/>
              <a:gd name="connsiteY1" fmla="*/ 0 h 452539"/>
              <a:gd name="connsiteX2" fmla="*/ 2500452 w 2500452"/>
              <a:gd name="connsiteY2" fmla="*/ 452539 h 452539"/>
              <a:gd name="connsiteX3" fmla="*/ 0 w 2500452"/>
              <a:gd name="connsiteY3" fmla="*/ 452539 h 452539"/>
              <a:gd name="connsiteX4" fmla="*/ 0 w 2500452"/>
              <a:gd name="connsiteY4" fmla="*/ 0 h 45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52" h="452539">
                <a:moveTo>
                  <a:pt x="0" y="0"/>
                </a:moveTo>
                <a:lnTo>
                  <a:pt x="2500452" y="0"/>
                </a:lnTo>
                <a:lnTo>
                  <a:pt x="2500452" y="452539"/>
                </a:lnTo>
                <a:lnTo>
                  <a:pt x="0" y="4525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01600" bIns="0" numCol="1" spcCol="1270" rtlCol="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pt-BR" sz="1600" b="1" kern="1200" noProof="0" dirty="0"/>
              <a:t>E3</a:t>
            </a:r>
            <a:br>
              <a:rPr lang="pt-BR" sz="1100" kern="1200" noProof="0" dirty="0"/>
            </a:br>
            <a:r>
              <a:rPr lang="pt-BR" sz="1100" kern="1200" noProof="0" dirty="0"/>
              <a:t>29/04/2024 – 03/05/2024 </a:t>
            </a:r>
          </a:p>
        </p:txBody>
      </p:sp>
      <p:sp>
        <p:nvSpPr>
          <p:cNvPr id="33" name="Lágrima 32">
            <a:extLst>
              <a:ext uri="{FF2B5EF4-FFF2-40B4-BE49-F238E27FC236}">
                <a16:creationId xmlns:a16="http://schemas.microsoft.com/office/drawing/2014/main" id="{326E7A89-FDB2-4108-A362-D4B880007BD5}"/>
              </a:ext>
            </a:extLst>
          </p:cNvPr>
          <p:cNvSpPr/>
          <p:nvPr/>
        </p:nvSpPr>
        <p:spPr>
          <a:xfrm rot="8100000">
            <a:off x="9268870" y="1754737"/>
            <a:ext cx="319993" cy="319993"/>
          </a:xfrm>
          <a:prstGeom prst="teardrop">
            <a:avLst>
              <a:gd name="adj" fmla="val 115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Círculo: Vazio 33">
            <a:extLst>
              <a:ext uri="{FF2B5EF4-FFF2-40B4-BE49-F238E27FC236}">
                <a16:creationId xmlns:a16="http://schemas.microsoft.com/office/drawing/2014/main" id="{3E315351-3D26-459B-BE4B-E9447710A80D}"/>
              </a:ext>
            </a:extLst>
          </p:cNvPr>
          <p:cNvSpPr/>
          <p:nvPr/>
        </p:nvSpPr>
        <p:spPr>
          <a:xfrm>
            <a:off x="9304418" y="1790286"/>
            <a:ext cx="248896" cy="248896"/>
          </a:xfrm>
          <a:prstGeom prst="donu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12700">
            <a:bevelT w="190500" h="381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FD25FDAC-4803-490A-82C0-67D2C5CE03AC}"/>
              </a:ext>
            </a:extLst>
          </p:cNvPr>
          <p:cNvSpPr/>
          <p:nvPr/>
        </p:nvSpPr>
        <p:spPr>
          <a:xfrm>
            <a:off x="9655135" y="2141003"/>
            <a:ext cx="1148331" cy="1287996"/>
          </a:xfrm>
          <a:custGeom>
            <a:avLst/>
            <a:gdLst>
              <a:gd name="connsiteX0" fmla="*/ 0 w 2500452"/>
              <a:gd name="connsiteY0" fmla="*/ 0 h 1287996"/>
              <a:gd name="connsiteX1" fmla="*/ 2500452 w 2500452"/>
              <a:gd name="connsiteY1" fmla="*/ 0 h 1287996"/>
              <a:gd name="connsiteX2" fmla="*/ 2500452 w 2500452"/>
              <a:gd name="connsiteY2" fmla="*/ 1287996 h 1287996"/>
              <a:gd name="connsiteX3" fmla="*/ 0 w 2500452"/>
              <a:gd name="connsiteY3" fmla="*/ 1287996 h 1287996"/>
              <a:gd name="connsiteX4" fmla="*/ 0 w 2500452"/>
              <a:gd name="connsiteY4" fmla="*/ 0 h 128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52" h="1287996">
                <a:moveTo>
                  <a:pt x="0" y="0"/>
                </a:moveTo>
                <a:lnTo>
                  <a:pt x="2500452" y="0"/>
                </a:lnTo>
                <a:lnTo>
                  <a:pt x="2500452" y="1287996"/>
                </a:lnTo>
                <a:lnTo>
                  <a:pt x="0" y="12879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95250" rIns="95250" bIns="142875" numCol="1" spcCol="1270" rtlCol="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500" kern="1200" noProof="0" dirty="0"/>
              <a:t>Avaliação Contínua e Ajustes</a:t>
            </a:r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CE2EE5C7-D408-4D2B-8EC7-D028CBE08B31}"/>
              </a:ext>
            </a:extLst>
          </p:cNvPr>
          <p:cNvSpPr/>
          <p:nvPr/>
        </p:nvSpPr>
        <p:spPr>
          <a:xfrm>
            <a:off x="9655136" y="1688464"/>
            <a:ext cx="2500452" cy="452539"/>
          </a:xfrm>
          <a:custGeom>
            <a:avLst/>
            <a:gdLst>
              <a:gd name="connsiteX0" fmla="*/ 0 w 2500452"/>
              <a:gd name="connsiteY0" fmla="*/ 0 h 452539"/>
              <a:gd name="connsiteX1" fmla="*/ 2500452 w 2500452"/>
              <a:gd name="connsiteY1" fmla="*/ 0 h 452539"/>
              <a:gd name="connsiteX2" fmla="*/ 2500452 w 2500452"/>
              <a:gd name="connsiteY2" fmla="*/ 452539 h 452539"/>
              <a:gd name="connsiteX3" fmla="*/ 0 w 2500452"/>
              <a:gd name="connsiteY3" fmla="*/ 452539 h 452539"/>
              <a:gd name="connsiteX4" fmla="*/ 0 w 2500452"/>
              <a:gd name="connsiteY4" fmla="*/ 0 h 45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52" h="452539">
                <a:moveTo>
                  <a:pt x="0" y="0"/>
                </a:moveTo>
                <a:lnTo>
                  <a:pt x="2500452" y="0"/>
                </a:lnTo>
                <a:lnTo>
                  <a:pt x="2500452" y="452539"/>
                </a:lnTo>
                <a:lnTo>
                  <a:pt x="0" y="4525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01600" bIns="0" numCol="1" spcCol="1270" rtlCol="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pt-BR" sz="1600" b="1" kern="1200" noProof="0" dirty="0"/>
              <a:t>E5</a:t>
            </a:r>
            <a:br>
              <a:rPr lang="pt-BR" sz="1100" kern="1200" noProof="0" dirty="0"/>
            </a:br>
            <a:r>
              <a:rPr lang="pt-BR" sz="1100" kern="1200" noProof="0" dirty="0"/>
              <a:t>03/05/2024 – A definir</a:t>
            </a:r>
          </a:p>
        </p:txBody>
      </p:sp>
      <p:sp>
        <p:nvSpPr>
          <p:cNvPr id="37" name="Conector reto 36">
            <a:extLst>
              <a:ext uri="{FF2B5EF4-FFF2-40B4-BE49-F238E27FC236}">
                <a16:creationId xmlns:a16="http://schemas.microsoft.com/office/drawing/2014/main" id="{718B6B15-0E2C-455A-B27D-C306E7133205}"/>
              </a:ext>
            </a:extLst>
          </p:cNvPr>
          <p:cNvSpPr/>
          <p:nvPr/>
        </p:nvSpPr>
        <p:spPr>
          <a:xfrm>
            <a:off x="9428866" y="2141003"/>
            <a:ext cx="0" cy="12879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91463D7-11C1-4C9F-8647-18918317875B}"/>
              </a:ext>
            </a:extLst>
          </p:cNvPr>
          <p:cNvSpPr/>
          <p:nvPr/>
        </p:nvSpPr>
        <p:spPr>
          <a:xfrm>
            <a:off x="9387265" y="3388271"/>
            <a:ext cx="81457" cy="814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6E7B2A-33D0-4C4D-83B0-07FE7615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Roadmap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3754E1-7854-4D19-AF4C-6F498C80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7</a:t>
            </a:fld>
            <a:endParaRPr lang="pt-BR" dirty="0"/>
          </a:p>
        </p:txBody>
      </p:sp>
      <p:sp>
        <p:nvSpPr>
          <p:cNvPr id="49" name="Conector reto 48">
            <a:extLst>
              <a:ext uri="{FF2B5EF4-FFF2-40B4-BE49-F238E27FC236}">
                <a16:creationId xmlns:a16="http://schemas.microsoft.com/office/drawing/2014/main" id="{3F00FD8C-2086-4213-8555-AB5EC179344A}"/>
              </a:ext>
            </a:extLst>
          </p:cNvPr>
          <p:cNvSpPr/>
          <p:nvPr/>
        </p:nvSpPr>
        <p:spPr>
          <a:xfrm>
            <a:off x="5566204" y="3429000"/>
            <a:ext cx="0" cy="12879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1994726D-A410-4ACF-ABC2-1B8C058C0CB1}"/>
              </a:ext>
            </a:extLst>
          </p:cNvPr>
          <p:cNvSpPr/>
          <p:nvPr/>
        </p:nvSpPr>
        <p:spPr>
          <a:xfrm>
            <a:off x="5524602" y="3388271"/>
            <a:ext cx="81457" cy="81457"/>
          </a:xfrm>
          <a:prstGeom prst="ellipse">
            <a:avLst/>
          </a:prstGeom>
          <a:solidFill>
            <a:schemeClr val="tx1"/>
          </a:solidFill>
          <a:ln w="63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3" name="Lágrima 52">
            <a:extLst>
              <a:ext uri="{FF2B5EF4-FFF2-40B4-BE49-F238E27FC236}">
                <a16:creationId xmlns:a16="http://schemas.microsoft.com/office/drawing/2014/main" id="{CD0A1F54-0B26-4A48-BA7E-AB5577829EB8}"/>
              </a:ext>
            </a:extLst>
          </p:cNvPr>
          <p:cNvSpPr/>
          <p:nvPr/>
        </p:nvSpPr>
        <p:spPr>
          <a:xfrm rot="8100000">
            <a:off x="6868570" y="1754737"/>
            <a:ext cx="319993" cy="319993"/>
          </a:xfrm>
          <a:prstGeom prst="teardrop">
            <a:avLst>
              <a:gd name="adj" fmla="val 115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Círculo: Vazio 53">
            <a:extLst>
              <a:ext uri="{FF2B5EF4-FFF2-40B4-BE49-F238E27FC236}">
                <a16:creationId xmlns:a16="http://schemas.microsoft.com/office/drawing/2014/main" id="{E393EE48-B408-4DCC-9447-1D730D338FE3}"/>
              </a:ext>
            </a:extLst>
          </p:cNvPr>
          <p:cNvSpPr/>
          <p:nvPr/>
        </p:nvSpPr>
        <p:spPr>
          <a:xfrm>
            <a:off x="6904118" y="1790286"/>
            <a:ext cx="248896" cy="248896"/>
          </a:xfrm>
          <a:prstGeom prst="donu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12700">
            <a:bevelT w="190500" h="381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6A994D1E-9C33-443B-9A22-F7BD31394457}"/>
              </a:ext>
            </a:extLst>
          </p:cNvPr>
          <p:cNvSpPr/>
          <p:nvPr/>
        </p:nvSpPr>
        <p:spPr>
          <a:xfrm>
            <a:off x="7254836" y="2141003"/>
            <a:ext cx="1462360" cy="1287996"/>
          </a:xfrm>
          <a:custGeom>
            <a:avLst/>
            <a:gdLst>
              <a:gd name="connsiteX0" fmla="*/ 0 w 2500452"/>
              <a:gd name="connsiteY0" fmla="*/ 0 h 1287996"/>
              <a:gd name="connsiteX1" fmla="*/ 2500452 w 2500452"/>
              <a:gd name="connsiteY1" fmla="*/ 0 h 1287996"/>
              <a:gd name="connsiteX2" fmla="*/ 2500452 w 2500452"/>
              <a:gd name="connsiteY2" fmla="*/ 1287996 h 1287996"/>
              <a:gd name="connsiteX3" fmla="*/ 0 w 2500452"/>
              <a:gd name="connsiteY3" fmla="*/ 1287996 h 1287996"/>
              <a:gd name="connsiteX4" fmla="*/ 0 w 2500452"/>
              <a:gd name="connsiteY4" fmla="*/ 0 h 128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52" h="1287996">
                <a:moveTo>
                  <a:pt x="0" y="0"/>
                </a:moveTo>
                <a:lnTo>
                  <a:pt x="2500452" y="0"/>
                </a:lnTo>
                <a:lnTo>
                  <a:pt x="2500452" y="1287996"/>
                </a:lnTo>
                <a:lnTo>
                  <a:pt x="0" y="12879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95250" rIns="95250" bIns="142875" numCol="1" spcCol="1270" rtlCol="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500" kern="1200" noProof="0" dirty="0"/>
              <a:t>Implementação de Estratégias de Retenção</a:t>
            </a:r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F7A88098-C7FE-4ECE-AC2D-86871A4A26E7}"/>
              </a:ext>
            </a:extLst>
          </p:cNvPr>
          <p:cNvSpPr/>
          <p:nvPr/>
        </p:nvSpPr>
        <p:spPr>
          <a:xfrm>
            <a:off x="7254836" y="1688464"/>
            <a:ext cx="2500452" cy="452539"/>
          </a:xfrm>
          <a:custGeom>
            <a:avLst/>
            <a:gdLst>
              <a:gd name="connsiteX0" fmla="*/ 0 w 2500452"/>
              <a:gd name="connsiteY0" fmla="*/ 0 h 452539"/>
              <a:gd name="connsiteX1" fmla="*/ 2500452 w 2500452"/>
              <a:gd name="connsiteY1" fmla="*/ 0 h 452539"/>
              <a:gd name="connsiteX2" fmla="*/ 2500452 w 2500452"/>
              <a:gd name="connsiteY2" fmla="*/ 452539 h 452539"/>
              <a:gd name="connsiteX3" fmla="*/ 0 w 2500452"/>
              <a:gd name="connsiteY3" fmla="*/ 452539 h 452539"/>
              <a:gd name="connsiteX4" fmla="*/ 0 w 2500452"/>
              <a:gd name="connsiteY4" fmla="*/ 0 h 45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52" h="452539">
                <a:moveTo>
                  <a:pt x="0" y="0"/>
                </a:moveTo>
                <a:lnTo>
                  <a:pt x="2500452" y="0"/>
                </a:lnTo>
                <a:lnTo>
                  <a:pt x="2500452" y="452539"/>
                </a:lnTo>
                <a:lnTo>
                  <a:pt x="0" y="4525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01600" bIns="0" numCol="1" spcCol="1270" rtlCol="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pt-BR" sz="1600" b="1" kern="1200" noProof="0" dirty="0"/>
              <a:t>E4</a:t>
            </a:r>
            <a:br>
              <a:rPr lang="pt-BR" sz="1100" kern="1200" noProof="0" dirty="0"/>
            </a:br>
            <a:r>
              <a:rPr lang="pt-BR" sz="1100" kern="1200" noProof="0" dirty="0"/>
              <a:t>03/05/2024 – A definir</a:t>
            </a:r>
          </a:p>
        </p:txBody>
      </p:sp>
      <p:sp>
        <p:nvSpPr>
          <p:cNvPr id="57" name="Conector reto 56">
            <a:extLst>
              <a:ext uri="{FF2B5EF4-FFF2-40B4-BE49-F238E27FC236}">
                <a16:creationId xmlns:a16="http://schemas.microsoft.com/office/drawing/2014/main" id="{0FB17B7B-D25C-4A45-B57B-461EA756427C}"/>
              </a:ext>
            </a:extLst>
          </p:cNvPr>
          <p:cNvSpPr/>
          <p:nvPr/>
        </p:nvSpPr>
        <p:spPr>
          <a:xfrm>
            <a:off x="7028566" y="2141003"/>
            <a:ext cx="0" cy="12879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A8BD58DC-C3E8-4A56-8672-E6944B8A4E20}"/>
              </a:ext>
            </a:extLst>
          </p:cNvPr>
          <p:cNvSpPr/>
          <p:nvPr/>
        </p:nvSpPr>
        <p:spPr>
          <a:xfrm>
            <a:off x="6986965" y="3388271"/>
            <a:ext cx="81457" cy="814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5" name="Lágrima 64">
            <a:extLst>
              <a:ext uri="{FF2B5EF4-FFF2-40B4-BE49-F238E27FC236}">
                <a16:creationId xmlns:a16="http://schemas.microsoft.com/office/drawing/2014/main" id="{36F84D76-5D6D-4C40-8B35-7480C1C61A69}"/>
              </a:ext>
            </a:extLst>
          </p:cNvPr>
          <p:cNvSpPr/>
          <p:nvPr/>
        </p:nvSpPr>
        <p:spPr>
          <a:xfrm rot="18900000">
            <a:off x="11150800" y="4783269"/>
            <a:ext cx="319993" cy="319993"/>
          </a:xfrm>
          <a:prstGeom prst="teardrop">
            <a:avLst>
              <a:gd name="adj" fmla="val 115000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6" name="Círculo: Vazio 65">
            <a:extLst>
              <a:ext uri="{FF2B5EF4-FFF2-40B4-BE49-F238E27FC236}">
                <a16:creationId xmlns:a16="http://schemas.microsoft.com/office/drawing/2014/main" id="{7705A24A-5A8C-44D6-AAB7-5204DAB9865F}"/>
              </a:ext>
            </a:extLst>
          </p:cNvPr>
          <p:cNvSpPr/>
          <p:nvPr/>
        </p:nvSpPr>
        <p:spPr>
          <a:xfrm>
            <a:off x="11186348" y="4818818"/>
            <a:ext cx="248896" cy="248896"/>
          </a:xfrm>
          <a:prstGeom prst="donu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12700">
            <a:bevelT w="190500" h="381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F70D47CC-FD64-4B74-8220-C822668E1ECF}"/>
              </a:ext>
            </a:extLst>
          </p:cNvPr>
          <p:cNvSpPr/>
          <p:nvPr/>
        </p:nvSpPr>
        <p:spPr>
          <a:xfrm>
            <a:off x="9400451" y="3697803"/>
            <a:ext cx="1688605" cy="1287996"/>
          </a:xfrm>
          <a:custGeom>
            <a:avLst/>
            <a:gdLst>
              <a:gd name="connsiteX0" fmla="*/ 0 w 2500452"/>
              <a:gd name="connsiteY0" fmla="*/ 0 h 1287996"/>
              <a:gd name="connsiteX1" fmla="*/ 2500452 w 2500452"/>
              <a:gd name="connsiteY1" fmla="*/ 0 h 1287996"/>
              <a:gd name="connsiteX2" fmla="*/ 2500452 w 2500452"/>
              <a:gd name="connsiteY2" fmla="*/ 1287996 h 1287996"/>
              <a:gd name="connsiteX3" fmla="*/ 0 w 2500452"/>
              <a:gd name="connsiteY3" fmla="*/ 1287996 h 1287996"/>
              <a:gd name="connsiteX4" fmla="*/ 0 w 2500452"/>
              <a:gd name="connsiteY4" fmla="*/ 0 h 128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52" h="1287996">
                <a:moveTo>
                  <a:pt x="0" y="0"/>
                </a:moveTo>
                <a:lnTo>
                  <a:pt x="2500452" y="0"/>
                </a:lnTo>
                <a:lnTo>
                  <a:pt x="2500452" y="1287996"/>
                </a:lnTo>
                <a:lnTo>
                  <a:pt x="0" y="12879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42875" rIns="0" bIns="95250" numCol="1" spcCol="1270" rtlCol="0" anchor="b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dashbord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/plataforma de avaliação de risco</a:t>
            </a:r>
            <a:endParaRPr lang="pt-BR" sz="1500" kern="1200" noProof="0" dirty="0"/>
          </a:p>
        </p:txBody>
      </p:sp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BBFD7AFC-9104-491A-ABA0-1A61469AEB87}"/>
              </a:ext>
            </a:extLst>
          </p:cNvPr>
          <p:cNvSpPr/>
          <p:nvPr/>
        </p:nvSpPr>
        <p:spPr>
          <a:xfrm>
            <a:off x="9919879" y="4985799"/>
            <a:ext cx="2500452" cy="452539"/>
          </a:xfrm>
          <a:custGeom>
            <a:avLst/>
            <a:gdLst>
              <a:gd name="connsiteX0" fmla="*/ 0 w 2500452"/>
              <a:gd name="connsiteY0" fmla="*/ 0 h 452539"/>
              <a:gd name="connsiteX1" fmla="*/ 2500452 w 2500452"/>
              <a:gd name="connsiteY1" fmla="*/ 0 h 452539"/>
              <a:gd name="connsiteX2" fmla="*/ 2500452 w 2500452"/>
              <a:gd name="connsiteY2" fmla="*/ 452539 h 452539"/>
              <a:gd name="connsiteX3" fmla="*/ 0 w 2500452"/>
              <a:gd name="connsiteY3" fmla="*/ 452539 h 452539"/>
              <a:gd name="connsiteX4" fmla="*/ 0 w 2500452"/>
              <a:gd name="connsiteY4" fmla="*/ 0 h 45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52" h="452539">
                <a:moveTo>
                  <a:pt x="0" y="0"/>
                </a:moveTo>
                <a:lnTo>
                  <a:pt x="2500452" y="0"/>
                </a:lnTo>
                <a:lnTo>
                  <a:pt x="2500452" y="452539"/>
                </a:lnTo>
                <a:lnTo>
                  <a:pt x="0" y="4525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01600" bIns="0" numCol="1" spcCol="1270" rtlCol="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pt-BR" sz="1600" b="1" kern="1200" noProof="0" dirty="0"/>
              <a:t>E6</a:t>
            </a:r>
            <a:br>
              <a:rPr lang="pt-BR" sz="1100" kern="1200" noProof="0" dirty="0"/>
            </a:br>
            <a:r>
              <a:rPr lang="pt-BR" sz="1100" kern="1200" noProof="0" dirty="0"/>
              <a:t>03/05/2024 – A definir</a:t>
            </a:r>
          </a:p>
        </p:txBody>
      </p:sp>
      <p:sp>
        <p:nvSpPr>
          <p:cNvPr id="69" name="Conector reto 68">
            <a:extLst>
              <a:ext uri="{FF2B5EF4-FFF2-40B4-BE49-F238E27FC236}">
                <a16:creationId xmlns:a16="http://schemas.microsoft.com/office/drawing/2014/main" id="{324C516B-CEDD-4A12-834C-54C078B52796}"/>
              </a:ext>
            </a:extLst>
          </p:cNvPr>
          <p:cNvSpPr/>
          <p:nvPr/>
        </p:nvSpPr>
        <p:spPr>
          <a:xfrm>
            <a:off x="11310797" y="3429001"/>
            <a:ext cx="0" cy="12879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75A87143-EEDA-4D5F-BCA0-386052605548}"/>
              </a:ext>
            </a:extLst>
          </p:cNvPr>
          <p:cNvSpPr/>
          <p:nvPr/>
        </p:nvSpPr>
        <p:spPr>
          <a:xfrm>
            <a:off x="11269195" y="3388272"/>
            <a:ext cx="81457" cy="81457"/>
          </a:xfrm>
          <a:prstGeom prst="ellipse">
            <a:avLst/>
          </a:prstGeom>
          <a:solidFill>
            <a:schemeClr val="tx1"/>
          </a:solidFill>
          <a:ln w="63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284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5F660-8A0C-43AA-883F-D511C770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Descrição do Processo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BEA31A-BE40-41D8-852C-76E231BD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8</a:t>
            </a:fld>
            <a:endParaRPr lang="pt-BR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BE2F4F5-F828-41DE-B847-89CD33399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384255"/>
              </p:ext>
            </p:extLst>
          </p:nvPr>
        </p:nvGraphicFramePr>
        <p:xfrm>
          <a:off x="2127250" y="1384300"/>
          <a:ext cx="7112000" cy="510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63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809F-5CE7-478F-945B-E9B7FFEB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47220-AC8E-43D1-AD69-3E85DAF5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04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/>
              <a:t>Hipótese 1: </a:t>
            </a:r>
            <a:r>
              <a:rPr lang="pt-BR" dirty="0"/>
              <a:t>Clientes com contratos mais curtos têm maior probabilidade de </a:t>
            </a:r>
            <a:r>
              <a:rPr lang="pt-BR" i="1" dirty="0" err="1"/>
              <a:t>churn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43% das pessoas com contratos do tipo mensal (</a:t>
            </a:r>
            <a:r>
              <a:rPr lang="pt-BR" i="1" dirty="0" err="1"/>
              <a:t>Month-to-month</a:t>
            </a:r>
            <a:r>
              <a:rPr lang="pt-BR" dirty="0"/>
              <a:t>) apresentam flag positiva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32% a mais que contratos de um ano.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6E5321-EAB2-4D96-BC24-E5ADD70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2A4-061D-4FB3-B9E0-E1CD96AFDE55}" type="slidenum">
              <a:rPr lang="pt-BR" smtClean="0"/>
              <a:t>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FC1686-0E29-4534-942B-69A9DA97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1199356"/>
            <a:ext cx="4955084" cy="36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63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  <wetp:taskpane dockstate="right" visibility="0" width="350" row="1">
    <wetp:webextensionref xmlns:r="http://schemas.openxmlformats.org/officeDocument/2006/relationships" r:id="rId3"/>
  </wetp:taskpane>
  <wetp:taskpane dockstate="right" visibility="0" width="525" row="5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4F0404-D99B-4390-9653-E57D22A6D1B8}">
  <we:reference id="wa200003052" version="2.0.0.0" store="pt-BR" storeType="OMEX"/>
  <we:alternateReferences>
    <we:reference id="wa200003052" version="2.0.0.0" store="WA2000030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7252FF8-8D9A-4616-8337-3A5A800E382A}">
  <we:reference id="wa200003964" version="1.0.0.0" store="pt-BR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F660A7A-24AA-4C2B-8617-7B2BAA956CEF}">
  <we:reference id="wa200005669" version="2.0.0.0" store="pt-BR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D8A91D58-5078-4277-B86A-E129A75583D9}">
  <we:reference id="wa104381063" version="1.0.0.1" store="pt-B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1060</Words>
  <Application>Microsoft Office PowerPoint</Application>
  <PresentationFormat>Widescreen</PresentationFormat>
  <Paragraphs>234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Söhne</vt:lpstr>
      <vt:lpstr>Tema do Office</vt:lpstr>
      <vt:lpstr>Teste Técnico   Estratégias para Redução do Churn em Telecomunicações</vt:lpstr>
      <vt:lpstr>Contexto do Mercado</vt:lpstr>
      <vt:lpstr>Desafios do Setor de Telecomunicações</vt:lpstr>
      <vt:lpstr>Estratégias para Reduzir o Churn</vt:lpstr>
      <vt:lpstr>Definição do problema</vt:lpstr>
      <vt:lpstr>Entregáveis</vt:lpstr>
      <vt:lpstr>Roadmap</vt:lpstr>
      <vt:lpstr>Descrição do Processo</vt:lpstr>
      <vt:lpstr>Hipóteses</vt:lpstr>
      <vt:lpstr>Hipóteses</vt:lpstr>
      <vt:lpstr>Hipóteses</vt:lpstr>
      <vt:lpstr>Análise Exploratória de Dados (EDA)</vt:lpstr>
      <vt:lpstr>Visão geral dos clientes</vt:lpstr>
      <vt:lpstr>Visão geral dos clientes</vt:lpstr>
      <vt:lpstr>Correlações </vt:lpstr>
      <vt:lpstr>Baseline</vt:lpstr>
      <vt:lpstr>Xgboost</vt:lpstr>
      <vt:lpstr>Xgboost</vt:lpstr>
      <vt:lpstr>Explicabilidade</vt:lpstr>
      <vt:lpstr>Efeito nas 250 maiores probabilidades</vt:lpstr>
      <vt:lpstr>Gráfico de risco com tabela de contagem</vt:lpstr>
      <vt:lpstr>Conclusões e Insights</vt:lpstr>
      <vt:lpstr>Sugestão de ações</vt:lpstr>
      <vt:lpstr>Estimativa de impacto das ações sugeridas</vt:lpstr>
      <vt:lpstr>Estimativa de impacto das ações sugeridas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Martello</dc:creator>
  <cp:lastModifiedBy>Rafael Martello</cp:lastModifiedBy>
  <cp:revision>69</cp:revision>
  <dcterms:created xsi:type="dcterms:W3CDTF">2024-04-26T20:13:53Z</dcterms:created>
  <dcterms:modified xsi:type="dcterms:W3CDTF">2024-04-28T00:23:03Z</dcterms:modified>
</cp:coreProperties>
</file>