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Open Sans Bold" panose="020B0604020202020204" charset="0"/>
      <p:regular r:id="rId16"/>
    </p:embeddedFont>
    <p:embeddedFont>
      <p:font typeface="Space Mono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pace Mono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AD"/>
    <a:srgbClr val="FF9BFF"/>
    <a:srgbClr val="FE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3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0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2315" y="6166166"/>
            <a:ext cx="6196792" cy="1229385"/>
            <a:chOff x="0" y="0"/>
            <a:chExt cx="32007569" cy="635000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1862789" cy="6205220"/>
            </a:xfrm>
            <a:custGeom>
              <a:avLst/>
              <a:gdLst/>
              <a:ahLst/>
              <a:cxnLst/>
              <a:rect l="l" t="t" r="r" b="b"/>
              <a:pathLst>
                <a:path w="31862789" h="6205220">
                  <a:moveTo>
                    <a:pt x="0" y="0"/>
                  </a:moveTo>
                  <a:lnTo>
                    <a:pt x="31862789" y="0"/>
                  </a:lnTo>
                  <a:lnTo>
                    <a:pt x="31862789" y="6205220"/>
                  </a:lnTo>
                  <a:lnTo>
                    <a:pt x="0" y="6205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122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2007569" cy="6350000"/>
            </a:xfrm>
            <a:custGeom>
              <a:avLst/>
              <a:gdLst/>
              <a:ahLst/>
              <a:cxnLst/>
              <a:rect l="l" t="t" r="r" b="b"/>
              <a:pathLst>
                <a:path w="32007569" h="6350000">
                  <a:moveTo>
                    <a:pt x="31862790" y="6205220"/>
                  </a:moveTo>
                  <a:lnTo>
                    <a:pt x="32007569" y="6205220"/>
                  </a:lnTo>
                  <a:lnTo>
                    <a:pt x="32007569" y="6350000"/>
                  </a:lnTo>
                  <a:lnTo>
                    <a:pt x="31862790" y="6350000"/>
                  </a:lnTo>
                  <a:lnTo>
                    <a:pt x="31862790" y="62052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05220"/>
                  </a:lnTo>
                  <a:lnTo>
                    <a:pt x="0" y="6205220"/>
                  </a:lnTo>
                  <a:lnTo>
                    <a:pt x="0" y="144780"/>
                  </a:lnTo>
                  <a:close/>
                  <a:moveTo>
                    <a:pt x="0" y="6205220"/>
                  </a:moveTo>
                  <a:lnTo>
                    <a:pt x="144780" y="6205220"/>
                  </a:lnTo>
                  <a:lnTo>
                    <a:pt x="144780" y="6350000"/>
                  </a:lnTo>
                  <a:lnTo>
                    <a:pt x="0" y="6350000"/>
                  </a:lnTo>
                  <a:lnTo>
                    <a:pt x="0" y="6205220"/>
                  </a:lnTo>
                  <a:close/>
                  <a:moveTo>
                    <a:pt x="31862790" y="144780"/>
                  </a:moveTo>
                  <a:lnTo>
                    <a:pt x="32007569" y="144780"/>
                  </a:lnTo>
                  <a:lnTo>
                    <a:pt x="32007569" y="6205220"/>
                  </a:lnTo>
                  <a:lnTo>
                    <a:pt x="31862790" y="6205220"/>
                  </a:lnTo>
                  <a:lnTo>
                    <a:pt x="31862790" y="144780"/>
                  </a:lnTo>
                  <a:close/>
                  <a:moveTo>
                    <a:pt x="144780" y="6205220"/>
                  </a:moveTo>
                  <a:lnTo>
                    <a:pt x="31862790" y="6205220"/>
                  </a:lnTo>
                  <a:lnTo>
                    <a:pt x="31862790" y="6350000"/>
                  </a:lnTo>
                  <a:lnTo>
                    <a:pt x="144780" y="6350000"/>
                  </a:lnTo>
                  <a:lnTo>
                    <a:pt x="144780" y="6205220"/>
                  </a:lnTo>
                  <a:close/>
                  <a:moveTo>
                    <a:pt x="31862790" y="0"/>
                  </a:moveTo>
                  <a:lnTo>
                    <a:pt x="32007569" y="0"/>
                  </a:lnTo>
                  <a:lnTo>
                    <a:pt x="32007569" y="144780"/>
                  </a:lnTo>
                  <a:lnTo>
                    <a:pt x="31862790" y="144780"/>
                  </a:lnTo>
                  <a:lnTo>
                    <a:pt x="3186279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1862790" y="0"/>
                  </a:lnTo>
                  <a:lnTo>
                    <a:pt x="3186279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35678" y="1431852"/>
            <a:ext cx="5939036" cy="584185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6357145" y="7098212"/>
            <a:ext cx="538023" cy="9394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0"/>
            <a:ext cx="18288000" cy="703343"/>
            <a:chOff x="0" y="0"/>
            <a:chExt cx="121364141" cy="466757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21219357" cy="4522795"/>
            </a:xfrm>
            <a:custGeom>
              <a:avLst/>
              <a:gdLst/>
              <a:ahLst/>
              <a:cxnLst/>
              <a:rect l="l" t="t" r="r" b="b"/>
              <a:pathLst>
                <a:path w="121219357" h="4522795">
                  <a:moveTo>
                    <a:pt x="0" y="0"/>
                  </a:moveTo>
                  <a:lnTo>
                    <a:pt x="121219357" y="0"/>
                  </a:lnTo>
                  <a:lnTo>
                    <a:pt x="121219357" y="4522795"/>
                  </a:lnTo>
                  <a:lnTo>
                    <a:pt x="0" y="4522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122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21364139" cy="4667575"/>
            </a:xfrm>
            <a:custGeom>
              <a:avLst/>
              <a:gdLst/>
              <a:ahLst/>
              <a:cxnLst/>
              <a:rect l="l" t="t" r="r" b="b"/>
              <a:pathLst>
                <a:path w="121364139" h="4667575">
                  <a:moveTo>
                    <a:pt x="121219367" y="4522795"/>
                  </a:moveTo>
                  <a:lnTo>
                    <a:pt x="121364139" y="4522795"/>
                  </a:lnTo>
                  <a:lnTo>
                    <a:pt x="121364139" y="4667575"/>
                  </a:lnTo>
                  <a:lnTo>
                    <a:pt x="121219367" y="4667575"/>
                  </a:lnTo>
                  <a:lnTo>
                    <a:pt x="121219367" y="452279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22796"/>
                  </a:lnTo>
                  <a:lnTo>
                    <a:pt x="0" y="4522796"/>
                  </a:lnTo>
                  <a:lnTo>
                    <a:pt x="0" y="144780"/>
                  </a:lnTo>
                  <a:close/>
                  <a:moveTo>
                    <a:pt x="0" y="4522796"/>
                  </a:moveTo>
                  <a:lnTo>
                    <a:pt x="144780" y="4522796"/>
                  </a:lnTo>
                  <a:lnTo>
                    <a:pt x="144780" y="4667575"/>
                  </a:lnTo>
                  <a:lnTo>
                    <a:pt x="0" y="4667575"/>
                  </a:lnTo>
                  <a:lnTo>
                    <a:pt x="0" y="4522795"/>
                  </a:lnTo>
                  <a:close/>
                  <a:moveTo>
                    <a:pt x="121219367" y="144780"/>
                  </a:moveTo>
                  <a:lnTo>
                    <a:pt x="121364139" y="144780"/>
                  </a:lnTo>
                  <a:lnTo>
                    <a:pt x="121364139" y="4522796"/>
                  </a:lnTo>
                  <a:lnTo>
                    <a:pt x="121219367" y="4522796"/>
                  </a:lnTo>
                  <a:lnTo>
                    <a:pt x="121219367" y="144780"/>
                  </a:lnTo>
                  <a:close/>
                  <a:moveTo>
                    <a:pt x="144780" y="4522795"/>
                  </a:moveTo>
                  <a:lnTo>
                    <a:pt x="121219367" y="4522795"/>
                  </a:lnTo>
                  <a:lnTo>
                    <a:pt x="121219367" y="4667575"/>
                  </a:lnTo>
                  <a:lnTo>
                    <a:pt x="144780" y="4667575"/>
                  </a:lnTo>
                  <a:lnTo>
                    <a:pt x="144780" y="4522795"/>
                  </a:lnTo>
                  <a:close/>
                  <a:moveTo>
                    <a:pt x="121219367" y="0"/>
                  </a:moveTo>
                  <a:lnTo>
                    <a:pt x="121364139" y="0"/>
                  </a:lnTo>
                  <a:lnTo>
                    <a:pt x="121364139" y="144780"/>
                  </a:lnTo>
                  <a:lnTo>
                    <a:pt x="121219367" y="144780"/>
                  </a:lnTo>
                  <a:lnTo>
                    <a:pt x="12121936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1219367" y="0"/>
                  </a:lnTo>
                  <a:lnTo>
                    <a:pt x="12121936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7337497" y="189849"/>
            <a:ext cx="323645" cy="32364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7891979" y="1953830"/>
            <a:ext cx="1226461" cy="92765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3946642" y="5731646"/>
            <a:ext cx="5197358" cy="379879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7917539" y="3262800"/>
            <a:ext cx="1226461" cy="92765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2981567" y="7567914"/>
            <a:ext cx="553821" cy="67539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2547775" y="2875285"/>
            <a:ext cx="2630331" cy="2630331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178106" y="6548674"/>
            <a:ext cx="2713874" cy="271387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1044900" y="6521144"/>
            <a:ext cx="5731621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6F5ED"/>
                </a:solidFill>
                <a:latin typeface="Space Mono Bold"/>
              </a:rPr>
              <a:t>OR VIII ASISTEN LDKOM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12315" y="2891448"/>
            <a:ext cx="6196792" cy="289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00"/>
              </a:lnSpc>
            </a:pPr>
            <a:r>
              <a:rPr lang="en-US" sz="9500">
                <a:solidFill>
                  <a:srgbClr val="F6F5ED"/>
                </a:solidFill>
                <a:latin typeface="Space Mono Bold"/>
              </a:rPr>
              <a:t>HTML </a:t>
            </a:r>
          </a:p>
          <a:p>
            <a:pPr algn="ctr">
              <a:lnSpc>
                <a:spcPts val="11400"/>
              </a:lnSpc>
            </a:pPr>
            <a:r>
              <a:rPr lang="en-US" sz="9500">
                <a:solidFill>
                  <a:srgbClr val="F6F5ED"/>
                </a:solidFill>
                <a:latin typeface="Space Mono Bold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9831" y="1019175"/>
            <a:ext cx="12160943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231F20"/>
                </a:solidFill>
                <a:latin typeface="Space Mono Bold"/>
              </a:rPr>
              <a:t>Examples </a:t>
            </a:r>
            <a:r>
              <a:rPr lang="en-US" sz="6500" dirty="0" smtClean="0">
                <a:solidFill>
                  <a:srgbClr val="231F20"/>
                </a:solidFill>
                <a:latin typeface="Space Mono Bold"/>
              </a:rPr>
              <a:t>(1/2</a:t>
            </a:r>
            <a:r>
              <a:rPr lang="en-US" sz="6500" dirty="0">
                <a:solidFill>
                  <a:srgbClr val="231F20"/>
                </a:solidFill>
                <a:latin typeface="Space Mono Bold"/>
              </a:rPr>
              <a:t>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45586" y="2893247"/>
            <a:ext cx="14072773" cy="6504231"/>
            <a:chOff x="0" y="0"/>
            <a:chExt cx="91392366" cy="42240221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91247586" cy="42095442"/>
            </a:xfrm>
            <a:custGeom>
              <a:avLst/>
              <a:gdLst/>
              <a:ahLst/>
              <a:cxnLst/>
              <a:rect l="l" t="t" r="r" b="b"/>
              <a:pathLst>
                <a:path w="91247586" h="42095442">
                  <a:moveTo>
                    <a:pt x="0" y="0"/>
                  </a:moveTo>
                  <a:lnTo>
                    <a:pt x="91247586" y="0"/>
                  </a:lnTo>
                  <a:lnTo>
                    <a:pt x="91247586" y="42095442"/>
                  </a:lnTo>
                  <a:lnTo>
                    <a:pt x="0" y="42095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91392369" cy="42240222"/>
            </a:xfrm>
            <a:custGeom>
              <a:avLst/>
              <a:gdLst/>
              <a:ahLst/>
              <a:cxnLst/>
              <a:rect l="l" t="t" r="r" b="b"/>
              <a:pathLst>
                <a:path w="91392369" h="42240222">
                  <a:moveTo>
                    <a:pt x="91247584" y="42095443"/>
                  </a:moveTo>
                  <a:lnTo>
                    <a:pt x="91392369" y="42095443"/>
                  </a:lnTo>
                  <a:lnTo>
                    <a:pt x="91392369" y="42240222"/>
                  </a:lnTo>
                  <a:lnTo>
                    <a:pt x="91247584" y="42240222"/>
                  </a:lnTo>
                  <a:lnTo>
                    <a:pt x="91247584" y="4209544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095443"/>
                  </a:lnTo>
                  <a:lnTo>
                    <a:pt x="0" y="42095443"/>
                  </a:lnTo>
                  <a:lnTo>
                    <a:pt x="0" y="144780"/>
                  </a:lnTo>
                  <a:close/>
                  <a:moveTo>
                    <a:pt x="0" y="42095443"/>
                  </a:moveTo>
                  <a:lnTo>
                    <a:pt x="144780" y="42095443"/>
                  </a:lnTo>
                  <a:lnTo>
                    <a:pt x="144780" y="42240222"/>
                  </a:lnTo>
                  <a:lnTo>
                    <a:pt x="0" y="42240222"/>
                  </a:lnTo>
                  <a:lnTo>
                    <a:pt x="0" y="42095443"/>
                  </a:lnTo>
                  <a:close/>
                  <a:moveTo>
                    <a:pt x="91247584" y="144780"/>
                  </a:moveTo>
                  <a:lnTo>
                    <a:pt x="91392369" y="144780"/>
                  </a:lnTo>
                  <a:lnTo>
                    <a:pt x="91392369" y="42095443"/>
                  </a:lnTo>
                  <a:lnTo>
                    <a:pt x="91247584" y="42095443"/>
                  </a:lnTo>
                  <a:lnTo>
                    <a:pt x="91247584" y="144780"/>
                  </a:lnTo>
                  <a:close/>
                  <a:moveTo>
                    <a:pt x="144780" y="42095443"/>
                  </a:moveTo>
                  <a:lnTo>
                    <a:pt x="91247584" y="42095443"/>
                  </a:lnTo>
                  <a:lnTo>
                    <a:pt x="91247584" y="42240222"/>
                  </a:lnTo>
                  <a:lnTo>
                    <a:pt x="144780" y="42240222"/>
                  </a:lnTo>
                  <a:lnTo>
                    <a:pt x="144780" y="42095443"/>
                  </a:lnTo>
                  <a:close/>
                  <a:moveTo>
                    <a:pt x="91247584" y="0"/>
                  </a:moveTo>
                  <a:lnTo>
                    <a:pt x="91392369" y="0"/>
                  </a:lnTo>
                  <a:lnTo>
                    <a:pt x="91392369" y="144780"/>
                  </a:lnTo>
                  <a:lnTo>
                    <a:pt x="91247584" y="144780"/>
                  </a:lnTo>
                  <a:lnTo>
                    <a:pt x="9124758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1247584" y="0"/>
                  </a:lnTo>
                  <a:lnTo>
                    <a:pt x="9124758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9831" y="8920604"/>
            <a:ext cx="352170" cy="337051"/>
            <a:chOff x="0" y="0"/>
            <a:chExt cx="1938717" cy="1855486"/>
          </a:xfrm>
        </p:grpSpPr>
        <p:sp>
          <p:nvSpPr>
            <p:cNvPr id="7" name="Freeform 7"/>
            <p:cNvSpPr/>
            <p:nvPr/>
          </p:nvSpPr>
          <p:spPr>
            <a:xfrm>
              <a:off x="72390" y="72390"/>
              <a:ext cx="1793937" cy="1710706"/>
            </a:xfrm>
            <a:custGeom>
              <a:avLst/>
              <a:gdLst/>
              <a:ahLst/>
              <a:cxnLst/>
              <a:rect l="l" t="t" r="r" b="b"/>
              <a:pathLst>
                <a:path w="1793937" h="1710706">
                  <a:moveTo>
                    <a:pt x="0" y="0"/>
                  </a:moveTo>
                  <a:lnTo>
                    <a:pt x="1793937" y="0"/>
                  </a:lnTo>
                  <a:lnTo>
                    <a:pt x="1793937" y="1710706"/>
                  </a:lnTo>
                  <a:lnTo>
                    <a:pt x="0" y="1710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5ED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938717" cy="1855486"/>
            </a:xfrm>
            <a:custGeom>
              <a:avLst/>
              <a:gdLst/>
              <a:ahLst/>
              <a:cxnLst/>
              <a:rect l="l" t="t" r="r" b="b"/>
              <a:pathLst>
                <a:path w="1938717" h="1855486">
                  <a:moveTo>
                    <a:pt x="1793937" y="1710706"/>
                  </a:moveTo>
                  <a:lnTo>
                    <a:pt x="1938717" y="1710706"/>
                  </a:lnTo>
                  <a:lnTo>
                    <a:pt x="1938717" y="1855486"/>
                  </a:lnTo>
                  <a:lnTo>
                    <a:pt x="1793937" y="1855486"/>
                  </a:lnTo>
                  <a:lnTo>
                    <a:pt x="1793937" y="171070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10706"/>
                  </a:lnTo>
                  <a:lnTo>
                    <a:pt x="0" y="1710706"/>
                  </a:lnTo>
                  <a:lnTo>
                    <a:pt x="0" y="144780"/>
                  </a:lnTo>
                  <a:close/>
                  <a:moveTo>
                    <a:pt x="0" y="1710706"/>
                  </a:moveTo>
                  <a:lnTo>
                    <a:pt x="144780" y="1710706"/>
                  </a:lnTo>
                  <a:lnTo>
                    <a:pt x="144780" y="1855486"/>
                  </a:lnTo>
                  <a:lnTo>
                    <a:pt x="0" y="1855486"/>
                  </a:lnTo>
                  <a:lnTo>
                    <a:pt x="0" y="1710706"/>
                  </a:lnTo>
                  <a:close/>
                  <a:moveTo>
                    <a:pt x="1793937" y="144780"/>
                  </a:moveTo>
                  <a:lnTo>
                    <a:pt x="1938717" y="144780"/>
                  </a:lnTo>
                  <a:lnTo>
                    <a:pt x="1938717" y="1710706"/>
                  </a:lnTo>
                  <a:lnTo>
                    <a:pt x="1793937" y="1710706"/>
                  </a:lnTo>
                  <a:lnTo>
                    <a:pt x="1793937" y="144780"/>
                  </a:lnTo>
                  <a:close/>
                  <a:moveTo>
                    <a:pt x="144780" y="1710706"/>
                  </a:moveTo>
                  <a:lnTo>
                    <a:pt x="1793937" y="1710706"/>
                  </a:lnTo>
                  <a:lnTo>
                    <a:pt x="1793937" y="1855486"/>
                  </a:lnTo>
                  <a:lnTo>
                    <a:pt x="144780" y="1855486"/>
                  </a:lnTo>
                  <a:lnTo>
                    <a:pt x="144780" y="1710706"/>
                  </a:lnTo>
                  <a:close/>
                  <a:moveTo>
                    <a:pt x="1793937" y="0"/>
                  </a:moveTo>
                  <a:lnTo>
                    <a:pt x="1938717" y="0"/>
                  </a:lnTo>
                  <a:lnTo>
                    <a:pt x="1938717" y="144780"/>
                  </a:lnTo>
                  <a:lnTo>
                    <a:pt x="1793937" y="144780"/>
                  </a:lnTo>
                  <a:lnTo>
                    <a:pt x="179393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3937" y="0"/>
                  </a:lnTo>
                  <a:lnTo>
                    <a:pt x="179393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661706" y="2893247"/>
            <a:ext cx="439767" cy="63650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791990" y="4544159"/>
            <a:ext cx="1467310" cy="127522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791990" y="2893247"/>
            <a:ext cx="1467310" cy="12752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6248734" y="8582908"/>
            <a:ext cx="553821" cy="675392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rot="5386908">
            <a:off x="3935544" y="6267977"/>
            <a:ext cx="5305291" cy="0"/>
          </a:xfrm>
          <a:prstGeom prst="line">
            <a:avLst/>
          </a:prstGeom>
          <a:ln w="381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5"/>
          <p:cNvSpPr txBox="1"/>
          <p:nvPr/>
        </p:nvSpPr>
        <p:spPr>
          <a:xfrm>
            <a:off x="1554045" y="4496291"/>
            <a:ext cx="5045510" cy="1936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9"/>
              </a:lnSpc>
              <a:spcBef>
                <a:spcPct val="0"/>
              </a:spcBef>
            </a:pPr>
            <a:r>
              <a:rPr lang="en-US" sz="2763" dirty="0">
                <a:solidFill>
                  <a:srgbClr val="231F20"/>
                </a:solidFill>
                <a:latin typeface="Space Mono"/>
              </a:rPr>
              <a:t>&lt;h1 </a:t>
            </a:r>
          </a:p>
          <a:p>
            <a:pPr>
              <a:lnSpc>
                <a:spcPts val="3869"/>
              </a:lnSpc>
              <a:spcBef>
                <a:spcPct val="0"/>
              </a:spcBef>
            </a:pPr>
            <a:r>
              <a:rPr lang="en-US" sz="2763" dirty="0">
                <a:solidFill>
                  <a:srgbClr val="231F20"/>
                </a:solidFill>
                <a:latin typeface="Space Mono"/>
              </a:rPr>
              <a:t>  style="</a:t>
            </a:r>
            <a:r>
              <a:rPr lang="en-US" sz="2763" dirty="0" err="1">
                <a:solidFill>
                  <a:srgbClr val="231F20"/>
                </a:solidFill>
                <a:latin typeface="Space Mono"/>
              </a:rPr>
              <a:t>color:blue</a:t>
            </a:r>
            <a:r>
              <a:rPr lang="en-US" sz="2763" dirty="0">
                <a:solidFill>
                  <a:srgbClr val="231F20"/>
                </a:solidFill>
                <a:latin typeface="Space Mono"/>
              </a:rPr>
              <a:t>;"&gt;</a:t>
            </a:r>
          </a:p>
          <a:p>
            <a:pPr>
              <a:lnSpc>
                <a:spcPts val="3869"/>
              </a:lnSpc>
              <a:spcBef>
                <a:spcPct val="0"/>
              </a:spcBef>
            </a:pPr>
            <a:r>
              <a:rPr lang="en-US" sz="2763" dirty="0">
                <a:solidFill>
                  <a:srgbClr val="231F20"/>
                </a:solidFill>
                <a:latin typeface="Space Mono"/>
              </a:rPr>
              <a:t>  A Blue Heading</a:t>
            </a:r>
          </a:p>
          <a:p>
            <a:pPr>
              <a:lnSpc>
                <a:spcPts val="3869"/>
              </a:lnSpc>
              <a:spcBef>
                <a:spcPct val="0"/>
              </a:spcBef>
            </a:pPr>
            <a:r>
              <a:rPr lang="en-US" sz="2763" dirty="0">
                <a:solidFill>
                  <a:srgbClr val="231F20"/>
                </a:solidFill>
                <a:latin typeface="Space Mono"/>
              </a:rPr>
              <a:t>&lt;/h1&gt;</a:t>
            </a:r>
          </a:p>
        </p:txBody>
      </p:sp>
      <p:sp>
        <p:nvSpPr>
          <p:cNvPr id="20" name="TextBox 9"/>
          <p:cNvSpPr txBox="1"/>
          <p:nvPr/>
        </p:nvSpPr>
        <p:spPr>
          <a:xfrm>
            <a:off x="1574827" y="3227480"/>
            <a:ext cx="2773035" cy="688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C00000"/>
                </a:solidFill>
                <a:latin typeface="Space Mono Bold"/>
              </a:rPr>
              <a:t>In Line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6868918" y="4655504"/>
            <a:ext cx="9250920" cy="398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&lt;!DOCTYPE html&gt;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&lt;html&gt;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&lt;head&gt;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  &lt;style&gt;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    body {background-color: </a:t>
            </a:r>
            <a:r>
              <a:rPr lang="en-US" sz="2300" dirty="0" err="1">
                <a:solidFill>
                  <a:srgbClr val="231F20"/>
                </a:solidFill>
                <a:latin typeface="Space Mono"/>
              </a:rPr>
              <a:t>powderblue</a:t>
            </a:r>
            <a:r>
              <a:rPr lang="en-US" sz="2300" dirty="0">
                <a:solidFill>
                  <a:srgbClr val="231F20"/>
                </a:solidFill>
                <a:latin typeface="Space Mono"/>
              </a:rPr>
              <a:t>;}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    h1   {color: blue;}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  &lt;/style&gt;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&lt;/head&gt;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&lt;body&gt; &lt;h1&gt;This is a heading&lt;/h1&gt; &lt;/body&gt;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31F20"/>
                </a:solidFill>
                <a:latin typeface="Space Mono"/>
              </a:rPr>
              <a:t>&lt;/html&gt;</a:t>
            </a:r>
          </a:p>
        </p:txBody>
      </p:sp>
      <p:sp>
        <p:nvSpPr>
          <p:cNvPr id="22" name="TextBox 10"/>
          <p:cNvSpPr txBox="1"/>
          <p:nvPr/>
        </p:nvSpPr>
        <p:spPr>
          <a:xfrm>
            <a:off x="6609439" y="3157764"/>
            <a:ext cx="3591818" cy="72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C00000"/>
                </a:solidFill>
                <a:latin typeface="Space Mono Bold"/>
              </a:rPr>
              <a:t>Internal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9831" y="1019175"/>
            <a:ext cx="12160943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231F20"/>
                </a:solidFill>
                <a:latin typeface="Space Mono Bold"/>
              </a:rPr>
              <a:t>Examples </a:t>
            </a:r>
            <a:r>
              <a:rPr lang="en-US" sz="6500" dirty="0" smtClean="0">
                <a:solidFill>
                  <a:srgbClr val="231F20"/>
                </a:solidFill>
                <a:latin typeface="Space Mono Bold"/>
              </a:rPr>
              <a:t>(1/2</a:t>
            </a:r>
            <a:r>
              <a:rPr lang="en-US" sz="6500" dirty="0">
                <a:solidFill>
                  <a:srgbClr val="231F20"/>
                </a:solidFill>
                <a:latin typeface="Space Mono Bold"/>
              </a:rPr>
              <a:t>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45586" y="2893247"/>
            <a:ext cx="14072773" cy="6504231"/>
            <a:chOff x="0" y="0"/>
            <a:chExt cx="91392366" cy="42240221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91247586" cy="42095442"/>
            </a:xfrm>
            <a:custGeom>
              <a:avLst/>
              <a:gdLst/>
              <a:ahLst/>
              <a:cxnLst/>
              <a:rect l="l" t="t" r="r" b="b"/>
              <a:pathLst>
                <a:path w="91247586" h="42095442">
                  <a:moveTo>
                    <a:pt x="0" y="0"/>
                  </a:moveTo>
                  <a:lnTo>
                    <a:pt x="91247586" y="0"/>
                  </a:lnTo>
                  <a:lnTo>
                    <a:pt x="91247586" y="42095442"/>
                  </a:lnTo>
                  <a:lnTo>
                    <a:pt x="0" y="42095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91392369" cy="42240222"/>
            </a:xfrm>
            <a:custGeom>
              <a:avLst/>
              <a:gdLst/>
              <a:ahLst/>
              <a:cxnLst/>
              <a:rect l="l" t="t" r="r" b="b"/>
              <a:pathLst>
                <a:path w="91392369" h="42240222">
                  <a:moveTo>
                    <a:pt x="91247584" y="42095443"/>
                  </a:moveTo>
                  <a:lnTo>
                    <a:pt x="91392369" y="42095443"/>
                  </a:lnTo>
                  <a:lnTo>
                    <a:pt x="91392369" y="42240222"/>
                  </a:lnTo>
                  <a:lnTo>
                    <a:pt x="91247584" y="42240222"/>
                  </a:lnTo>
                  <a:lnTo>
                    <a:pt x="91247584" y="4209544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095443"/>
                  </a:lnTo>
                  <a:lnTo>
                    <a:pt x="0" y="42095443"/>
                  </a:lnTo>
                  <a:lnTo>
                    <a:pt x="0" y="144780"/>
                  </a:lnTo>
                  <a:close/>
                  <a:moveTo>
                    <a:pt x="0" y="42095443"/>
                  </a:moveTo>
                  <a:lnTo>
                    <a:pt x="144780" y="42095443"/>
                  </a:lnTo>
                  <a:lnTo>
                    <a:pt x="144780" y="42240222"/>
                  </a:lnTo>
                  <a:lnTo>
                    <a:pt x="0" y="42240222"/>
                  </a:lnTo>
                  <a:lnTo>
                    <a:pt x="0" y="42095443"/>
                  </a:lnTo>
                  <a:close/>
                  <a:moveTo>
                    <a:pt x="91247584" y="144780"/>
                  </a:moveTo>
                  <a:lnTo>
                    <a:pt x="91392369" y="144780"/>
                  </a:lnTo>
                  <a:lnTo>
                    <a:pt x="91392369" y="42095443"/>
                  </a:lnTo>
                  <a:lnTo>
                    <a:pt x="91247584" y="42095443"/>
                  </a:lnTo>
                  <a:lnTo>
                    <a:pt x="91247584" y="144780"/>
                  </a:lnTo>
                  <a:close/>
                  <a:moveTo>
                    <a:pt x="144780" y="42095443"/>
                  </a:moveTo>
                  <a:lnTo>
                    <a:pt x="91247584" y="42095443"/>
                  </a:lnTo>
                  <a:lnTo>
                    <a:pt x="91247584" y="42240222"/>
                  </a:lnTo>
                  <a:lnTo>
                    <a:pt x="144780" y="42240222"/>
                  </a:lnTo>
                  <a:lnTo>
                    <a:pt x="144780" y="42095443"/>
                  </a:lnTo>
                  <a:close/>
                  <a:moveTo>
                    <a:pt x="91247584" y="0"/>
                  </a:moveTo>
                  <a:lnTo>
                    <a:pt x="91392369" y="0"/>
                  </a:lnTo>
                  <a:lnTo>
                    <a:pt x="91392369" y="144780"/>
                  </a:lnTo>
                  <a:lnTo>
                    <a:pt x="91247584" y="144780"/>
                  </a:lnTo>
                  <a:lnTo>
                    <a:pt x="9124758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1247584" y="0"/>
                  </a:lnTo>
                  <a:lnTo>
                    <a:pt x="9124758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9831" y="8920604"/>
            <a:ext cx="352170" cy="337051"/>
            <a:chOff x="0" y="0"/>
            <a:chExt cx="1938717" cy="1855486"/>
          </a:xfrm>
        </p:grpSpPr>
        <p:sp>
          <p:nvSpPr>
            <p:cNvPr id="7" name="Freeform 7"/>
            <p:cNvSpPr/>
            <p:nvPr/>
          </p:nvSpPr>
          <p:spPr>
            <a:xfrm>
              <a:off x="72390" y="72390"/>
              <a:ext cx="1793937" cy="1710706"/>
            </a:xfrm>
            <a:custGeom>
              <a:avLst/>
              <a:gdLst/>
              <a:ahLst/>
              <a:cxnLst/>
              <a:rect l="l" t="t" r="r" b="b"/>
              <a:pathLst>
                <a:path w="1793937" h="1710706">
                  <a:moveTo>
                    <a:pt x="0" y="0"/>
                  </a:moveTo>
                  <a:lnTo>
                    <a:pt x="1793937" y="0"/>
                  </a:lnTo>
                  <a:lnTo>
                    <a:pt x="1793937" y="1710706"/>
                  </a:lnTo>
                  <a:lnTo>
                    <a:pt x="0" y="1710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5ED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938717" cy="1855486"/>
            </a:xfrm>
            <a:custGeom>
              <a:avLst/>
              <a:gdLst/>
              <a:ahLst/>
              <a:cxnLst/>
              <a:rect l="l" t="t" r="r" b="b"/>
              <a:pathLst>
                <a:path w="1938717" h="1855486">
                  <a:moveTo>
                    <a:pt x="1793937" y="1710706"/>
                  </a:moveTo>
                  <a:lnTo>
                    <a:pt x="1938717" y="1710706"/>
                  </a:lnTo>
                  <a:lnTo>
                    <a:pt x="1938717" y="1855486"/>
                  </a:lnTo>
                  <a:lnTo>
                    <a:pt x="1793937" y="1855486"/>
                  </a:lnTo>
                  <a:lnTo>
                    <a:pt x="1793937" y="171070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10706"/>
                  </a:lnTo>
                  <a:lnTo>
                    <a:pt x="0" y="1710706"/>
                  </a:lnTo>
                  <a:lnTo>
                    <a:pt x="0" y="144780"/>
                  </a:lnTo>
                  <a:close/>
                  <a:moveTo>
                    <a:pt x="0" y="1710706"/>
                  </a:moveTo>
                  <a:lnTo>
                    <a:pt x="144780" y="1710706"/>
                  </a:lnTo>
                  <a:lnTo>
                    <a:pt x="144780" y="1855486"/>
                  </a:lnTo>
                  <a:lnTo>
                    <a:pt x="0" y="1855486"/>
                  </a:lnTo>
                  <a:lnTo>
                    <a:pt x="0" y="1710706"/>
                  </a:lnTo>
                  <a:close/>
                  <a:moveTo>
                    <a:pt x="1793937" y="144780"/>
                  </a:moveTo>
                  <a:lnTo>
                    <a:pt x="1938717" y="144780"/>
                  </a:lnTo>
                  <a:lnTo>
                    <a:pt x="1938717" y="1710706"/>
                  </a:lnTo>
                  <a:lnTo>
                    <a:pt x="1793937" y="1710706"/>
                  </a:lnTo>
                  <a:lnTo>
                    <a:pt x="1793937" y="144780"/>
                  </a:lnTo>
                  <a:close/>
                  <a:moveTo>
                    <a:pt x="144780" y="1710706"/>
                  </a:moveTo>
                  <a:lnTo>
                    <a:pt x="1793937" y="1710706"/>
                  </a:lnTo>
                  <a:lnTo>
                    <a:pt x="1793937" y="1855486"/>
                  </a:lnTo>
                  <a:lnTo>
                    <a:pt x="144780" y="1855486"/>
                  </a:lnTo>
                  <a:lnTo>
                    <a:pt x="144780" y="1710706"/>
                  </a:lnTo>
                  <a:close/>
                  <a:moveTo>
                    <a:pt x="1793937" y="0"/>
                  </a:moveTo>
                  <a:lnTo>
                    <a:pt x="1938717" y="0"/>
                  </a:lnTo>
                  <a:lnTo>
                    <a:pt x="1938717" y="144780"/>
                  </a:lnTo>
                  <a:lnTo>
                    <a:pt x="1793937" y="144780"/>
                  </a:lnTo>
                  <a:lnTo>
                    <a:pt x="179393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3937" y="0"/>
                  </a:lnTo>
                  <a:lnTo>
                    <a:pt x="179393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661706" y="2893247"/>
            <a:ext cx="439767" cy="63650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791990" y="4544159"/>
            <a:ext cx="1467310" cy="127522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791990" y="2893247"/>
            <a:ext cx="1467310" cy="12752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6248734" y="8582908"/>
            <a:ext cx="553821" cy="675392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rot="5386908">
            <a:off x="5241963" y="6591880"/>
            <a:ext cx="5305291" cy="0"/>
          </a:xfrm>
          <a:prstGeom prst="line">
            <a:avLst/>
          </a:prstGeom>
          <a:ln w="381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832194" y="4846970"/>
            <a:ext cx="6610816" cy="4073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&lt;!DOCTYPE html&gt;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&lt;html&gt;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&lt;head&gt;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  &lt;link </a:t>
            </a:r>
            <a:r>
              <a:rPr lang="en-US" sz="2114" dirty="0" err="1">
                <a:solidFill>
                  <a:srgbClr val="231F20"/>
                </a:solidFill>
                <a:latin typeface="Space Mono"/>
              </a:rPr>
              <a:t>rel</a:t>
            </a:r>
            <a:r>
              <a:rPr lang="en-US" sz="2114" dirty="0">
                <a:solidFill>
                  <a:srgbClr val="231F20"/>
                </a:solidFill>
                <a:latin typeface="Space Mono"/>
              </a:rPr>
              <a:t>="stylesheet"  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        </a:t>
            </a:r>
            <a:r>
              <a:rPr lang="en-US" sz="2114" dirty="0" err="1">
                <a:solidFill>
                  <a:srgbClr val="231F20"/>
                </a:solidFill>
                <a:latin typeface="Space Mono"/>
              </a:rPr>
              <a:t>href</a:t>
            </a:r>
            <a:r>
              <a:rPr lang="en-US" sz="2114" dirty="0">
                <a:solidFill>
                  <a:srgbClr val="231F20"/>
                </a:solidFill>
                <a:latin typeface="Space Mono"/>
              </a:rPr>
              <a:t>="styles.css"&gt;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&lt;/head&gt;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&lt;body&gt;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  &lt;h1&gt;This is a heading&lt;/h1&gt;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  &lt;p&gt;This is a paragraph.&lt;/p&gt;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&lt;/body&gt;</a:t>
            </a:r>
          </a:p>
          <a:p>
            <a:pPr>
              <a:lnSpc>
                <a:spcPts val="2959"/>
              </a:lnSpc>
              <a:spcBef>
                <a:spcPct val="0"/>
              </a:spcBef>
            </a:pPr>
            <a:r>
              <a:rPr lang="en-US" sz="2114" dirty="0">
                <a:solidFill>
                  <a:srgbClr val="231F20"/>
                </a:solidFill>
                <a:latin typeface="Space Mono"/>
              </a:rPr>
              <a:t>&lt;/html&gt;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10846" y="5095875"/>
            <a:ext cx="5294682" cy="34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body {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  background-color: </a:t>
            </a:r>
            <a:r>
              <a:rPr lang="en-US" sz="2197" dirty="0" err="1">
                <a:solidFill>
                  <a:srgbClr val="231F20"/>
                </a:solidFill>
                <a:latin typeface="Space Mono"/>
              </a:rPr>
              <a:t>powderblue</a:t>
            </a:r>
            <a:r>
              <a:rPr lang="en-US" sz="2197" dirty="0">
                <a:solidFill>
                  <a:srgbClr val="231F20"/>
                </a:solidFill>
                <a:latin typeface="Space Mono"/>
              </a:rPr>
              <a:t>;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}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h1 {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  color: blue;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}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p {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  color: red;</a:t>
            </a:r>
          </a:p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dirty="0">
                <a:solidFill>
                  <a:srgbClr val="231F20"/>
                </a:solidFill>
                <a:latin typeface="Space Mono"/>
              </a:rPr>
              <a:t>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32194" y="4018642"/>
            <a:ext cx="2968406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 dirty="0">
                <a:solidFill>
                  <a:srgbClr val="231F20"/>
                </a:solidFill>
                <a:latin typeface="Space Mono Bold"/>
              </a:rPr>
              <a:t>contoh.html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10846" y="4009116"/>
            <a:ext cx="2325803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 dirty="0" smtClean="0">
                <a:solidFill>
                  <a:srgbClr val="231F20"/>
                </a:solidFill>
                <a:latin typeface="Open Sans Bold"/>
              </a:rPr>
              <a:t>styles.css</a:t>
            </a:r>
            <a:endParaRPr lang="en-US" sz="3139" dirty="0">
              <a:solidFill>
                <a:srgbClr val="231F20"/>
              </a:solidFill>
              <a:latin typeface="Open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73062" y="3011041"/>
            <a:ext cx="2861169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B91228"/>
                </a:solidFill>
                <a:latin typeface="Space Mono Bold"/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114791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5113" y="2633472"/>
            <a:ext cx="15977773" cy="6624828"/>
            <a:chOff x="0" y="0"/>
            <a:chExt cx="106032849" cy="43964161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05888063" cy="43819381"/>
            </a:xfrm>
            <a:custGeom>
              <a:avLst/>
              <a:gdLst/>
              <a:ahLst/>
              <a:cxnLst/>
              <a:rect l="l" t="t" r="r" b="b"/>
              <a:pathLst>
                <a:path w="105888063" h="43819381">
                  <a:moveTo>
                    <a:pt x="0" y="0"/>
                  </a:moveTo>
                  <a:lnTo>
                    <a:pt x="105888063" y="0"/>
                  </a:lnTo>
                  <a:lnTo>
                    <a:pt x="105888063" y="43819381"/>
                  </a:lnTo>
                  <a:lnTo>
                    <a:pt x="0" y="43819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06032846" cy="43964160"/>
            </a:xfrm>
            <a:custGeom>
              <a:avLst/>
              <a:gdLst/>
              <a:ahLst/>
              <a:cxnLst/>
              <a:rect l="l" t="t" r="r" b="b"/>
              <a:pathLst>
                <a:path w="106032846" h="43964160">
                  <a:moveTo>
                    <a:pt x="105888073" y="43819381"/>
                  </a:moveTo>
                  <a:lnTo>
                    <a:pt x="106032846" y="43819381"/>
                  </a:lnTo>
                  <a:lnTo>
                    <a:pt x="106032846" y="43964160"/>
                  </a:lnTo>
                  <a:lnTo>
                    <a:pt x="105888073" y="43964160"/>
                  </a:lnTo>
                  <a:lnTo>
                    <a:pt x="105888073" y="4381938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819381"/>
                  </a:lnTo>
                  <a:lnTo>
                    <a:pt x="0" y="43819381"/>
                  </a:lnTo>
                  <a:lnTo>
                    <a:pt x="0" y="144780"/>
                  </a:lnTo>
                  <a:close/>
                  <a:moveTo>
                    <a:pt x="0" y="43819381"/>
                  </a:moveTo>
                  <a:lnTo>
                    <a:pt x="144780" y="43819381"/>
                  </a:lnTo>
                  <a:lnTo>
                    <a:pt x="144780" y="43964160"/>
                  </a:lnTo>
                  <a:lnTo>
                    <a:pt x="0" y="43964160"/>
                  </a:lnTo>
                  <a:lnTo>
                    <a:pt x="0" y="43819381"/>
                  </a:lnTo>
                  <a:close/>
                  <a:moveTo>
                    <a:pt x="105888073" y="144780"/>
                  </a:moveTo>
                  <a:lnTo>
                    <a:pt x="106032846" y="144780"/>
                  </a:lnTo>
                  <a:lnTo>
                    <a:pt x="106032846" y="43819381"/>
                  </a:lnTo>
                  <a:lnTo>
                    <a:pt x="105888073" y="43819381"/>
                  </a:lnTo>
                  <a:lnTo>
                    <a:pt x="105888073" y="144780"/>
                  </a:lnTo>
                  <a:close/>
                  <a:moveTo>
                    <a:pt x="144780" y="43819381"/>
                  </a:moveTo>
                  <a:lnTo>
                    <a:pt x="105888073" y="43819381"/>
                  </a:lnTo>
                  <a:lnTo>
                    <a:pt x="105888073" y="43964160"/>
                  </a:lnTo>
                  <a:lnTo>
                    <a:pt x="144780" y="43964160"/>
                  </a:lnTo>
                  <a:lnTo>
                    <a:pt x="144780" y="43819381"/>
                  </a:lnTo>
                  <a:close/>
                  <a:moveTo>
                    <a:pt x="105888073" y="0"/>
                  </a:moveTo>
                  <a:lnTo>
                    <a:pt x="106032846" y="0"/>
                  </a:lnTo>
                  <a:lnTo>
                    <a:pt x="106032846" y="144780"/>
                  </a:lnTo>
                  <a:lnTo>
                    <a:pt x="105888073" y="144780"/>
                  </a:lnTo>
                  <a:lnTo>
                    <a:pt x="10588807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5888073" y="0"/>
                  </a:lnTo>
                  <a:lnTo>
                    <a:pt x="10588807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03901" y="1028700"/>
            <a:ext cx="1448019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231F20"/>
                </a:solidFill>
                <a:latin typeface="Space Mono Bold"/>
              </a:rPr>
              <a:t>Attributes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9124" y="4058285"/>
            <a:ext cx="294297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color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594" y="4713445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 text colors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55113" y="2633472"/>
            <a:ext cx="15977773" cy="110391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39124" y="5479161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font-family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91594" y="6177127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text fonts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9124" y="6889785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font-size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594" y="7646440"/>
            <a:ext cx="7452406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text sizes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14193" y="4058285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border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24044" y="4713445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 borders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14193" y="5479161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padding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24044" y="6177127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space inside the border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4193" y="7118385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margin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14193" y="7837655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space outside the border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845301" y="3869356"/>
            <a:ext cx="10062605" cy="55069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121747"/>
            <a:ext cx="8115300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231F20"/>
                </a:solidFill>
                <a:latin typeface="Space Mono Bold"/>
              </a:rPr>
              <a:t>Practice makes perfect . . 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58988" y="5439121"/>
            <a:ext cx="8052197" cy="1899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Space Mono"/>
              </a:rPr>
              <a:t>Bikin web tentang dirimu</a:t>
            </a: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Space Mono"/>
              </a:rPr>
              <a:t>Minimal 2 halaman</a:t>
            </a: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Space Mono"/>
              </a:rPr>
              <a:t>Maksimal tidak ada batasan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757820" y="3253111"/>
            <a:ext cx="9495106" cy="37807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878386" y="4143375"/>
            <a:ext cx="8374539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B91228"/>
                </a:solidFill>
                <a:latin typeface="Space Mono Bold"/>
              </a:rPr>
              <a:t>Terima Kasih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4757820" y="2851608"/>
            <a:ext cx="8493329" cy="8030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459481" y="5124450"/>
            <a:ext cx="3576549" cy="16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9"/>
              </a:lnSpc>
            </a:pPr>
            <a:r>
              <a:rPr lang="en-US" sz="999">
                <a:solidFill>
                  <a:srgbClr val="231F20"/>
                </a:solidFill>
                <a:latin typeface="Space Mono"/>
              </a:rPr>
              <a:t>dan semangat nugas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02578" y="1680416"/>
            <a:ext cx="8738858" cy="44012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24047" y="3719130"/>
            <a:ext cx="749592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231F20"/>
                </a:solidFill>
                <a:latin typeface="Space Mono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33463" y="8087714"/>
            <a:ext cx="1346908" cy="11705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3404797" y="8087714"/>
            <a:ext cx="1346908" cy="11705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358477" y="657061"/>
            <a:ext cx="6755882" cy="860123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4773" y="1840396"/>
            <a:ext cx="9623704" cy="129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26"/>
              </a:lnSpc>
            </a:pPr>
            <a:r>
              <a:rPr lang="en-US" sz="8521">
                <a:solidFill>
                  <a:srgbClr val="231F20"/>
                </a:solidFill>
                <a:latin typeface="Space Mono Bold"/>
              </a:rPr>
              <a:t>HTML?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4773" y="3575237"/>
            <a:ext cx="8793067" cy="390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Hyper Text Markup Language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start with a document type declaration: &lt;!DOCTYPE html&gt;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begins with &lt;html&gt; and ends with &lt;/html&gt;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visible part of the HTML document is between &lt;body&gt; and &lt;/body&gt;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25734" y="2438717"/>
            <a:ext cx="6132069" cy="474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&lt;!DOCTYPE html&gt;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&lt;html&gt;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&lt;head&gt;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  &lt;title&gt;Page Title&lt;/title&gt;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&lt;/head&gt;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&lt;body&gt;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  &lt;h1&gt;My First Heading&lt;/h1&gt;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  &lt;p&gt;My first paragraph.&lt;/p&gt;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&lt;/body&gt;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Space Mono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5113" y="2633472"/>
            <a:ext cx="15977773" cy="6624828"/>
            <a:chOff x="0" y="0"/>
            <a:chExt cx="106032849" cy="43964161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05888063" cy="43819381"/>
            </a:xfrm>
            <a:custGeom>
              <a:avLst/>
              <a:gdLst/>
              <a:ahLst/>
              <a:cxnLst/>
              <a:rect l="l" t="t" r="r" b="b"/>
              <a:pathLst>
                <a:path w="105888063" h="43819381">
                  <a:moveTo>
                    <a:pt x="0" y="0"/>
                  </a:moveTo>
                  <a:lnTo>
                    <a:pt x="105888063" y="0"/>
                  </a:lnTo>
                  <a:lnTo>
                    <a:pt x="105888063" y="43819381"/>
                  </a:lnTo>
                  <a:lnTo>
                    <a:pt x="0" y="43819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06032846" cy="43964160"/>
            </a:xfrm>
            <a:custGeom>
              <a:avLst/>
              <a:gdLst/>
              <a:ahLst/>
              <a:cxnLst/>
              <a:rect l="l" t="t" r="r" b="b"/>
              <a:pathLst>
                <a:path w="106032846" h="43964160">
                  <a:moveTo>
                    <a:pt x="105888073" y="43819381"/>
                  </a:moveTo>
                  <a:lnTo>
                    <a:pt x="106032846" y="43819381"/>
                  </a:lnTo>
                  <a:lnTo>
                    <a:pt x="106032846" y="43964160"/>
                  </a:lnTo>
                  <a:lnTo>
                    <a:pt x="105888073" y="43964160"/>
                  </a:lnTo>
                  <a:lnTo>
                    <a:pt x="105888073" y="4381938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819381"/>
                  </a:lnTo>
                  <a:lnTo>
                    <a:pt x="0" y="43819381"/>
                  </a:lnTo>
                  <a:lnTo>
                    <a:pt x="0" y="144780"/>
                  </a:lnTo>
                  <a:close/>
                  <a:moveTo>
                    <a:pt x="0" y="43819381"/>
                  </a:moveTo>
                  <a:lnTo>
                    <a:pt x="144780" y="43819381"/>
                  </a:lnTo>
                  <a:lnTo>
                    <a:pt x="144780" y="43964160"/>
                  </a:lnTo>
                  <a:lnTo>
                    <a:pt x="0" y="43964160"/>
                  </a:lnTo>
                  <a:lnTo>
                    <a:pt x="0" y="43819381"/>
                  </a:lnTo>
                  <a:close/>
                  <a:moveTo>
                    <a:pt x="105888073" y="144780"/>
                  </a:moveTo>
                  <a:lnTo>
                    <a:pt x="106032846" y="144780"/>
                  </a:lnTo>
                  <a:lnTo>
                    <a:pt x="106032846" y="43819381"/>
                  </a:lnTo>
                  <a:lnTo>
                    <a:pt x="105888073" y="43819381"/>
                  </a:lnTo>
                  <a:lnTo>
                    <a:pt x="105888073" y="144780"/>
                  </a:lnTo>
                  <a:close/>
                  <a:moveTo>
                    <a:pt x="144780" y="43819381"/>
                  </a:moveTo>
                  <a:lnTo>
                    <a:pt x="105888073" y="43819381"/>
                  </a:lnTo>
                  <a:lnTo>
                    <a:pt x="105888073" y="43964160"/>
                  </a:lnTo>
                  <a:lnTo>
                    <a:pt x="144780" y="43964160"/>
                  </a:lnTo>
                  <a:lnTo>
                    <a:pt x="144780" y="43819381"/>
                  </a:lnTo>
                  <a:close/>
                  <a:moveTo>
                    <a:pt x="105888073" y="0"/>
                  </a:moveTo>
                  <a:lnTo>
                    <a:pt x="106032846" y="0"/>
                  </a:lnTo>
                  <a:lnTo>
                    <a:pt x="106032846" y="144780"/>
                  </a:lnTo>
                  <a:lnTo>
                    <a:pt x="105888073" y="144780"/>
                  </a:lnTo>
                  <a:lnTo>
                    <a:pt x="10588807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5888073" y="0"/>
                  </a:lnTo>
                  <a:lnTo>
                    <a:pt x="10588807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03901" y="1028700"/>
            <a:ext cx="1448019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231F20"/>
                </a:solidFill>
                <a:latin typeface="Space Mono Bold"/>
              </a:rPr>
              <a:t>Tags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9124" y="4058285"/>
            <a:ext cx="294297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&lt;!DOCTYPE&gt;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594" y="4713445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 represents the document type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66021" y="2652638"/>
            <a:ext cx="15977773" cy="110391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39124" y="5479161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&lt;html&gt;&lt;/html&gt;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91594" y="6177127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 root element of an HTML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9124" y="6889785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&lt;head&gt;&lt;/head&gt;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594" y="7646440"/>
            <a:ext cx="7452406" cy="877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contains meta information about the HTML page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14193" y="4058285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&lt;title&gt;&lt;/title&gt;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14193" y="4713445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title for the HTML page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14193" y="5479161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&lt;body&gt;&lt;/body&gt;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14193" y="6177127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the document's body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4193" y="6889785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&lt;h1&gt;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04693" y="7455225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large heading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04693" y="8099517"/>
            <a:ext cx="696990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31F20"/>
                </a:solidFill>
                <a:latin typeface="Space Mono Bold"/>
              </a:rPr>
              <a:t>&lt;p&gt;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95193" y="8664957"/>
            <a:ext cx="6969907" cy="43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302" lvl="1" indent="-27665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231F20"/>
                </a:solidFill>
                <a:latin typeface="Space Mono"/>
              </a:rPr>
              <a:t>paragraph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35505" y="2457086"/>
            <a:ext cx="7120616" cy="53728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436823" y="3444262"/>
            <a:ext cx="7547701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226"/>
              </a:lnSpc>
            </a:pPr>
            <a:r>
              <a:rPr lang="en-US" sz="8521">
                <a:solidFill>
                  <a:srgbClr val="FFFFFF"/>
                </a:solidFill>
                <a:latin typeface="Space Mono Bold"/>
              </a:rPr>
              <a:t>HTML Elements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42195" y="3102330"/>
            <a:ext cx="5168057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31F20"/>
                </a:solidFill>
                <a:latin typeface="Space Mono"/>
              </a:rPr>
              <a:t>everything 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31F20"/>
                </a:solidFill>
                <a:latin typeface="Space Mono"/>
              </a:rPr>
              <a:t>from the start tag 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31F20"/>
                </a:solidFill>
                <a:latin typeface="Space Mono"/>
              </a:rPr>
              <a:t>to the end tag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98487" y="5307352"/>
            <a:ext cx="5194652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Space Mono"/>
              </a:rPr>
              <a:t>&lt;tagname&gt;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Space Mono"/>
              </a:rPr>
              <a:t>    isi elemen</a:t>
            </a:r>
          </a:p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Space Mono"/>
              </a:rPr>
              <a:t>&lt;/tagname&gt;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3413"/>
            <a:ext cx="13994295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231F20"/>
                </a:solidFill>
                <a:latin typeface="Space Mono Bold"/>
              </a:rPr>
              <a:t>The HTML &lt;head&gt; Element</a:t>
            </a:r>
          </a:p>
          <a:p>
            <a:pPr>
              <a:lnSpc>
                <a:spcPts val="7800"/>
              </a:lnSpc>
            </a:pPr>
            <a:endParaRPr lang="en-US" sz="6500">
              <a:solidFill>
                <a:srgbClr val="231F20"/>
              </a:solidFill>
              <a:latin typeface="Space Mon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885949"/>
            <a:ext cx="15115136" cy="840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endParaRPr/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Metadata typically define the document title, character set, styles, scripts, and other meta information.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&lt;title&gt;&lt;/title&gt;</a:t>
            </a:r>
          </a:p>
          <a:p>
            <a:pPr>
              <a:lnSpc>
                <a:spcPts val="4499"/>
              </a:lnSpc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   defines the title of the document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&lt;style&gt;&lt;/style&gt;</a:t>
            </a:r>
          </a:p>
          <a:p>
            <a:pPr>
              <a:lnSpc>
                <a:spcPts val="4499"/>
              </a:lnSpc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   define style information for a single HTML page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&lt;link&gt; &lt;/link&gt;</a:t>
            </a:r>
          </a:p>
          <a:p>
            <a:pPr>
              <a:lnSpc>
                <a:spcPts val="4499"/>
              </a:lnSpc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   defines the relationship between the current document and an     </a:t>
            </a:r>
          </a:p>
          <a:p>
            <a:pPr>
              <a:lnSpc>
                <a:spcPts val="4499"/>
              </a:lnSpc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   external resource.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&lt;meta&gt;&lt;/meta&gt;</a:t>
            </a:r>
          </a:p>
          <a:p>
            <a:pPr>
              <a:lnSpc>
                <a:spcPts val="4499"/>
              </a:lnSpc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   specify the character set, page description, keywords,   </a:t>
            </a:r>
          </a:p>
          <a:p>
            <a:pPr>
              <a:lnSpc>
                <a:spcPts val="4499"/>
              </a:lnSpc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   author of the document, and viewport settings.</a:t>
            </a:r>
          </a:p>
          <a:p>
            <a:pPr>
              <a:lnSpc>
                <a:spcPts val="4499"/>
              </a:lnSpc>
            </a:pPr>
            <a:endParaRPr lang="en-US" sz="2999">
              <a:solidFill>
                <a:srgbClr val="231F20"/>
              </a:solidFill>
              <a:latin typeface="Space Mono"/>
            </a:endParaRPr>
          </a:p>
          <a:p>
            <a:pPr>
              <a:lnSpc>
                <a:spcPts val="4499"/>
              </a:lnSpc>
            </a:pPr>
            <a:endParaRPr lang="en-US" sz="2999">
              <a:solidFill>
                <a:srgbClr val="231F20"/>
              </a:solidFill>
              <a:latin typeface="Space Mono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576638" y="8830456"/>
            <a:ext cx="1365325" cy="10326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3413"/>
            <a:ext cx="13994295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231F20"/>
                </a:solidFill>
                <a:latin typeface="Space Mono Bold"/>
              </a:rPr>
              <a:t>The HTML &lt;body&gt; Element</a:t>
            </a:r>
          </a:p>
          <a:p>
            <a:pPr>
              <a:lnSpc>
                <a:spcPts val="7800"/>
              </a:lnSpc>
            </a:pPr>
            <a:endParaRPr lang="en-US" sz="6500">
              <a:solidFill>
                <a:srgbClr val="231F20"/>
              </a:solidFill>
              <a:latin typeface="Space Mon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011767"/>
            <a:ext cx="15115136" cy="763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>
              <a:lnSpc>
                <a:spcPts val="4649"/>
              </a:lnSpc>
              <a:buFont typeface="Arial"/>
              <a:buChar char="•"/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containing visible contents</a:t>
            </a:r>
          </a:p>
          <a:p>
            <a:pPr marL="669286" lvl="1" indent="-334643">
              <a:lnSpc>
                <a:spcPts val="4649"/>
              </a:lnSpc>
              <a:buFont typeface="Arial"/>
              <a:buChar char="•"/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&lt;h1&gt; to &lt;h6&gt;</a:t>
            </a:r>
          </a:p>
          <a:p>
            <a:pPr>
              <a:lnSpc>
                <a:spcPts val="4649"/>
              </a:lnSpc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   Defines HTML headings</a:t>
            </a:r>
          </a:p>
          <a:p>
            <a:pPr marL="669286" lvl="1" indent="-334643">
              <a:lnSpc>
                <a:spcPts val="4649"/>
              </a:lnSpc>
              <a:buFont typeface="Arial"/>
              <a:buChar char="•"/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&lt;</a:t>
            </a:r>
            <a:r>
              <a:rPr lang="en-US" sz="3099" dirty="0" err="1">
                <a:solidFill>
                  <a:srgbClr val="231F20"/>
                </a:solidFill>
                <a:latin typeface="Space Mono"/>
              </a:rPr>
              <a:t>br</a:t>
            </a:r>
            <a:r>
              <a:rPr lang="en-US" sz="3099" dirty="0" smtClean="0">
                <a:solidFill>
                  <a:srgbClr val="231F20"/>
                </a:solidFill>
                <a:latin typeface="Space Mono"/>
              </a:rPr>
              <a:t>&gt;</a:t>
            </a:r>
            <a:endParaRPr lang="en-US" sz="3099" dirty="0">
              <a:solidFill>
                <a:srgbClr val="231F20"/>
              </a:solidFill>
              <a:latin typeface="Space Mono"/>
            </a:endParaRPr>
          </a:p>
          <a:p>
            <a:pPr>
              <a:lnSpc>
                <a:spcPts val="4649"/>
              </a:lnSpc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   Inserts a single line break</a:t>
            </a:r>
          </a:p>
          <a:p>
            <a:pPr marL="669286" lvl="1" indent="-334643">
              <a:lnSpc>
                <a:spcPts val="4649"/>
              </a:lnSpc>
              <a:buFont typeface="Arial"/>
              <a:buChar char="•"/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&lt;</a:t>
            </a:r>
            <a:r>
              <a:rPr lang="en-US" sz="3099" dirty="0" err="1">
                <a:solidFill>
                  <a:srgbClr val="231F20"/>
                </a:solidFill>
                <a:latin typeface="Space Mono"/>
              </a:rPr>
              <a:t>hr</a:t>
            </a:r>
            <a:r>
              <a:rPr lang="en-US" sz="3099" dirty="0">
                <a:solidFill>
                  <a:srgbClr val="231F20"/>
                </a:solidFill>
                <a:latin typeface="Space Mono"/>
              </a:rPr>
              <a:t>&gt;</a:t>
            </a:r>
          </a:p>
          <a:p>
            <a:pPr>
              <a:lnSpc>
                <a:spcPts val="4649"/>
              </a:lnSpc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   Defines a thematic change in the content</a:t>
            </a:r>
          </a:p>
          <a:p>
            <a:pPr marL="669286" lvl="1" indent="-334643">
              <a:lnSpc>
                <a:spcPts val="4649"/>
              </a:lnSpc>
              <a:buFont typeface="Arial"/>
              <a:buChar char="•"/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&lt;!--...--&gt;</a:t>
            </a:r>
          </a:p>
          <a:p>
            <a:pPr>
              <a:lnSpc>
                <a:spcPts val="4649"/>
              </a:lnSpc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   Defines a comment</a:t>
            </a:r>
          </a:p>
          <a:p>
            <a:pPr marL="669286" lvl="1" indent="-334643">
              <a:lnSpc>
                <a:spcPts val="4649"/>
              </a:lnSpc>
              <a:buFont typeface="Arial"/>
              <a:buChar char="•"/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&lt;div&gt;</a:t>
            </a:r>
          </a:p>
          <a:p>
            <a:pPr>
              <a:lnSpc>
                <a:spcPts val="4649"/>
              </a:lnSpc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   Defines a section</a:t>
            </a:r>
          </a:p>
          <a:p>
            <a:pPr marL="669286" lvl="1" indent="-334643">
              <a:lnSpc>
                <a:spcPts val="4649"/>
              </a:lnSpc>
              <a:buFont typeface="Arial"/>
              <a:buChar char="•"/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&lt;form&gt;</a:t>
            </a:r>
          </a:p>
          <a:p>
            <a:pPr>
              <a:lnSpc>
                <a:spcPts val="4649"/>
              </a:lnSpc>
            </a:pPr>
            <a:r>
              <a:rPr lang="en-US" sz="3099" dirty="0">
                <a:solidFill>
                  <a:srgbClr val="231F20"/>
                </a:solidFill>
                <a:latin typeface="Space Mono"/>
              </a:rPr>
              <a:t>   Defines a form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576638" y="8830456"/>
            <a:ext cx="1365325" cy="10326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02578" y="1680416"/>
            <a:ext cx="8738858" cy="44012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24047" y="3719130"/>
            <a:ext cx="749592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231F20"/>
                </a:solidFill>
                <a:latin typeface="Space Mono"/>
              </a:rPr>
              <a:t>CSS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921" y="9116414"/>
            <a:ext cx="1346908" cy="11705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277919" y="657061"/>
            <a:ext cx="6378005" cy="812014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87764" y="2919391"/>
            <a:ext cx="7105576" cy="156955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126153" y="4112285"/>
            <a:ext cx="3302739" cy="129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26"/>
              </a:lnSpc>
            </a:pPr>
            <a:r>
              <a:rPr lang="en-US" sz="8521" dirty="0">
                <a:solidFill>
                  <a:srgbClr val="231F20"/>
                </a:solidFill>
                <a:latin typeface="Space Mono Bold"/>
              </a:rPr>
              <a:t>CSS?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345782"/>
            <a:ext cx="9809615" cy="109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Cascading Style Sheets.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231F20"/>
                </a:solidFill>
                <a:latin typeface="Space Mono"/>
              </a:rPr>
              <a:t>how HTML elements are to be displayed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672507"/>
            <a:ext cx="9623704" cy="5029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2999" dirty="0">
                <a:solidFill>
                  <a:srgbClr val="231F20"/>
                </a:solidFill>
                <a:latin typeface="Space Mono"/>
              </a:rPr>
              <a:t>Ways to add CSS :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 dirty="0">
                <a:solidFill>
                  <a:srgbClr val="231F20"/>
                </a:solidFill>
                <a:latin typeface="Space Mono"/>
              </a:rPr>
              <a:t>Inline - by using the style attribute inside HTML elements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 dirty="0">
                <a:solidFill>
                  <a:srgbClr val="231F20"/>
                </a:solidFill>
                <a:latin typeface="Space Mono"/>
              </a:rPr>
              <a:t>Internal - by using a &lt;style&gt; element in the &lt;head&gt; section</a:t>
            </a: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 dirty="0">
                <a:solidFill>
                  <a:srgbClr val="231F20"/>
                </a:solidFill>
                <a:latin typeface="Space Mono"/>
              </a:rPr>
              <a:t>External - by using a &lt;link&gt; element to link to an external CSS file</a:t>
            </a:r>
          </a:p>
          <a:p>
            <a:pPr>
              <a:lnSpc>
                <a:spcPts val="4499"/>
              </a:lnSpc>
            </a:pPr>
            <a:endParaRPr lang="en-US" sz="2999" dirty="0">
              <a:solidFill>
                <a:srgbClr val="231F20"/>
              </a:solidFill>
              <a:latin typeface="Space Mono"/>
            </a:endParaRPr>
          </a:p>
          <a:p>
            <a:pPr>
              <a:lnSpc>
                <a:spcPts val="4499"/>
              </a:lnSpc>
            </a:pPr>
            <a:endParaRPr lang="en-US" sz="2999" dirty="0">
              <a:solidFill>
                <a:srgbClr val="231F20"/>
              </a:solidFill>
              <a:latin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593</Words>
  <Application>Microsoft Office PowerPoint</Application>
  <PresentationFormat>Custom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 Bold</vt:lpstr>
      <vt:lpstr>Arial</vt:lpstr>
      <vt:lpstr>Space Mono Bold</vt:lpstr>
      <vt:lpstr>Calibri</vt:lpstr>
      <vt:lpstr>Space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VIII LDKOM</dc:title>
  <cp:lastModifiedBy>rahmadina  2011522012</cp:lastModifiedBy>
  <cp:revision>5</cp:revision>
  <dcterms:created xsi:type="dcterms:W3CDTF">2006-08-16T00:00:00Z</dcterms:created>
  <dcterms:modified xsi:type="dcterms:W3CDTF">2022-01-15T08:47:31Z</dcterms:modified>
  <dc:identifier>DAE1cIOdrv8</dc:identifier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