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74" r:id="rId3"/>
    <p:sldId id="262" r:id="rId4"/>
    <p:sldId id="257" r:id="rId5"/>
    <p:sldId id="263" r:id="rId6"/>
    <p:sldId id="265" r:id="rId7"/>
    <p:sldId id="267" r:id="rId8"/>
    <p:sldId id="259" r:id="rId9"/>
    <p:sldId id="305" r:id="rId10"/>
    <p:sldId id="269" r:id="rId11"/>
    <p:sldId id="306" r:id="rId12"/>
    <p:sldId id="271" r:id="rId13"/>
    <p:sldId id="307" r:id="rId14"/>
    <p:sldId id="308" r:id="rId15"/>
    <p:sldId id="314" r:id="rId16"/>
    <p:sldId id="272" r:id="rId17"/>
    <p:sldId id="286" r:id="rId18"/>
  </p:sldIdLst>
  <p:sldSz cx="9144000" cy="5143500" type="screen16x9"/>
  <p:notesSz cx="6858000" cy="9144000"/>
  <p:embeddedFontLst>
    <p:embeddedFont>
      <p:font typeface="Abel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Josefin Slab SemiBold" pitchFamily="2" charset="0"/>
      <p:bold r:id="rId29"/>
      <p:boldItalic r:id="rId30"/>
    </p:embeddedFont>
    <p:embeddedFont>
      <p:font typeface="Oswald" panose="00000500000000000000" pitchFamily="2" charset="0"/>
      <p:regular r:id="rId31"/>
      <p:bold r:id="rId32"/>
    </p:embeddedFont>
    <p:embeddedFont>
      <p:font typeface="Playfair Display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7">
          <p15:clr>
            <a:srgbClr val="9AA0A6"/>
          </p15:clr>
        </p15:guide>
        <p15:guide id="2" pos="453">
          <p15:clr>
            <a:srgbClr val="9AA0A6"/>
          </p15:clr>
        </p15:guide>
        <p15:guide id="3" orient="horz" pos="339">
          <p15:clr>
            <a:srgbClr val="9AA0A6"/>
          </p15:clr>
        </p15:guide>
        <p15:guide id="4" orient="horz" pos="2901">
          <p15:clr>
            <a:srgbClr val="9AA0A6"/>
          </p15:clr>
        </p15:guide>
        <p15:guide id="5" orient="horz" pos="482">
          <p15:clr>
            <a:srgbClr val="9AA0A6"/>
          </p15:clr>
        </p15:guide>
        <p15:guide id="6" pos="2880">
          <p15:clr>
            <a:srgbClr val="9AA0A6"/>
          </p15:clr>
        </p15:guide>
        <p15:guide id="7" orient="horz" pos="2605">
          <p15:clr>
            <a:srgbClr val="9AA0A6"/>
          </p15:clr>
        </p15:guide>
        <p15:guide id="8" pos="50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7CAC37-47CF-44F9-8C66-7727128EC5FC}">
  <a:tblStyle styleId="{967CAC37-47CF-44F9-8C66-7727128EC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" y="84"/>
      </p:cViewPr>
      <p:guideLst>
        <p:guide pos="5307"/>
        <p:guide pos="453"/>
        <p:guide orient="horz" pos="339"/>
        <p:guide orient="horz" pos="2901"/>
        <p:guide orient="horz" pos="482"/>
        <p:guide pos="2880"/>
        <p:guide orient="horz" pos="2605"/>
        <p:guide pos="5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1d900745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1d900745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43764000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43764000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41d900745_8_1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41d900745_8_1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5f66ed5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5f66ed5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566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643764000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643764000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02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4376400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4376400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716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641d900745_8_1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641d900745_8_1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641d900745_13_4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641d900745_13_4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641d900745_13_4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641d900745_13_4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05f66ed5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05f66ed5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05f66ed5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05f66ed5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1d9007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1d9007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641d900745_8_1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641d900745_8_1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64376400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64376400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05f66ed5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05f66ed5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641d900745_8_12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641d900745_8_12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7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60824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4392925" y="-1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89450" y="767538"/>
            <a:ext cx="3934800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404525" y="3526660"/>
            <a:ext cx="2019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bel"/>
                <a:ea typeface="Abel"/>
                <a:cs typeface="Abel"/>
                <a:sym typeface="Abe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 rot="-5400000">
            <a:off x="-1019018" y="3311041"/>
            <a:ext cx="2851474" cy="813444"/>
          </a:xfrm>
          <a:custGeom>
            <a:avLst/>
            <a:gdLst/>
            <a:ahLst/>
            <a:cxnLst/>
            <a:rect l="l" t="t" r="r" b="b"/>
            <a:pathLst>
              <a:path w="59673" h="17023" extrusionOk="0">
                <a:moveTo>
                  <a:pt x="1" y="0"/>
                </a:moveTo>
                <a:lnTo>
                  <a:pt x="1" y="10300"/>
                </a:lnTo>
                <a:cubicBezTo>
                  <a:pt x="1816" y="14963"/>
                  <a:pt x="5927" y="17022"/>
                  <a:pt x="10137" y="17022"/>
                </a:cubicBezTo>
                <a:cubicBezTo>
                  <a:pt x="13923" y="17022"/>
                  <a:pt x="17789" y="15356"/>
                  <a:pt x="20137" y="12420"/>
                </a:cubicBezTo>
                <a:cubicBezTo>
                  <a:pt x="23652" y="8026"/>
                  <a:pt x="27201" y="4744"/>
                  <a:pt x="32830" y="4744"/>
                </a:cubicBezTo>
                <a:cubicBezTo>
                  <a:pt x="34252" y="4744"/>
                  <a:pt x="35808" y="4954"/>
                  <a:pt x="37529" y="5408"/>
                </a:cubicBezTo>
                <a:cubicBezTo>
                  <a:pt x="43485" y="6981"/>
                  <a:pt x="47292" y="8462"/>
                  <a:pt x="50664" y="8462"/>
                </a:cubicBezTo>
                <a:cubicBezTo>
                  <a:pt x="52120" y="8462"/>
                  <a:pt x="53496" y="8186"/>
                  <a:pt x="54928" y="7521"/>
                </a:cubicBezTo>
                <a:cubicBezTo>
                  <a:pt x="59672" y="5314"/>
                  <a:pt x="59672" y="0"/>
                  <a:pt x="59672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 idx="2"/>
          </p:nvPr>
        </p:nvSpPr>
        <p:spPr>
          <a:xfrm>
            <a:off x="1170501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1"/>
          </p:nvPr>
        </p:nvSpPr>
        <p:spPr>
          <a:xfrm>
            <a:off x="913025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3"/>
          </p:nvPr>
        </p:nvSpPr>
        <p:spPr>
          <a:xfrm>
            <a:off x="6131126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4"/>
          </p:nvPr>
        </p:nvSpPr>
        <p:spPr>
          <a:xfrm>
            <a:off x="5934350" y="2407775"/>
            <a:ext cx="223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 idx="5"/>
          </p:nvPr>
        </p:nvSpPr>
        <p:spPr>
          <a:xfrm>
            <a:off x="365228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6"/>
          </p:nvPr>
        </p:nvSpPr>
        <p:spPr>
          <a:xfrm>
            <a:off x="3394017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 idx="7"/>
          </p:nvPr>
        </p:nvSpPr>
        <p:spPr>
          <a:xfrm>
            <a:off x="3651738" y="19593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8"/>
          </p:nvPr>
        </p:nvSpPr>
        <p:spPr>
          <a:xfrm>
            <a:off x="3394338" y="240777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9"/>
          </p:nvPr>
        </p:nvSpPr>
        <p:spPr>
          <a:xfrm>
            <a:off x="1169738" y="302238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3"/>
          </p:nvPr>
        </p:nvSpPr>
        <p:spPr>
          <a:xfrm>
            <a:off x="912225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 idx="14"/>
          </p:nvPr>
        </p:nvSpPr>
        <p:spPr>
          <a:xfrm>
            <a:off x="6329600" y="3022388"/>
            <a:ext cx="1446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5"/>
          </p:nvPr>
        </p:nvSpPr>
        <p:spPr>
          <a:xfrm>
            <a:off x="5875671" y="3470825"/>
            <a:ext cx="235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">
  <p:cSld name="TITLE_ONLY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7239778" y="3190802"/>
            <a:ext cx="1904227" cy="1945172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0"/>
            <a:ext cx="2675012" cy="96648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3">
  <p:cSld name="TITLE_ONLY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 rot="5400000" flipH="1">
            <a:off x="19026" y="-25799"/>
            <a:ext cx="1401457" cy="1431591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10800000" flipH="1">
            <a:off x="6891026" y="3720503"/>
            <a:ext cx="2252989" cy="1422997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4">
  <p:cSld name="TITLE_ONLY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 rot="10800000">
            <a:off x="7" y="3993653"/>
            <a:ext cx="1135943" cy="1149847"/>
          </a:xfrm>
          <a:custGeom>
            <a:avLst/>
            <a:gdLst/>
            <a:ahLst/>
            <a:cxnLst/>
            <a:rect l="l" t="t" r="r" b="b"/>
            <a:pathLst>
              <a:path w="37909" h="38373" extrusionOk="0">
                <a:moveTo>
                  <a:pt x="0" y="1"/>
                </a:moveTo>
                <a:cubicBezTo>
                  <a:pt x="106" y="687"/>
                  <a:pt x="229" y="1375"/>
                  <a:pt x="369" y="2064"/>
                </a:cubicBezTo>
                <a:cubicBezTo>
                  <a:pt x="3736" y="18816"/>
                  <a:pt x="14366" y="28216"/>
                  <a:pt x="23623" y="33358"/>
                </a:cubicBezTo>
                <a:cubicBezTo>
                  <a:pt x="28156" y="35874"/>
                  <a:pt x="32988" y="37540"/>
                  <a:pt x="37908" y="38373"/>
                </a:cubicBezTo>
                <a:lnTo>
                  <a:pt x="37908" y="1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 rot="-5400000">
            <a:off x="5702519" y="1702008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6">
  <p:cSld name="TITLE_ONLY_1_1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13" y="1125875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9">
  <p:cSld name="TITLE_ONLY_1_1_1_1_1_1_1_1_1">
    <p:bg>
      <p:bgPr>
        <a:solidFill>
          <a:schemeClr val="accent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/>
          <p:nvPr/>
        </p:nvSpPr>
        <p:spPr>
          <a:xfrm>
            <a:off x="7623550" y="0"/>
            <a:ext cx="1520413" cy="960299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 rot="-2253439" flipH="1">
            <a:off x="-74626" y="245131"/>
            <a:ext cx="4205123" cy="3092208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4" y="1"/>
                </a:moveTo>
                <a:cubicBezTo>
                  <a:pt x="7490" y="1"/>
                  <a:pt x="7030" y="47"/>
                  <a:pt x="6606" y="126"/>
                </a:cubicBezTo>
                <a:cubicBezTo>
                  <a:pt x="3445" y="715"/>
                  <a:pt x="576" y="3394"/>
                  <a:pt x="100" y="6518"/>
                </a:cubicBezTo>
                <a:cubicBezTo>
                  <a:pt x="26" y="7013"/>
                  <a:pt x="1" y="7504"/>
                  <a:pt x="23" y="7969"/>
                </a:cubicBezTo>
                <a:cubicBezTo>
                  <a:pt x="112" y="9903"/>
                  <a:pt x="1424" y="12131"/>
                  <a:pt x="4188" y="12131"/>
                </a:cubicBezTo>
                <a:cubicBezTo>
                  <a:pt x="4828" y="12131"/>
                  <a:pt x="5545" y="12012"/>
                  <a:pt x="6342" y="11742"/>
                </a:cubicBezTo>
                <a:cubicBezTo>
                  <a:pt x="9464" y="10687"/>
                  <a:pt x="14252" y="11303"/>
                  <a:pt x="15724" y="7969"/>
                </a:cubicBezTo>
                <a:cubicBezTo>
                  <a:pt x="16497" y="6215"/>
                  <a:pt x="15097" y="3742"/>
                  <a:pt x="13112" y="1998"/>
                </a:cubicBezTo>
                <a:cubicBezTo>
                  <a:pt x="11406" y="500"/>
                  <a:pt x="9558" y="1"/>
                  <a:pt x="79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/>
          <p:nvPr/>
        </p:nvSpPr>
        <p:spPr>
          <a:xfrm rot="-5400000" flipH="1">
            <a:off x="7596606" y="3596074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ctrTitle"/>
          </p:nvPr>
        </p:nvSpPr>
        <p:spPr>
          <a:xfrm>
            <a:off x="674167" y="757825"/>
            <a:ext cx="5414400" cy="16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rgbClr val="43434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1"/>
          </p:nvPr>
        </p:nvSpPr>
        <p:spPr>
          <a:xfrm>
            <a:off x="719750" y="2526077"/>
            <a:ext cx="33093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720025" y="3799875"/>
            <a:ext cx="24735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/>
              </a:rPr>
              <a:t>Slidesgo</a:t>
            </a:r>
            <a:r>
              <a:rPr lang="en" sz="10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/>
              </a:rPr>
              <a:t>Flaticon</a:t>
            </a:r>
            <a:r>
              <a:rPr lang="en" sz="10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/>
              </a:rPr>
              <a:t>Freepik</a:t>
            </a:r>
            <a:r>
              <a:rPr lang="en" sz="10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rPr>
              <a:t>. </a:t>
            </a:r>
            <a:endParaRPr sz="1000">
              <a:solidFill>
                <a:srgbClr val="434343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645498" y="1816375"/>
            <a:ext cx="2964468" cy="212091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 rot="10800000">
            <a:off x="6304698" y="1196133"/>
            <a:ext cx="807612" cy="577801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6" name="Google Shape;16;p3"/>
          <p:cNvSpPr/>
          <p:nvPr/>
        </p:nvSpPr>
        <p:spPr>
          <a:xfrm rot="5400000" flipH="1">
            <a:off x="5693570" y="1695845"/>
            <a:ext cx="5146274" cy="1754565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 flipH="1">
            <a:off x="0" y="3098847"/>
            <a:ext cx="5659150" cy="2044653"/>
          </a:xfrm>
          <a:custGeom>
            <a:avLst/>
            <a:gdLst/>
            <a:ahLst/>
            <a:cxnLst/>
            <a:rect l="l" t="t" r="r" b="b"/>
            <a:pathLst>
              <a:path w="61918" h="22371" extrusionOk="0">
                <a:moveTo>
                  <a:pt x="1" y="0"/>
                </a:moveTo>
                <a:lnTo>
                  <a:pt x="1" y="19582"/>
                </a:lnTo>
                <a:cubicBezTo>
                  <a:pt x="2348" y="19298"/>
                  <a:pt x="4561" y="19170"/>
                  <a:pt x="6829" y="19170"/>
                </a:cubicBezTo>
                <a:cubicBezTo>
                  <a:pt x="14097" y="19170"/>
                  <a:pt x="21932" y="20484"/>
                  <a:pt x="36559" y="22179"/>
                </a:cubicBezTo>
                <a:cubicBezTo>
                  <a:pt x="37673" y="22308"/>
                  <a:pt x="38754" y="22370"/>
                  <a:pt x="39802" y="22370"/>
                </a:cubicBezTo>
                <a:cubicBezTo>
                  <a:pt x="52890" y="22370"/>
                  <a:pt x="60749" y="12589"/>
                  <a:pt x="6191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9775" y="1518200"/>
            <a:ext cx="66342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9750" y="3556450"/>
            <a:ext cx="2768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19775" y="630627"/>
            <a:ext cx="23043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29" y="1125922"/>
            <a:ext cx="9144070" cy="4017631"/>
          </a:xfrm>
          <a:custGeom>
            <a:avLst/>
            <a:gdLst/>
            <a:ahLst/>
            <a:cxnLst/>
            <a:rect l="l" t="t" r="r" b="b"/>
            <a:pathLst>
              <a:path w="71821" h="31556" extrusionOk="0">
                <a:moveTo>
                  <a:pt x="71296" y="0"/>
                </a:moveTo>
                <a:cubicBezTo>
                  <a:pt x="60837" y="0"/>
                  <a:pt x="54281" y="13932"/>
                  <a:pt x="41985" y="17710"/>
                </a:cubicBezTo>
                <a:cubicBezTo>
                  <a:pt x="39771" y="18390"/>
                  <a:pt x="37802" y="18683"/>
                  <a:pt x="35997" y="18683"/>
                </a:cubicBezTo>
                <a:cubicBezTo>
                  <a:pt x="25430" y="18683"/>
                  <a:pt x="20525" y="8623"/>
                  <a:pt x="5409" y="7269"/>
                </a:cubicBezTo>
                <a:cubicBezTo>
                  <a:pt x="4585" y="7195"/>
                  <a:pt x="3783" y="7160"/>
                  <a:pt x="3004" y="7160"/>
                </a:cubicBezTo>
                <a:cubicBezTo>
                  <a:pt x="1963" y="7160"/>
                  <a:pt x="962" y="7224"/>
                  <a:pt x="1" y="7346"/>
                </a:cubicBezTo>
                <a:lnTo>
                  <a:pt x="1" y="31555"/>
                </a:lnTo>
                <a:lnTo>
                  <a:pt x="71820" y="31555"/>
                </a:lnTo>
                <a:lnTo>
                  <a:pt x="71820" y="12"/>
                </a:lnTo>
                <a:cubicBezTo>
                  <a:pt x="71644" y="4"/>
                  <a:pt x="71470" y="0"/>
                  <a:pt x="71296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-3319"/>
            <a:ext cx="6840085" cy="5271331"/>
          </a:xfrm>
          <a:custGeom>
            <a:avLst/>
            <a:gdLst/>
            <a:ahLst/>
            <a:cxnLst/>
            <a:rect l="l" t="t" r="r" b="b"/>
            <a:pathLst>
              <a:path w="50612" h="39005" extrusionOk="0">
                <a:moveTo>
                  <a:pt x="0" y="1"/>
                </a:moveTo>
                <a:lnTo>
                  <a:pt x="0" y="38373"/>
                </a:lnTo>
                <a:cubicBezTo>
                  <a:pt x="2481" y="38795"/>
                  <a:pt x="4983" y="39004"/>
                  <a:pt x="7479" y="39004"/>
                </a:cubicBezTo>
                <a:cubicBezTo>
                  <a:pt x="18546" y="39004"/>
                  <a:pt x="29478" y="34879"/>
                  <a:pt x="37820" y="26821"/>
                </a:cubicBezTo>
                <a:cubicBezTo>
                  <a:pt x="46532" y="18405"/>
                  <a:pt x="50612" y="7535"/>
                  <a:pt x="48437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9750" y="1152475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000"/>
              <a:buFont typeface="Josefin Slab SemiBold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C343D"/>
              </a:buClr>
              <a:buSzPts val="1200"/>
              <a:buFont typeface="Josefin Slab SemiBold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C343D"/>
              </a:buClr>
              <a:buSzPts val="1200"/>
              <a:buFont typeface="Josefin Slab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10800000">
            <a:off x="5893466" y="1435759"/>
            <a:ext cx="3250534" cy="3707741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6101100" y="259453"/>
            <a:ext cx="870623" cy="622934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30" name="Google Shape;30;p5"/>
          <p:cNvSpPr/>
          <p:nvPr/>
        </p:nvSpPr>
        <p:spPr>
          <a:xfrm rot="-5400000" flipH="1">
            <a:off x="-1695830" y="1693257"/>
            <a:ext cx="5146274" cy="1754565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 flipH="1">
            <a:off x="888725" y="2934650"/>
            <a:ext cx="328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 flipH="1">
            <a:off x="888702" y="3512450"/>
            <a:ext cx="32895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2"/>
          </p:nvPr>
        </p:nvSpPr>
        <p:spPr>
          <a:xfrm flipH="1">
            <a:off x="5066581" y="2934638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 flipH="1">
            <a:off x="5066589" y="3512450"/>
            <a:ext cx="31887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4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7623550" y="0"/>
            <a:ext cx="1520413" cy="960299"/>
          </a:xfrm>
          <a:custGeom>
            <a:avLst/>
            <a:gdLst/>
            <a:ahLst/>
            <a:cxnLst/>
            <a:rect l="l" t="t" r="r" b="b"/>
            <a:pathLst>
              <a:path w="38046" h="24030" extrusionOk="0">
                <a:moveTo>
                  <a:pt x="1" y="0"/>
                </a:moveTo>
                <a:cubicBezTo>
                  <a:pt x="623" y="13426"/>
                  <a:pt x="7226" y="24029"/>
                  <a:pt x="16713" y="24029"/>
                </a:cubicBezTo>
                <a:cubicBezTo>
                  <a:pt x="17940" y="24029"/>
                  <a:pt x="19217" y="23851"/>
                  <a:pt x="20534" y="23479"/>
                </a:cubicBezTo>
                <a:cubicBezTo>
                  <a:pt x="27977" y="21378"/>
                  <a:pt x="33287" y="20158"/>
                  <a:pt x="38046" y="19582"/>
                </a:cubicBezTo>
                <a:lnTo>
                  <a:pt x="38046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 rot="-5400000">
            <a:off x="6808690" y="-24774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>
            <a:off x="223581" y="1740803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9750" y="118750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 flipH="1">
            <a:off x="719725" y="2974750"/>
            <a:ext cx="32847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 rot="5400000" flipH="1">
            <a:off x="5693570" y="1695845"/>
            <a:ext cx="5146274" cy="1754565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 flipH="1">
            <a:off x="19" y="0"/>
            <a:ext cx="4212025" cy="5143476"/>
          </a:xfrm>
          <a:custGeom>
            <a:avLst/>
            <a:gdLst/>
            <a:ahLst/>
            <a:cxnLst/>
            <a:rect l="l" t="t" r="r" b="b"/>
            <a:pathLst>
              <a:path w="39251" h="47931" extrusionOk="0">
                <a:moveTo>
                  <a:pt x="21033" y="0"/>
                </a:moveTo>
                <a:cubicBezTo>
                  <a:pt x="24804" y="8909"/>
                  <a:pt x="24227" y="19157"/>
                  <a:pt x="15856" y="27953"/>
                </a:cubicBezTo>
                <a:cubicBezTo>
                  <a:pt x="8909" y="35252"/>
                  <a:pt x="3511" y="39402"/>
                  <a:pt x="0" y="47931"/>
                </a:cubicBezTo>
                <a:lnTo>
                  <a:pt x="39251" y="47931"/>
                </a:lnTo>
                <a:lnTo>
                  <a:pt x="39251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rot="10800000">
            <a:off x="6304698" y="1196133"/>
            <a:ext cx="807612" cy="577801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654150" y="1524362"/>
            <a:ext cx="37701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5656150" y="3556450"/>
            <a:ext cx="2768100" cy="4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19950" y="636787"/>
            <a:ext cx="2304300" cy="113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87E45"/>
              </a:buClr>
              <a:buSzPts val="3600"/>
              <a:buFont typeface="Fira Sans Extra Condensed Medium"/>
              <a:buNone/>
              <a:defRPr sz="3600">
                <a:solidFill>
                  <a:srgbClr val="E87E4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9"/>
          <p:cNvSpPr/>
          <p:nvPr/>
        </p:nvSpPr>
        <p:spPr>
          <a:xfrm>
            <a:off x="3645498" y="1816375"/>
            <a:ext cx="2964468" cy="212091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 flipH="1">
            <a:off x="12" y="0"/>
            <a:ext cx="4754092" cy="5143450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0"/>
          <p:cNvSpPr/>
          <p:nvPr/>
        </p:nvSpPr>
        <p:spPr>
          <a:xfrm>
            <a:off x="930723" y="2554875"/>
            <a:ext cx="2964468" cy="2120912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19775" y="2587525"/>
            <a:ext cx="24465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62" r:id="rId10"/>
    <p:sldLayoutId id="2147483664" r:id="rId11"/>
    <p:sldLayoutId id="2147483666" r:id="rId12"/>
    <p:sldLayoutId id="2147483667" r:id="rId13"/>
    <p:sldLayoutId id="2147483669" r:id="rId14"/>
    <p:sldLayoutId id="2147483672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/>
        </p:nvSpPr>
        <p:spPr>
          <a:xfrm>
            <a:off x="0" y="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2"/>
          <p:cNvSpPr/>
          <p:nvPr/>
        </p:nvSpPr>
        <p:spPr>
          <a:xfrm rot="10800000" flipH="1">
            <a:off x="4572041" y="23137"/>
            <a:ext cx="4751065" cy="5140175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2"/>
          <p:cNvSpPr/>
          <p:nvPr/>
        </p:nvSpPr>
        <p:spPr>
          <a:xfrm rot="5400000">
            <a:off x="60849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Oval 2"/>
          <p:cNvSpPr/>
          <p:nvPr/>
        </p:nvSpPr>
        <p:spPr>
          <a:xfrm>
            <a:off x="291811" y="94667"/>
            <a:ext cx="5137506" cy="48611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p32"/>
          <p:cNvSpPr txBox="1">
            <a:spLocks noGrp="1"/>
          </p:cNvSpPr>
          <p:nvPr>
            <p:ph type="subTitle" idx="1"/>
          </p:nvPr>
        </p:nvSpPr>
        <p:spPr>
          <a:xfrm>
            <a:off x="827349" y="2397787"/>
            <a:ext cx="745668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“PRODUCT DEVELOPMENT INNOVATION PROJECT Di CV LUMINTU LOGIC”</a:t>
            </a:r>
            <a:endParaRPr lang="en-US" dirty="0"/>
          </a:p>
        </p:txBody>
      </p:sp>
      <p:sp>
        <p:nvSpPr>
          <p:cNvPr id="192" name="Google Shape;192;p32"/>
          <p:cNvSpPr txBox="1">
            <a:spLocks noGrp="1"/>
          </p:cNvSpPr>
          <p:nvPr>
            <p:ph type="ctrTitle"/>
          </p:nvPr>
        </p:nvSpPr>
        <p:spPr>
          <a:xfrm>
            <a:off x="-396719" y="-82028"/>
            <a:ext cx="5431719" cy="28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/>
              <a:t>Laporan </a:t>
            </a:r>
            <a:r>
              <a:rPr lang="en" sz="3200" dirty="0">
                <a:latin typeface="Oswald" panose="020B0604020202020204" charset="0"/>
              </a:rPr>
              <a:t>Pra-Internship</a:t>
            </a:r>
            <a:r>
              <a:rPr lang="en" sz="3200" dirty="0"/>
              <a:t> </a:t>
            </a:r>
            <a:br>
              <a:rPr lang="en" sz="3200" dirty="0"/>
            </a:br>
            <a:endParaRPr sz="3200" dirty="0">
              <a:sym typeface="Playfair Display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9" name="Picture 8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  <p:sp>
        <p:nvSpPr>
          <p:cNvPr id="14" name="Google Shape;193;p32"/>
          <p:cNvSpPr txBox="1">
            <a:spLocks/>
          </p:cNvSpPr>
          <p:nvPr/>
        </p:nvSpPr>
        <p:spPr>
          <a:xfrm>
            <a:off x="1191844" y="3793460"/>
            <a:ext cx="6267235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16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bel"/>
              <a:buNone/>
              <a:defRPr sz="28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algn="ctr"/>
            <a:r>
              <a:rPr lang="en-US" sz="1400" dirty="0"/>
              <a:t>Rahman Zulkarnaen - 20190040003</a:t>
            </a:r>
          </a:p>
          <a:p>
            <a:pPr algn="ctr"/>
            <a:r>
              <a:rPr lang="en-US" sz="1400" dirty="0" err="1"/>
              <a:t>Teknik</a:t>
            </a:r>
            <a:r>
              <a:rPr lang="en-US" sz="1400" dirty="0"/>
              <a:t> </a:t>
            </a:r>
            <a:r>
              <a:rPr lang="en-US" sz="1400" dirty="0" err="1"/>
              <a:t>Informatika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 build="p"/>
      <p:bldP spid="192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719750" y="445025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Misi</a:t>
            </a:r>
            <a:endParaRPr sz="3200" b="1" dirty="0"/>
          </a:p>
        </p:txBody>
      </p:sp>
      <p:cxnSp>
        <p:nvCxnSpPr>
          <p:cNvPr id="394" name="Google Shape;394;p45"/>
          <p:cNvCxnSpPr/>
          <p:nvPr/>
        </p:nvCxnSpPr>
        <p:spPr>
          <a:xfrm rot="10800000" flipH="1">
            <a:off x="2332027" y="1599685"/>
            <a:ext cx="4805100" cy="1938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45"/>
          <p:cNvSpPr/>
          <p:nvPr/>
        </p:nvSpPr>
        <p:spPr>
          <a:xfrm>
            <a:off x="1594238" y="3228858"/>
            <a:ext cx="832234" cy="595417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5"/>
          <p:cNvSpPr txBox="1">
            <a:spLocks noGrp="1"/>
          </p:cNvSpPr>
          <p:nvPr>
            <p:ph type="subTitle" idx="4294967295"/>
          </p:nvPr>
        </p:nvSpPr>
        <p:spPr>
          <a:xfrm>
            <a:off x="470695" y="3887937"/>
            <a:ext cx="30793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>
              <a:lnSpc>
                <a:spcPct val="100000"/>
              </a:lnSpc>
              <a:buClr>
                <a:schemeClr val="lt1"/>
              </a:buClr>
              <a:buSzPts val="1400"/>
              <a:buNone/>
            </a:pPr>
            <a:r>
              <a:rPr lang="en-US" dirty="0" err="1">
                <a:solidFill>
                  <a:schemeClr val="lt1"/>
                </a:solidFill>
              </a:rPr>
              <a:t>Mempercepat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pembangunan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Infrastruktur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dan</a:t>
            </a:r>
            <a:r>
              <a:rPr lang="en-US" dirty="0">
                <a:solidFill>
                  <a:schemeClr val="lt1"/>
                </a:solidFill>
              </a:rPr>
              <a:t> platform digital </a:t>
            </a:r>
            <a:r>
              <a:rPr lang="en-US" dirty="0" err="1">
                <a:solidFill>
                  <a:schemeClr val="lt1"/>
                </a:solidFill>
              </a:rPr>
              <a:t>cerdas</a:t>
            </a:r>
            <a:r>
              <a:rPr lang="en-US" dirty="0">
                <a:solidFill>
                  <a:schemeClr val="lt1"/>
                </a:solidFill>
              </a:rPr>
              <a:t> yang </a:t>
            </a:r>
            <a:r>
              <a:rPr lang="en-US" dirty="0" err="1">
                <a:solidFill>
                  <a:schemeClr val="lt1"/>
                </a:solidFill>
              </a:rPr>
              <a:t>berkelanjutan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ekonomis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dan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dapat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diakses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oleh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seluruh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masyarakat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02" name="Google Shape;402;p45"/>
          <p:cNvSpPr txBox="1">
            <a:spLocks noGrp="1"/>
          </p:cNvSpPr>
          <p:nvPr>
            <p:ph type="subTitle" idx="4294967295"/>
          </p:nvPr>
        </p:nvSpPr>
        <p:spPr>
          <a:xfrm>
            <a:off x="1544939" y="1638975"/>
            <a:ext cx="32281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lnSpc>
                <a:spcPct val="100000"/>
              </a:lnSpc>
              <a:buClr>
                <a:schemeClr val="lt1"/>
              </a:buClr>
              <a:buSzPts val="1400"/>
              <a:buNone/>
            </a:pPr>
            <a:r>
              <a:rPr lang="id-ID" dirty="0"/>
              <a:t>Mengembangkan talenta digital unggulan yang membantu mendorong kemampuan digital dan tingkat adopsi digital bangsa.</a:t>
            </a:r>
            <a:endParaRPr lang="en-US" dirty="0"/>
          </a:p>
          <a:p>
            <a:pPr marL="139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403" name="Google Shape;403;p45"/>
          <p:cNvSpPr txBox="1">
            <a:spLocks noGrp="1"/>
          </p:cNvSpPr>
          <p:nvPr>
            <p:ph type="subTitle" idx="4294967295"/>
          </p:nvPr>
        </p:nvSpPr>
        <p:spPr>
          <a:xfrm>
            <a:off x="5869599" y="1947995"/>
            <a:ext cx="29795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lnSpc>
                <a:spcPct val="100000"/>
              </a:lnSpc>
              <a:buClr>
                <a:schemeClr val="lt1"/>
              </a:buClr>
              <a:buSzPts val="1400"/>
              <a:buNone/>
            </a:pPr>
            <a:r>
              <a:rPr lang="id-ID" dirty="0"/>
              <a:t>Mengorkestrasi ekosistem digital untuk memberikan pengalaman digital pelanggan terbaik</a:t>
            </a:r>
            <a:endParaRPr lang="en-US" dirty="0"/>
          </a:p>
          <a:p>
            <a:pPr marL="139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>
              <a:solidFill>
                <a:schemeClr val="lt1"/>
              </a:solidFill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6952965" y="1286627"/>
            <a:ext cx="812774" cy="597683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4318450" y="2270948"/>
            <a:ext cx="832234" cy="595466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Moon 22"/>
          <p:cNvSpPr/>
          <p:nvPr/>
        </p:nvSpPr>
        <p:spPr>
          <a:xfrm rot="16200000">
            <a:off x="4356584" y="-503143"/>
            <a:ext cx="430931" cy="3472665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554;p50"/>
          <p:cNvSpPr txBox="1">
            <a:spLocks/>
          </p:cNvSpPr>
          <p:nvPr/>
        </p:nvSpPr>
        <p:spPr>
          <a:xfrm>
            <a:off x="1226746" y="3325716"/>
            <a:ext cx="156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</a:p>
        </p:txBody>
      </p:sp>
      <p:sp>
        <p:nvSpPr>
          <p:cNvPr id="25" name="Google Shape;554;p50"/>
          <p:cNvSpPr txBox="1">
            <a:spLocks/>
          </p:cNvSpPr>
          <p:nvPr/>
        </p:nvSpPr>
        <p:spPr>
          <a:xfrm>
            <a:off x="3950967" y="2367831"/>
            <a:ext cx="156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26" name="Google Shape;554;p50"/>
          <p:cNvSpPr txBox="1">
            <a:spLocks/>
          </p:cNvSpPr>
          <p:nvPr/>
        </p:nvSpPr>
        <p:spPr>
          <a:xfrm>
            <a:off x="6575751" y="1388966"/>
            <a:ext cx="156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380915" y="4542278"/>
            <a:ext cx="2491548" cy="409575"/>
            <a:chOff x="6068960" y="4324350"/>
            <a:chExt cx="2491548" cy="409575"/>
          </a:xfrm>
        </p:grpSpPr>
        <p:pic>
          <p:nvPicPr>
            <p:cNvPr id="28" name="Picture 27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" grpId="0"/>
      <p:bldP spid="396" grpId="0" animBg="1"/>
      <p:bldP spid="399" grpId="0" build="p"/>
      <p:bldP spid="402" grpId="0" build="p"/>
      <p:bldP spid="403" grpId="0" build="p"/>
      <p:bldP spid="395" grpId="0" animBg="1"/>
      <p:bldP spid="397" grpId="0" animBg="1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527;p49"/>
          <p:cNvSpPr/>
          <p:nvPr/>
        </p:nvSpPr>
        <p:spPr>
          <a:xfrm rot="16200000">
            <a:off x="5702734" y="1719131"/>
            <a:ext cx="5160623" cy="1722361"/>
          </a:xfrm>
          <a:custGeom>
            <a:avLst/>
            <a:gdLst/>
            <a:ahLst/>
            <a:cxnLst/>
            <a:rect l="l" t="t" r="r" b="b"/>
            <a:pathLst>
              <a:path w="71895" h="23995" extrusionOk="0">
                <a:moveTo>
                  <a:pt x="21214" y="0"/>
                </a:moveTo>
                <a:cubicBezTo>
                  <a:pt x="18150" y="0"/>
                  <a:pt x="15133" y="613"/>
                  <a:pt x="12269" y="1887"/>
                </a:cubicBezTo>
                <a:cubicBezTo>
                  <a:pt x="2418" y="6270"/>
                  <a:pt x="0" y="17732"/>
                  <a:pt x="0" y="17732"/>
                </a:cubicBezTo>
                <a:lnTo>
                  <a:pt x="0" y="23995"/>
                </a:lnTo>
                <a:lnTo>
                  <a:pt x="71894" y="23995"/>
                </a:lnTo>
                <a:lnTo>
                  <a:pt x="71894" y="15969"/>
                </a:lnTo>
                <a:cubicBezTo>
                  <a:pt x="69535" y="17370"/>
                  <a:pt x="66828" y="17986"/>
                  <a:pt x="63951" y="17986"/>
                </a:cubicBezTo>
                <a:cubicBezTo>
                  <a:pt x="56074" y="17986"/>
                  <a:pt x="46926" y="13373"/>
                  <a:pt x="40161" y="7661"/>
                </a:cubicBezTo>
                <a:cubicBezTo>
                  <a:pt x="34286" y="2703"/>
                  <a:pt x="27647" y="0"/>
                  <a:pt x="21214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23;p23"/>
          <p:cNvSpPr txBox="1">
            <a:spLocks noGrp="1"/>
          </p:cNvSpPr>
          <p:nvPr>
            <p:ph type="title"/>
          </p:nvPr>
        </p:nvSpPr>
        <p:spPr>
          <a:xfrm>
            <a:off x="345134" y="644810"/>
            <a:ext cx="6107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S</a:t>
            </a:r>
            <a:r>
              <a:rPr lang="en" sz="3200" b="1" dirty="0"/>
              <a:t>truktur Organisasi</a:t>
            </a:r>
            <a:br>
              <a:rPr lang="en" sz="3200" b="1" dirty="0"/>
            </a:br>
            <a:r>
              <a:rPr lang="en" sz="3200" b="1" dirty="0"/>
              <a:t>Telkom Indonesia</a:t>
            </a:r>
            <a:endParaRPr sz="3200" b="1" dirty="0"/>
          </a:p>
        </p:txBody>
      </p:sp>
      <p:sp>
        <p:nvSpPr>
          <p:cNvPr id="6" name="Google Shape;224;p23"/>
          <p:cNvSpPr txBox="1">
            <a:spLocks/>
          </p:cNvSpPr>
          <p:nvPr/>
        </p:nvSpPr>
        <p:spPr>
          <a:xfrm>
            <a:off x="8346250" y="4688650"/>
            <a:ext cx="569100" cy="45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24" name="Picture 23" descr="Logo NSP-1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57546" y="1240565"/>
            <a:ext cx="7879728" cy="375013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/>
          <p:nvPr/>
        </p:nvPicPr>
        <p:blipFill>
          <a:blip r:embed="rId3"/>
          <a:stretch>
            <a:fillRect/>
          </a:stretch>
        </p:blipFill>
        <p:spPr>
          <a:xfrm>
            <a:off x="657546" y="1240565"/>
            <a:ext cx="7879728" cy="356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476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>
            <a:spLocks noGrp="1"/>
          </p:cNvSpPr>
          <p:nvPr>
            <p:ph type="title"/>
          </p:nvPr>
        </p:nvSpPr>
        <p:spPr>
          <a:xfrm>
            <a:off x="686587" y="212213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Deskripsi</a:t>
            </a:r>
            <a:r>
              <a:rPr lang="en-US" sz="2400" b="1" dirty="0"/>
              <a:t> </a:t>
            </a:r>
            <a:r>
              <a:rPr lang="en-US" sz="2400" b="1" dirty="0" err="1"/>
              <a:t>Kegiatan</a:t>
            </a:r>
            <a:r>
              <a:rPr lang="en-US" sz="2400" b="1" dirty="0"/>
              <a:t> </a:t>
            </a:r>
            <a:r>
              <a:rPr lang="en-US" sz="2400" b="1" i="1" dirty="0"/>
              <a:t>Internship</a:t>
            </a:r>
            <a:endParaRPr sz="2400" b="1" i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57556" y="4530514"/>
            <a:ext cx="2491548" cy="409575"/>
            <a:chOff x="6068960" y="4324350"/>
            <a:chExt cx="2491548" cy="409575"/>
          </a:xfrm>
        </p:grpSpPr>
        <p:pic>
          <p:nvPicPr>
            <p:cNvPr id="16" name="Picture 15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  <p:sp>
        <p:nvSpPr>
          <p:cNvPr id="19" name="Google Shape;229;p35"/>
          <p:cNvSpPr txBox="1">
            <a:spLocks/>
          </p:cNvSpPr>
          <p:nvPr/>
        </p:nvSpPr>
        <p:spPr>
          <a:xfrm flipH="1">
            <a:off x="1459172" y="1983231"/>
            <a:ext cx="6318366" cy="138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 err="1">
                <a:latin typeface="Abel" panose="020B0604020202020204" charset="0"/>
              </a:rPr>
              <a:t>Memonitoring</a:t>
            </a:r>
            <a:r>
              <a:rPr lang="en-US" sz="2000" dirty="0">
                <a:latin typeface="Abel" panose="020B0604020202020204" charset="0"/>
              </a:rPr>
              <a:t> </a:t>
            </a:r>
            <a:r>
              <a:rPr lang="en-US" sz="2000" dirty="0" err="1">
                <a:latin typeface="Abel" panose="020B0604020202020204" charset="0"/>
              </a:rPr>
              <a:t>dan</a:t>
            </a:r>
            <a:r>
              <a:rPr lang="en-US" sz="2000" dirty="0">
                <a:latin typeface="Abel" panose="020B0604020202020204" charset="0"/>
              </a:rPr>
              <a:t> </a:t>
            </a:r>
            <a:r>
              <a:rPr lang="en-US" sz="2000" dirty="0" err="1">
                <a:latin typeface="Abel" panose="020B0604020202020204" charset="0"/>
              </a:rPr>
              <a:t>melakukan</a:t>
            </a:r>
            <a:r>
              <a:rPr lang="en-US" sz="2000" dirty="0">
                <a:latin typeface="Abel" panose="020B0604020202020204" charset="0"/>
              </a:rPr>
              <a:t> </a:t>
            </a:r>
            <a:r>
              <a:rPr lang="en-US" sz="2000" dirty="0" err="1">
                <a:latin typeface="Abel" panose="020B0604020202020204" charset="0"/>
              </a:rPr>
              <a:t>pengecekan</a:t>
            </a:r>
            <a:r>
              <a:rPr lang="en-US" sz="2000" dirty="0">
                <a:latin typeface="Abel" panose="020B0604020202020204" charset="0"/>
              </a:rPr>
              <a:t> </a:t>
            </a:r>
            <a:r>
              <a:rPr lang="en-US" sz="2000" dirty="0" err="1">
                <a:latin typeface="Abel" panose="020B0604020202020204" charset="0"/>
              </a:rPr>
              <a:t>pada</a:t>
            </a:r>
            <a:r>
              <a:rPr lang="en-US" sz="2000" dirty="0">
                <a:latin typeface="Abel" panose="020B0604020202020204" charset="0"/>
              </a:rPr>
              <a:t> bug yang </a:t>
            </a:r>
            <a:r>
              <a:rPr lang="en-US" sz="2000" dirty="0" err="1">
                <a:latin typeface="Abel" panose="020B0604020202020204" charset="0"/>
              </a:rPr>
              <a:t>sudah</a:t>
            </a:r>
            <a:r>
              <a:rPr lang="en-US" sz="2000" dirty="0">
                <a:latin typeface="Abel" panose="020B0604020202020204" charset="0"/>
              </a:rPr>
              <a:t> di report </a:t>
            </a:r>
            <a:r>
              <a:rPr lang="en-US" sz="2000" dirty="0" err="1">
                <a:latin typeface="Abel" panose="020B0604020202020204" charset="0"/>
              </a:rPr>
              <a:t>dalam</a:t>
            </a:r>
            <a:r>
              <a:rPr lang="en-US" sz="2000" dirty="0">
                <a:latin typeface="Abel" panose="020B0604020202020204" charset="0"/>
              </a:rPr>
              <a:t> </a:t>
            </a:r>
            <a:r>
              <a:rPr lang="en-US" sz="2000" dirty="0" err="1">
                <a:latin typeface="Abel" panose="020B0604020202020204" charset="0"/>
              </a:rPr>
              <a:t>aplikasi</a:t>
            </a:r>
            <a:r>
              <a:rPr lang="en-US" sz="2000" dirty="0">
                <a:latin typeface="Abel" panose="020B0604020202020204" charset="0"/>
              </a:rPr>
              <a:t> </a:t>
            </a:r>
            <a:r>
              <a:rPr lang="en-US" sz="2000" dirty="0" err="1">
                <a:latin typeface="Abel" panose="020B0604020202020204" charset="0"/>
              </a:rPr>
              <a:t>UmeetMe</a:t>
            </a:r>
            <a:endParaRPr lang="en-US" sz="2000" dirty="0">
              <a:latin typeface="Abel" panose="020B0604020202020204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 idx="2"/>
          </p:nvPr>
        </p:nvSpPr>
        <p:spPr>
          <a:xfrm flipH="1">
            <a:off x="719774" y="630627"/>
            <a:ext cx="2424117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3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719774" y="1846447"/>
            <a:ext cx="6220712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 / </a:t>
            </a:r>
            <a:r>
              <a:rPr lang="en-US" dirty="0" err="1"/>
              <a:t>Informasi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6357556" y="4530514"/>
            <a:ext cx="2491548" cy="409575"/>
            <a:chOff x="6068960" y="4324350"/>
            <a:chExt cx="2491548" cy="409575"/>
          </a:xfrm>
        </p:grpSpPr>
        <p:pic>
          <p:nvPicPr>
            <p:cNvPr id="5" name="Picture 4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359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37" y="205205"/>
            <a:ext cx="7704600" cy="572700"/>
          </a:xfrm>
        </p:spPr>
        <p:txBody>
          <a:bodyPr/>
          <a:lstStyle/>
          <a:p>
            <a:r>
              <a:rPr lang="en" sz="2400" b="1" dirty="0"/>
              <a:t>Metode Pengumpulan </a:t>
            </a:r>
            <a:br>
              <a:rPr lang="en" sz="2400" b="1" dirty="0"/>
            </a:br>
            <a:r>
              <a:rPr lang="en" sz="2400" b="1" dirty="0"/>
              <a:t>Data/Informasi</a:t>
            </a:r>
            <a:endParaRPr lang="en-US" sz="24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19" name="Picture 18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5663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1715784" y="1863409"/>
            <a:ext cx="6708466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Internship</a:t>
            </a:r>
            <a:endParaRPr dirty="0"/>
          </a:p>
        </p:txBody>
      </p:sp>
      <p:sp>
        <p:nvSpPr>
          <p:cNvPr id="355" name="Google Shape;355;p43"/>
          <p:cNvSpPr txBox="1">
            <a:spLocks noGrp="1"/>
          </p:cNvSpPr>
          <p:nvPr>
            <p:ph type="title" idx="2"/>
          </p:nvPr>
        </p:nvSpPr>
        <p:spPr>
          <a:xfrm flipH="1">
            <a:off x="5887092" y="636787"/>
            <a:ext cx="2537158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ab 4</a:t>
            </a:r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265311" y="227212"/>
            <a:ext cx="2491548" cy="409575"/>
            <a:chOff x="337230" y="267455"/>
            <a:chExt cx="2491548" cy="409575"/>
          </a:xfrm>
        </p:grpSpPr>
        <p:pic>
          <p:nvPicPr>
            <p:cNvPr id="5" name="Picture 4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230" y="267455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44338" y="267455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42033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>
            <a:spLocks noGrp="1"/>
          </p:cNvSpPr>
          <p:nvPr>
            <p:ph type="title"/>
          </p:nvPr>
        </p:nvSpPr>
        <p:spPr>
          <a:xfrm>
            <a:off x="719750" y="270364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/>
              <a:t>Waktu</a:t>
            </a:r>
            <a:r>
              <a:rPr lang="en-US" sz="2400" b="1" dirty="0"/>
              <a:t> </a:t>
            </a:r>
            <a:r>
              <a:rPr lang="en-US" sz="2400" b="1" dirty="0" err="1"/>
              <a:t>Pelaksanaan</a:t>
            </a:r>
            <a:endParaRPr sz="2400" b="1" dirty="0"/>
          </a:p>
        </p:txBody>
      </p:sp>
      <p:grpSp>
        <p:nvGrpSpPr>
          <p:cNvPr id="70" name="Group 69"/>
          <p:cNvGrpSpPr/>
          <p:nvPr/>
        </p:nvGrpSpPr>
        <p:grpSpPr>
          <a:xfrm>
            <a:off x="265311" y="227212"/>
            <a:ext cx="2491548" cy="409575"/>
            <a:chOff x="337230" y="267455"/>
            <a:chExt cx="2491548" cy="409575"/>
          </a:xfrm>
        </p:grpSpPr>
        <p:pic>
          <p:nvPicPr>
            <p:cNvPr id="71" name="Picture 70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230" y="267455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Box 71"/>
            <p:cNvSpPr txBox="1"/>
            <p:nvPr/>
          </p:nvSpPr>
          <p:spPr>
            <a:xfrm>
              <a:off x="744338" y="267455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2419" y="1746608"/>
            <a:ext cx="70277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Pelaksanaan</a:t>
            </a:r>
            <a:endParaRPr lang="en-US" b="1" dirty="0"/>
          </a:p>
          <a:p>
            <a:pPr lvl="0"/>
            <a:r>
              <a:rPr lang="en-US" dirty="0" err="1"/>
              <a:t>Tanggal</a:t>
            </a:r>
            <a:r>
              <a:rPr lang="en-US" dirty="0"/>
              <a:t> 1 </a:t>
            </a:r>
            <a:r>
              <a:rPr lang="en-US" dirty="0" err="1"/>
              <a:t>Juli</a:t>
            </a:r>
            <a:r>
              <a:rPr lang="en-US" dirty="0"/>
              <a:t> s/d 31 </a:t>
            </a:r>
            <a:r>
              <a:rPr lang="en-US" dirty="0" err="1"/>
              <a:t>Desember</a:t>
            </a:r>
            <a:r>
              <a:rPr lang="en-US" dirty="0"/>
              <a:t> (6 </a:t>
            </a:r>
            <a:r>
              <a:rPr lang="en-US" dirty="0" err="1"/>
              <a:t>bulan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Jadwal</a:t>
            </a:r>
            <a:r>
              <a:rPr lang="en-US" b="1" dirty="0"/>
              <a:t> </a:t>
            </a:r>
            <a:r>
              <a:rPr lang="en-US" b="1" dirty="0" err="1"/>
              <a:t>Kegiatan</a:t>
            </a:r>
            <a:r>
              <a:rPr lang="en-US" b="1" dirty="0"/>
              <a:t> </a:t>
            </a:r>
          </a:p>
          <a:p>
            <a:pPr lvl="0"/>
            <a:r>
              <a:rPr lang="en-US" dirty="0"/>
              <a:t>Hari </a:t>
            </a:r>
            <a:r>
              <a:rPr lang="en-US" dirty="0" err="1"/>
              <a:t>Senin</a:t>
            </a:r>
            <a:r>
              <a:rPr lang="en-US" dirty="0"/>
              <a:t> – </a:t>
            </a:r>
            <a:r>
              <a:rPr lang="en-US" dirty="0" err="1"/>
              <a:t>Jum’at</a:t>
            </a:r>
            <a:r>
              <a:rPr lang="en-US" dirty="0"/>
              <a:t> 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Jam </a:t>
            </a:r>
            <a:r>
              <a:rPr lang="en-US" b="1" dirty="0" err="1"/>
              <a:t>Kerja</a:t>
            </a:r>
            <a:endParaRPr lang="en-US" b="1" dirty="0"/>
          </a:p>
          <a:p>
            <a:pPr lvl="0"/>
            <a:r>
              <a:rPr lang="en-US" dirty="0"/>
              <a:t>8 jam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71;p25" descr="winter.jpg"/>
          <p:cNvPicPr preferRelativeResize="0"/>
          <p:nvPr/>
        </p:nvPicPr>
        <p:blipFill rotWithShape="1">
          <a:blip r:embed="rId3">
            <a:alphaModFix/>
          </a:blip>
          <a:srcRect l="8177" t="12016" r="28382" b="13300"/>
          <a:stretch/>
        </p:blipFill>
        <p:spPr>
          <a:xfrm>
            <a:off x="3247974" y="284108"/>
            <a:ext cx="5289300" cy="460687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2"/>
          <p:cNvSpPr/>
          <p:nvPr/>
        </p:nvSpPr>
        <p:spPr>
          <a:xfrm>
            <a:off x="3001382" y="30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0856" y="3091"/>
                </a:moveTo>
                <a:cubicBezTo>
                  <a:pt x="54200" y="3091"/>
                  <a:pt x="63181" y="19070"/>
                  <a:pt x="64514" y="32231"/>
                </a:cubicBezTo>
                <a:cubicBezTo>
                  <a:pt x="65972" y="46614"/>
                  <a:pt x="53105" y="60401"/>
                  <a:pt x="38196" y="60401"/>
                </a:cubicBezTo>
                <a:cubicBezTo>
                  <a:pt x="36834" y="60401"/>
                  <a:pt x="35456" y="60286"/>
                  <a:pt x="34069" y="60046"/>
                </a:cubicBezTo>
                <a:cubicBezTo>
                  <a:pt x="17427" y="57166"/>
                  <a:pt x="3620" y="47595"/>
                  <a:pt x="3620" y="32231"/>
                </a:cubicBezTo>
                <a:cubicBezTo>
                  <a:pt x="3620" y="16870"/>
                  <a:pt x="18376" y="10456"/>
                  <a:pt x="34069" y="4418"/>
                </a:cubicBezTo>
                <a:cubicBezTo>
                  <a:pt x="36436" y="3507"/>
                  <a:pt x="38703" y="3091"/>
                  <a:pt x="40856" y="3091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62"/>
          <p:cNvSpPr/>
          <p:nvPr/>
        </p:nvSpPr>
        <p:spPr>
          <a:xfrm rot="-2253439" flipH="1">
            <a:off x="-65232" y="202601"/>
            <a:ext cx="4205123" cy="3092208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4" y="1"/>
                </a:moveTo>
                <a:cubicBezTo>
                  <a:pt x="7490" y="1"/>
                  <a:pt x="7030" y="47"/>
                  <a:pt x="6606" y="126"/>
                </a:cubicBezTo>
                <a:cubicBezTo>
                  <a:pt x="3445" y="715"/>
                  <a:pt x="576" y="3394"/>
                  <a:pt x="100" y="6518"/>
                </a:cubicBezTo>
                <a:cubicBezTo>
                  <a:pt x="26" y="7013"/>
                  <a:pt x="1" y="7504"/>
                  <a:pt x="23" y="7969"/>
                </a:cubicBezTo>
                <a:cubicBezTo>
                  <a:pt x="112" y="9903"/>
                  <a:pt x="1424" y="12131"/>
                  <a:pt x="4188" y="12131"/>
                </a:cubicBezTo>
                <a:cubicBezTo>
                  <a:pt x="4828" y="12131"/>
                  <a:pt x="5545" y="12012"/>
                  <a:pt x="6342" y="11742"/>
                </a:cubicBezTo>
                <a:cubicBezTo>
                  <a:pt x="9464" y="10687"/>
                  <a:pt x="14252" y="11303"/>
                  <a:pt x="15724" y="7969"/>
                </a:cubicBezTo>
                <a:cubicBezTo>
                  <a:pt x="16497" y="6215"/>
                  <a:pt x="15097" y="3742"/>
                  <a:pt x="13112" y="1998"/>
                </a:cubicBezTo>
                <a:cubicBezTo>
                  <a:pt x="11406" y="500"/>
                  <a:pt x="9558" y="1"/>
                  <a:pt x="79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62"/>
          <p:cNvSpPr/>
          <p:nvPr/>
        </p:nvSpPr>
        <p:spPr>
          <a:xfrm rot="-5400000" flipH="1">
            <a:off x="7596531" y="3596049"/>
            <a:ext cx="1486600" cy="1608352"/>
          </a:xfrm>
          <a:custGeom>
            <a:avLst/>
            <a:gdLst/>
            <a:ahLst/>
            <a:cxnLst/>
            <a:rect l="l" t="t" r="r" b="b"/>
            <a:pathLst>
              <a:path w="37839" h="40938" extrusionOk="0">
                <a:moveTo>
                  <a:pt x="37839" y="0"/>
                </a:moveTo>
                <a:cubicBezTo>
                  <a:pt x="31770" y="767"/>
                  <a:pt x="28951" y="3515"/>
                  <a:pt x="26969" y="11313"/>
                </a:cubicBezTo>
                <a:cubicBezTo>
                  <a:pt x="24991" y="19111"/>
                  <a:pt x="19814" y="21473"/>
                  <a:pt x="9908" y="26266"/>
                </a:cubicBezTo>
                <a:cubicBezTo>
                  <a:pt x="1" y="31059"/>
                  <a:pt x="3737" y="40938"/>
                  <a:pt x="3737" y="40938"/>
                </a:cubicBezTo>
                <a:lnTo>
                  <a:pt x="37839" y="40938"/>
                </a:lnTo>
                <a:lnTo>
                  <a:pt x="37839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62"/>
          <p:cNvSpPr txBox="1">
            <a:spLocks noGrp="1"/>
          </p:cNvSpPr>
          <p:nvPr>
            <p:ph type="ctrTitle"/>
          </p:nvPr>
        </p:nvSpPr>
        <p:spPr>
          <a:xfrm>
            <a:off x="674167" y="757825"/>
            <a:ext cx="5414400" cy="16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74167" y="3891516"/>
            <a:ext cx="2451805" cy="6166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452834" y="205205"/>
            <a:ext cx="2491548" cy="409575"/>
            <a:chOff x="6068960" y="4324350"/>
            <a:chExt cx="2491548" cy="409575"/>
          </a:xfrm>
        </p:grpSpPr>
        <p:pic>
          <p:nvPicPr>
            <p:cNvPr id="22" name="Picture 21" descr="Logo NSP-1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0" name="Google Shape;540;p50"/>
          <p:cNvCxnSpPr>
            <a:cxnSpLocks/>
          </p:cNvCxnSpPr>
          <p:nvPr/>
        </p:nvCxnSpPr>
        <p:spPr>
          <a:xfrm flipV="1">
            <a:off x="20150" y="2234139"/>
            <a:ext cx="9123850" cy="89297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1" name="Google Shape;541;p50"/>
          <p:cNvSpPr txBox="1">
            <a:spLocks noGrp="1"/>
          </p:cNvSpPr>
          <p:nvPr>
            <p:ph type="title"/>
          </p:nvPr>
        </p:nvSpPr>
        <p:spPr>
          <a:xfrm>
            <a:off x="-1720118" y="259063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Rencana</a:t>
            </a:r>
            <a:r>
              <a:rPr lang="en-US" sz="2000" b="1" dirty="0"/>
              <a:t> </a:t>
            </a:r>
            <a:r>
              <a:rPr lang="en-US" sz="2000" b="1" dirty="0" err="1"/>
              <a:t>Kegiatan</a:t>
            </a:r>
            <a:r>
              <a:rPr lang="en-US" sz="2000" b="1" dirty="0"/>
              <a:t> Internship</a:t>
            </a:r>
            <a:endParaRPr sz="2000" b="1" dirty="0"/>
          </a:p>
        </p:txBody>
      </p:sp>
      <p:sp>
        <p:nvSpPr>
          <p:cNvPr id="542" name="Google Shape;542;p50"/>
          <p:cNvSpPr/>
          <p:nvPr/>
        </p:nvSpPr>
        <p:spPr>
          <a:xfrm>
            <a:off x="4794495" y="2280060"/>
            <a:ext cx="812774" cy="597683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0"/>
          <p:cNvSpPr/>
          <p:nvPr/>
        </p:nvSpPr>
        <p:spPr>
          <a:xfrm>
            <a:off x="3317594" y="2653685"/>
            <a:ext cx="832234" cy="595466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0"/>
          <p:cNvSpPr/>
          <p:nvPr/>
        </p:nvSpPr>
        <p:spPr>
          <a:xfrm>
            <a:off x="1849055" y="2828270"/>
            <a:ext cx="812774" cy="597683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4" y="1"/>
                </a:moveTo>
                <a:cubicBezTo>
                  <a:pt x="7490" y="1"/>
                  <a:pt x="7030" y="47"/>
                  <a:pt x="6606" y="126"/>
                </a:cubicBezTo>
                <a:cubicBezTo>
                  <a:pt x="3445" y="715"/>
                  <a:pt x="576" y="3394"/>
                  <a:pt x="100" y="6518"/>
                </a:cubicBezTo>
                <a:cubicBezTo>
                  <a:pt x="26" y="7013"/>
                  <a:pt x="1" y="7504"/>
                  <a:pt x="23" y="7969"/>
                </a:cubicBezTo>
                <a:cubicBezTo>
                  <a:pt x="112" y="9903"/>
                  <a:pt x="1424" y="12131"/>
                  <a:pt x="4188" y="12131"/>
                </a:cubicBezTo>
                <a:cubicBezTo>
                  <a:pt x="4828" y="12131"/>
                  <a:pt x="5545" y="12012"/>
                  <a:pt x="6342" y="11742"/>
                </a:cubicBezTo>
                <a:cubicBezTo>
                  <a:pt x="9464" y="10687"/>
                  <a:pt x="14252" y="11303"/>
                  <a:pt x="15724" y="7969"/>
                </a:cubicBezTo>
                <a:cubicBezTo>
                  <a:pt x="16497" y="6215"/>
                  <a:pt x="15097" y="3742"/>
                  <a:pt x="13112" y="1998"/>
                </a:cubicBezTo>
                <a:cubicBezTo>
                  <a:pt x="11406" y="500"/>
                  <a:pt x="9558" y="1"/>
                  <a:pt x="7974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0"/>
          <p:cNvSpPr/>
          <p:nvPr/>
        </p:nvSpPr>
        <p:spPr>
          <a:xfrm>
            <a:off x="446261" y="2854560"/>
            <a:ext cx="832234" cy="595417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0"/>
          <p:cNvSpPr txBox="1">
            <a:spLocks noGrp="1"/>
          </p:cNvSpPr>
          <p:nvPr>
            <p:ph type="subTitle" idx="4294967295"/>
          </p:nvPr>
        </p:nvSpPr>
        <p:spPr>
          <a:xfrm>
            <a:off x="78778" y="3472107"/>
            <a:ext cx="1567200" cy="1188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 yang </a:t>
            </a:r>
            <a:r>
              <a:rPr lang="en-US" dirty="0" err="1"/>
              <a:t>membuka</a:t>
            </a:r>
            <a:r>
              <a:rPr lang="en-US" dirty="0"/>
              <a:t> program </a:t>
            </a:r>
            <a:r>
              <a:rPr lang="en-US" dirty="0" err="1"/>
              <a:t>magang</a:t>
            </a:r>
            <a:r>
              <a:rPr lang="en-US" dirty="0"/>
              <a:t> di program MSIB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merdeka</a:t>
            </a:r>
            <a:endParaRPr dirty="0"/>
          </a:p>
        </p:txBody>
      </p:sp>
      <p:sp>
        <p:nvSpPr>
          <p:cNvPr id="548" name="Google Shape;548;p50"/>
          <p:cNvSpPr txBox="1">
            <a:spLocks noGrp="1"/>
          </p:cNvSpPr>
          <p:nvPr>
            <p:ph type="subTitle" idx="4294967295"/>
          </p:nvPr>
        </p:nvSpPr>
        <p:spPr>
          <a:xfrm>
            <a:off x="2950111" y="3305925"/>
            <a:ext cx="156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lamaran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di MSIB</a:t>
            </a:r>
            <a:endParaRPr dirty="0"/>
          </a:p>
        </p:txBody>
      </p:sp>
      <p:sp>
        <p:nvSpPr>
          <p:cNvPr id="549" name="Google Shape;549;p50"/>
          <p:cNvSpPr txBox="1">
            <a:spLocks noGrp="1"/>
          </p:cNvSpPr>
          <p:nvPr>
            <p:ph type="subTitle" idx="4294967295"/>
          </p:nvPr>
        </p:nvSpPr>
        <p:spPr>
          <a:xfrm>
            <a:off x="4417282" y="1460122"/>
            <a:ext cx="156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Melakukan</a:t>
            </a:r>
            <a:r>
              <a:rPr lang="en-US" dirty="0"/>
              <a:t> proses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Perusahaan</a:t>
            </a:r>
            <a:endParaRPr dirty="0"/>
          </a:p>
        </p:txBody>
      </p:sp>
      <p:sp>
        <p:nvSpPr>
          <p:cNvPr id="550" name="Google Shape;550;p50"/>
          <p:cNvSpPr txBox="1">
            <a:spLocks noGrp="1"/>
          </p:cNvSpPr>
          <p:nvPr>
            <p:ph type="subTitle" idx="4294967295"/>
          </p:nvPr>
        </p:nvSpPr>
        <p:spPr>
          <a:xfrm>
            <a:off x="1462112" y="2123338"/>
            <a:ext cx="156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di platform </a:t>
            </a:r>
            <a:r>
              <a:rPr lang="en-US" dirty="0" err="1"/>
              <a:t>Kampus</a:t>
            </a:r>
            <a:r>
              <a:rPr lang="en-US" dirty="0"/>
              <a:t> Merdeka</a:t>
            </a:r>
            <a:endParaRPr dirty="0"/>
          </a:p>
        </p:txBody>
      </p:sp>
      <p:sp>
        <p:nvSpPr>
          <p:cNvPr id="554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78778" y="2951418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BFBFB"/>
                </a:solidFill>
              </a:rPr>
              <a:t>01</a:t>
            </a:r>
            <a:endParaRPr sz="2400" dirty="0">
              <a:solidFill>
                <a:srgbClr val="FBFBFB"/>
              </a:solidFill>
            </a:endParaRPr>
          </a:p>
        </p:txBody>
      </p:sp>
      <p:sp>
        <p:nvSpPr>
          <p:cNvPr id="555" name="Google Shape;555;p50"/>
          <p:cNvSpPr txBox="1">
            <a:spLocks noGrp="1"/>
          </p:cNvSpPr>
          <p:nvPr>
            <p:ph type="title" idx="4294967295"/>
          </p:nvPr>
        </p:nvSpPr>
        <p:spPr>
          <a:xfrm>
            <a:off x="1471842" y="2929288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556" name="Google Shape;556;p50"/>
          <p:cNvSpPr txBox="1">
            <a:spLocks noGrp="1"/>
          </p:cNvSpPr>
          <p:nvPr>
            <p:ph type="title" idx="4294967295"/>
          </p:nvPr>
        </p:nvSpPr>
        <p:spPr>
          <a:xfrm>
            <a:off x="2950111" y="2763551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557" name="Google Shape;557;p50"/>
          <p:cNvSpPr txBox="1">
            <a:spLocks noGrp="1"/>
          </p:cNvSpPr>
          <p:nvPr>
            <p:ph type="title" idx="4294967295"/>
          </p:nvPr>
        </p:nvSpPr>
        <p:spPr>
          <a:xfrm>
            <a:off x="4417282" y="2336694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BFBFB"/>
                </a:solidFill>
              </a:rPr>
              <a:t>04</a:t>
            </a:r>
            <a:endParaRPr sz="2400" dirty="0">
              <a:solidFill>
                <a:srgbClr val="FBFBFB"/>
              </a:solidFill>
            </a:endParaRPr>
          </a:p>
        </p:txBody>
      </p:sp>
      <p:sp>
        <p:nvSpPr>
          <p:cNvPr id="21" name="Google Shape;564;p51"/>
          <p:cNvSpPr/>
          <p:nvPr/>
        </p:nvSpPr>
        <p:spPr>
          <a:xfrm flipH="1">
            <a:off x="6261666" y="2046242"/>
            <a:ext cx="812774" cy="597683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72;p51"/>
          <p:cNvSpPr txBox="1">
            <a:spLocks/>
          </p:cNvSpPr>
          <p:nvPr/>
        </p:nvSpPr>
        <p:spPr>
          <a:xfrm>
            <a:off x="5895551" y="2115113"/>
            <a:ext cx="156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2400" dirty="0"/>
              <a:t>05</a:t>
            </a:r>
          </a:p>
        </p:txBody>
      </p:sp>
      <p:sp>
        <p:nvSpPr>
          <p:cNvPr id="23" name="Google Shape;549;p50"/>
          <p:cNvSpPr txBox="1">
            <a:spLocks/>
          </p:cNvSpPr>
          <p:nvPr/>
        </p:nvSpPr>
        <p:spPr>
          <a:xfrm>
            <a:off x="5895551" y="2680326"/>
            <a:ext cx="15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dirty="0" err="1"/>
              <a:t>Diterima</a:t>
            </a:r>
            <a:r>
              <a:rPr lang="en-US" dirty="0"/>
              <a:t> dan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magang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5 </a:t>
            </a:r>
            <a:r>
              <a:rPr lang="en-US" dirty="0" err="1"/>
              <a:t>bulan</a:t>
            </a:r>
            <a:endParaRPr lang="en-US" dirty="0"/>
          </a:p>
        </p:txBody>
      </p:sp>
      <p:sp>
        <p:nvSpPr>
          <p:cNvPr id="24" name="Google Shape;543;p50"/>
          <p:cNvSpPr/>
          <p:nvPr/>
        </p:nvSpPr>
        <p:spPr>
          <a:xfrm>
            <a:off x="7769254" y="1999270"/>
            <a:ext cx="832234" cy="595466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72;p51"/>
          <p:cNvSpPr txBox="1">
            <a:spLocks/>
          </p:cNvSpPr>
          <p:nvPr/>
        </p:nvSpPr>
        <p:spPr>
          <a:xfrm>
            <a:off x="7362722" y="2086182"/>
            <a:ext cx="156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2400" dirty="0"/>
              <a:t>06</a:t>
            </a:r>
          </a:p>
        </p:txBody>
      </p:sp>
      <p:sp>
        <p:nvSpPr>
          <p:cNvPr id="26" name="Google Shape;549;p50"/>
          <p:cNvSpPr txBox="1">
            <a:spLocks/>
          </p:cNvSpPr>
          <p:nvPr/>
        </p:nvSpPr>
        <p:spPr>
          <a:xfrm>
            <a:off x="7362722" y="508924"/>
            <a:ext cx="15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●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bel"/>
              <a:buChar char="○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bel"/>
              <a:buChar char="■"/>
              <a:defRPr sz="1200" b="0" i="0" u="none" strike="noStrike" cap="none">
                <a:solidFill>
                  <a:srgbClr val="43434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spcAft>
                <a:spcPts val="1600"/>
              </a:spcAft>
              <a:buFont typeface="Abel"/>
              <a:buNone/>
            </a:pPr>
            <a:r>
              <a:rPr lang="en-US" dirty="0" err="1"/>
              <a:t>Merancang</a:t>
            </a:r>
            <a:r>
              <a:rPr lang="en-US" dirty="0"/>
              <a:t>, </a:t>
            </a:r>
            <a:r>
              <a:rPr lang="en-US" dirty="0" err="1"/>
              <a:t>mengumpulkan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berkonsultasi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internship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438374" y="4546113"/>
            <a:ext cx="2491548" cy="409575"/>
            <a:chOff x="6068960" y="4324350"/>
            <a:chExt cx="2491548" cy="409575"/>
          </a:xfrm>
        </p:grpSpPr>
        <p:pic>
          <p:nvPicPr>
            <p:cNvPr id="28" name="Picture 27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" grpId="0"/>
      <p:bldP spid="542" grpId="0" animBg="1"/>
      <p:bldP spid="543" grpId="0" animBg="1"/>
      <p:bldP spid="544" grpId="0" animBg="1"/>
      <p:bldP spid="545" grpId="0" animBg="1"/>
      <p:bldP spid="547" grpId="0" build="p"/>
      <p:bldP spid="548" grpId="0" build="p"/>
      <p:bldP spid="549" grpId="0" build="p"/>
      <p:bldP spid="550" grpId="0" build="p"/>
      <p:bldP spid="554" grpId="0"/>
      <p:bldP spid="555" grpId="0"/>
      <p:bldP spid="556" grpId="0"/>
      <p:bldP spid="557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 idx="2"/>
          </p:nvPr>
        </p:nvSpPr>
        <p:spPr>
          <a:xfrm flipH="1">
            <a:off x="719775" y="630627"/>
            <a:ext cx="2304300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Bab 1</a:t>
            </a:r>
            <a:endParaRPr dirty="0"/>
          </a:p>
        </p:txBody>
      </p:sp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xfrm>
            <a:off x="719750" y="860127"/>
            <a:ext cx="41160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Pendahuluan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8" name="Picture 7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/>
      <p:bldP spid="2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1406050" y="445025"/>
            <a:ext cx="633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Latar</a:t>
            </a:r>
            <a:r>
              <a:rPr lang="en-US" sz="2000" b="1" dirty="0"/>
              <a:t> </a:t>
            </a:r>
            <a:r>
              <a:rPr lang="en-US" sz="2000" b="1" dirty="0" err="1"/>
              <a:t>Belakang</a:t>
            </a:r>
            <a:endParaRPr sz="2000" b="1" dirty="0"/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719650" y="1111379"/>
            <a:ext cx="7704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chemeClr val="lt1"/>
                </a:solidFill>
              </a:rPr>
              <a:t>Lumintu</a:t>
            </a:r>
            <a:r>
              <a:rPr lang="en-US" sz="1600" dirty="0">
                <a:solidFill>
                  <a:schemeClr val="lt1"/>
                </a:solidFill>
              </a:rPr>
              <a:t> Logic </a:t>
            </a:r>
            <a:r>
              <a:rPr lang="en-US" sz="1600" dirty="0" err="1">
                <a:solidFill>
                  <a:schemeClr val="lt1"/>
                </a:solidFill>
              </a:rPr>
              <a:t>adalah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perusahaan</a:t>
            </a:r>
            <a:r>
              <a:rPr lang="en-US" sz="1600" dirty="0">
                <a:solidFill>
                  <a:schemeClr val="lt1"/>
                </a:solidFill>
              </a:rPr>
              <a:t> IT yang </a:t>
            </a:r>
            <a:r>
              <a:rPr lang="en-US" sz="1600" dirty="0" err="1">
                <a:solidFill>
                  <a:schemeClr val="lt1"/>
                </a:solidFill>
              </a:rPr>
              <a:t>berasal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dari</a:t>
            </a:r>
            <a:r>
              <a:rPr lang="en-US" sz="1600" dirty="0">
                <a:solidFill>
                  <a:schemeClr val="lt1"/>
                </a:solidFill>
              </a:rPr>
              <a:t> Yogyakarta, Indonesia. Kata </a:t>
            </a:r>
            <a:r>
              <a:rPr lang="en-US" sz="1600" dirty="0" err="1">
                <a:solidFill>
                  <a:schemeClr val="lt1"/>
                </a:solidFill>
              </a:rPr>
              <a:t>Lumintu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sendiri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berarti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pelayanan</a:t>
            </a:r>
            <a:r>
              <a:rPr lang="en-US" sz="1600" dirty="0">
                <a:solidFill>
                  <a:schemeClr val="lt1"/>
                </a:solidFill>
              </a:rPr>
              <a:t> yang </a:t>
            </a:r>
            <a:r>
              <a:rPr lang="en-US" sz="1600" dirty="0" err="1">
                <a:solidFill>
                  <a:schemeClr val="lt1"/>
                </a:solidFill>
              </a:rPr>
              <a:t>terus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menerus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dalam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bahasa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Jawa</a:t>
            </a:r>
            <a:r>
              <a:rPr lang="en-US" sz="1600" dirty="0">
                <a:solidFill>
                  <a:schemeClr val="lt1"/>
                </a:solidFill>
              </a:rPr>
              <a:t>. </a:t>
            </a:r>
            <a:r>
              <a:rPr lang="en-US" sz="1600" dirty="0" err="1">
                <a:solidFill>
                  <a:schemeClr val="lt1"/>
                </a:solidFill>
              </a:rPr>
              <a:t>Didirikan</a:t>
            </a:r>
            <a:r>
              <a:rPr lang="en-US" sz="1600" dirty="0">
                <a:solidFill>
                  <a:schemeClr val="lt1"/>
                </a:solidFill>
              </a:rPr>
              <a:t> pada </a:t>
            </a:r>
            <a:r>
              <a:rPr lang="en-US" sz="1600" dirty="0" err="1">
                <a:solidFill>
                  <a:schemeClr val="lt1"/>
                </a:solidFill>
              </a:rPr>
              <a:t>tahun</a:t>
            </a:r>
            <a:r>
              <a:rPr lang="en-US" sz="1600" dirty="0">
                <a:solidFill>
                  <a:schemeClr val="lt1"/>
                </a:solidFill>
              </a:rPr>
              <a:t> 2009, </a:t>
            </a:r>
            <a:r>
              <a:rPr lang="en-US" sz="1600" dirty="0" err="1">
                <a:solidFill>
                  <a:schemeClr val="lt1"/>
                </a:solidFill>
              </a:rPr>
              <a:t>Lumintu</a:t>
            </a:r>
            <a:r>
              <a:rPr lang="en-US" sz="1600" dirty="0">
                <a:solidFill>
                  <a:schemeClr val="lt1"/>
                </a:solidFill>
              </a:rPr>
              <a:t> Logic </a:t>
            </a:r>
            <a:r>
              <a:rPr lang="en-US" sz="1600" dirty="0" err="1">
                <a:solidFill>
                  <a:schemeClr val="lt1"/>
                </a:solidFill>
              </a:rPr>
              <a:t>mengembangkan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produk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pertamanya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sebagian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besar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lingkungan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aplikasi</a:t>
            </a:r>
            <a:r>
              <a:rPr lang="en-US" sz="1600" dirty="0">
                <a:solidFill>
                  <a:schemeClr val="lt1"/>
                </a:solidFill>
              </a:rPr>
              <a:t> desktop.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sz="1600" dirty="0">
              <a:solidFill>
                <a:schemeClr val="lt1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1600" dirty="0" err="1">
                <a:solidFill>
                  <a:schemeClr val="lt1"/>
                </a:solidFill>
              </a:rPr>
              <a:t>Lumintu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saat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sedang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mengembangkan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beberapa</a:t>
            </a:r>
            <a:r>
              <a:rPr lang="en-US" sz="1600" dirty="0">
                <a:solidFill>
                  <a:schemeClr val="lt1"/>
                </a:solidFill>
              </a:rPr>
              <a:t> website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instansi</a:t>
            </a:r>
            <a:r>
              <a:rPr lang="en-US" sz="1600" dirty="0">
                <a:solidFill>
                  <a:schemeClr val="lt1"/>
                </a:solidFill>
              </a:rPr>
              <a:t> Pendidikan, </a:t>
            </a:r>
            <a:r>
              <a:rPr lang="en-US" sz="1600" dirty="0" err="1">
                <a:solidFill>
                  <a:schemeClr val="lt1"/>
                </a:solidFill>
              </a:rPr>
              <a:t>aplikasi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ini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akan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digunakan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beberapa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tingkatan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usia</a:t>
            </a:r>
            <a:r>
              <a:rPr lang="en-US" sz="1600" dirty="0">
                <a:solidFill>
                  <a:schemeClr val="lt1"/>
                </a:solidFill>
              </a:rPr>
              <a:t> yang di </a:t>
            </a:r>
            <a:r>
              <a:rPr lang="en-US" sz="1600" dirty="0" err="1">
                <a:solidFill>
                  <a:schemeClr val="lt1"/>
                </a:solidFill>
              </a:rPr>
              <a:t>mulai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dari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usia</a:t>
            </a:r>
            <a:r>
              <a:rPr lang="en-US" sz="1600" dirty="0">
                <a:solidFill>
                  <a:schemeClr val="lt1"/>
                </a:solidFill>
              </a:rPr>
              <a:t> 5-12thn ( </a:t>
            </a:r>
            <a:r>
              <a:rPr lang="en-US" sz="1600" dirty="0" err="1">
                <a:solidFill>
                  <a:schemeClr val="lt1"/>
                </a:solidFill>
              </a:rPr>
              <a:t>Sekolah</a:t>
            </a:r>
            <a:r>
              <a:rPr lang="en-US" sz="1600" dirty="0">
                <a:solidFill>
                  <a:schemeClr val="lt1"/>
                </a:solidFill>
              </a:rPr>
              <a:t> Dasar ), </a:t>
            </a:r>
            <a:r>
              <a:rPr lang="en-US" sz="1600" dirty="0" err="1">
                <a:solidFill>
                  <a:schemeClr val="lt1"/>
                </a:solidFill>
              </a:rPr>
              <a:t>sekolah</a:t>
            </a:r>
            <a:r>
              <a:rPr lang="en-US" sz="1600" dirty="0">
                <a:solidFill>
                  <a:schemeClr val="lt1"/>
                </a:solidFill>
              </a:rPr>
              <a:t> SMK </a:t>
            </a:r>
            <a:r>
              <a:rPr lang="en-US" sz="1600" dirty="0" err="1">
                <a:solidFill>
                  <a:schemeClr val="lt1"/>
                </a:solidFill>
              </a:rPr>
              <a:t>maupun</a:t>
            </a:r>
            <a:r>
              <a:rPr lang="en-US" sz="1600" dirty="0">
                <a:solidFill>
                  <a:schemeClr val="lt1"/>
                </a:solidFill>
              </a:rPr>
              <a:t> yang </a:t>
            </a:r>
            <a:r>
              <a:rPr lang="en-US" sz="1600" dirty="0" err="1">
                <a:solidFill>
                  <a:schemeClr val="lt1"/>
                </a:solidFill>
              </a:rPr>
              <a:t>sedang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kuliah</a:t>
            </a:r>
            <a:r>
              <a:rPr lang="en-US" sz="1600" dirty="0">
                <a:solidFill>
                  <a:schemeClr val="lt1"/>
                </a:solidFill>
              </a:rPr>
              <a:t> dan </a:t>
            </a:r>
            <a:r>
              <a:rPr lang="en-US" sz="1600" dirty="0" err="1">
                <a:solidFill>
                  <a:schemeClr val="lt1"/>
                </a:solidFill>
              </a:rPr>
              <a:t>sudah</a:t>
            </a:r>
            <a:r>
              <a:rPr lang="en-US" sz="1600" dirty="0">
                <a:solidFill>
                  <a:schemeClr val="lt1"/>
                </a:solidFill>
              </a:rPr>
              <a:t> lulus </a:t>
            </a:r>
            <a:r>
              <a:rPr lang="en-US" sz="1600" dirty="0" err="1">
                <a:solidFill>
                  <a:schemeClr val="lt1"/>
                </a:solidFill>
              </a:rPr>
              <a:t>kuliah</a:t>
            </a:r>
            <a:r>
              <a:rPr lang="en-US" sz="1600" dirty="0">
                <a:solidFill>
                  <a:schemeClr val="lt1"/>
                </a:solidFill>
              </a:rPr>
              <a:t>. </a:t>
            </a:r>
            <a:r>
              <a:rPr lang="en-US" sz="1600" dirty="0" err="1">
                <a:solidFill>
                  <a:schemeClr val="lt1"/>
                </a:solidFill>
              </a:rPr>
              <a:t>Lumintu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berkeinginan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mengambangkan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produk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meningkat</a:t>
            </a:r>
            <a:r>
              <a:rPr lang="en-US" sz="1600" dirty="0">
                <a:solidFill>
                  <a:schemeClr val="lt1"/>
                </a:solidFill>
              </a:rPr>
              <a:t> skill di </a:t>
            </a:r>
            <a:r>
              <a:rPr lang="en-US" sz="1600" dirty="0" err="1">
                <a:solidFill>
                  <a:schemeClr val="lt1"/>
                </a:solidFill>
              </a:rPr>
              <a:t>bidang</a:t>
            </a:r>
            <a:r>
              <a:rPr lang="en-US" sz="1600" dirty="0">
                <a:solidFill>
                  <a:schemeClr val="lt1"/>
                </a:solidFill>
              </a:rPr>
              <a:t> IT </a:t>
            </a:r>
            <a:r>
              <a:rPr lang="en-US" sz="1600" dirty="0" err="1">
                <a:solidFill>
                  <a:schemeClr val="lt1"/>
                </a:solidFill>
              </a:rPr>
              <a:t>sehingga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dapat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menyiapkan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untuk</a:t>
            </a:r>
            <a:r>
              <a:rPr lang="en-US" sz="1600" dirty="0">
                <a:solidFill>
                  <a:schemeClr val="lt1"/>
                </a:solidFill>
              </a:rPr>
              <a:t> dunia </a:t>
            </a:r>
            <a:r>
              <a:rPr lang="en-US" sz="1600" dirty="0" err="1">
                <a:solidFill>
                  <a:schemeClr val="lt1"/>
                </a:solidFill>
              </a:rPr>
              <a:t>kerja</a:t>
            </a:r>
            <a:r>
              <a:rPr lang="en-US" sz="1600" dirty="0">
                <a:solidFill>
                  <a:schemeClr val="lt1"/>
                </a:solidFill>
              </a:rPr>
              <a:t> </a:t>
            </a:r>
            <a:r>
              <a:rPr lang="en-US" sz="1600" dirty="0" err="1">
                <a:solidFill>
                  <a:schemeClr val="lt1"/>
                </a:solidFill>
              </a:rPr>
              <a:t>kedepannya</a:t>
            </a:r>
            <a:r>
              <a:rPr lang="en-US" sz="16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lnSpc>
                <a:spcPct val="100000"/>
              </a:lnSpc>
              <a:buNone/>
            </a:pP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5" name="Picture 4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d"/>
      </p:transition>
    </mc:Choice>
    <mc:Fallback xmlns="">
      <p:transition spd="slow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  <p:bldP spid="19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/>
          <p:nvPr/>
        </p:nvSpPr>
        <p:spPr>
          <a:xfrm rot="10800000">
            <a:off x="5893529" y="1436971"/>
            <a:ext cx="3250534" cy="3707741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9"/>
          <p:cNvSpPr/>
          <p:nvPr/>
        </p:nvSpPr>
        <p:spPr>
          <a:xfrm rot="-5400000">
            <a:off x="6808752" y="-2356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9"/>
          <p:cNvSpPr/>
          <p:nvPr/>
        </p:nvSpPr>
        <p:spPr>
          <a:xfrm>
            <a:off x="881538" y="1676548"/>
            <a:ext cx="1320230" cy="944630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59" name="Google Shape;259;p39"/>
          <p:cNvSpPr/>
          <p:nvPr/>
        </p:nvSpPr>
        <p:spPr>
          <a:xfrm rot="-5400000" flipH="1">
            <a:off x="-1695767" y="1694470"/>
            <a:ext cx="5146274" cy="1754565"/>
          </a:xfrm>
          <a:custGeom>
            <a:avLst/>
            <a:gdLst/>
            <a:ahLst/>
            <a:cxnLst/>
            <a:rect l="l" t="t" r="r" b="b"/>
            <a:pathLst>
              <a:path w="64164" h="21876" extrusionOk="0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 idx="4"/>
          </p:nvPr>
        </p:nvSpPr>
        <p:spPr>
          <a:xfrm>
            <a:off x="550680" y="232912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Tujuan</a:t>
            </a:r>
            <a:r>
              <a:rPr lang="en-US" sz="2000" b="1" dirty="0"/>
              <a:t> </a:t>
            </a:r>
            <a:r>
              <a:rPr lang="en-US" sz="2000" b="1" dirty="0" err="1"/>
              <a:t>Mengikuti</a:t>
            </a:r>
            <a:r>
              <a:rPr lang="en-US" sz="2000" b="1" dirty="0"/>
              <a:t> </a:t>
            </a:r>
            <a:r>
              <a:rPr lang="en-US" sz="2000" b="1" i="1" dirty="0"/>
              <a:t>Internship</a:t>
            </a:r>
            <a:endParaRPr sz="2000" b="1" i="1" dirty="0"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1"/>
          </p:nvPr>
        </p:nvSpPr>
        <p:spPr>
          <a:xfrm flipH="1">
            <a:off x="2451045" y="1785661"/>
            <a:ext cx="5442515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program Strata 1 </a:t>
            </a:r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Design, </a:t>
            </a:r>
            <a:r>
              <a:rPr lang="en-US" dirty="0" err="1"/>
              <a:t>Universitas</a:t>
            </a:r>
            <a:r>
              <a:rPr lang="en-US" dirty="0"/>
              <a:t> Nusa Putra</a:t>
            </a:r>
            <a:endParaRPr dirty="0"/>
          </a:p>
        </p:txBody>
      </p:sp>
      <p:sp>
        <p:nvSpPr>
          <p:cNvPr id="264" name="Google Shape;264;p39"/>
          <p:cNvSpPr txBox="1">
            <a:spLocks noGrp="1"/>
          </p:cNvSpPr>
          <p:nvPr>
            <p:ph type="subTitle" idx="3"/>
          </p:nvPr>
        </p:nvSpPr>
        <p:spPr>
          <a:xfrm flipH="1">
            <a:off x="2381768" y="2984429"/>
            <a:ext cx="6620028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id-ID" dirty="0"/>
              <a:t>Untuk mendapatkan pengalaman dan pengetahuan tentang dunia kerja secara konkrit sehingga mampu mengaplikasikan pengetahuan yang diperoleh selama kuliah dengan magang serta membandingkan antara teori dengan praktek dalam mengembangkan ilmu pengetahuan.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554;p50"/>
          <p:cNvSpPr txBox="1">
            <a:spLocks/>
          </p:cNvSpPr>
          <p:nvPr/>
        </p:nvSpPr>
        <p:spPr>
          <a:xfrm>
            <a:off x="696479" y="1834561"/>
            <a:ext cx="1685289" cy="46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5400" dirty="0">
                <a:solidFill>
                  <a:srgbClr val="FBFBFB"/>
                </a:solidFill>
              </a:rPr>
              <a:t>01</a:t>
            </a:r>
          </a:p>
        </p:txBody>
      </p:sp>
      <p:sp>
        <p:nvSpPr>
          <p:cNvPr id="21" name="Google Shape;258;p39"/>
          <p:cNvSpPr/>
          <p:nvPr/>
        </p:nvSpPr>
        <p:spPr>
          <a:xfrm>
            <a:off x="881538" y="2938403"/>
            <a:ext cx="1320230" cy="944630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6" name="Google Shape;554;p50"/>
          <p:cNvSpPr txBox="1">
            <a:spLocks/>
          </p:cNvSpPr>
          <p:nvPr/>
        </p:nvSpPr>
        <p:spPr>
          <a:xfrm>
            <a:off x="661483" y="3096416"/>
            <a:ext cx="1685289" cy="46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Playfair Display"/>
              <a:buNone/>
              <a:defRPr sz="2800" b="0" i="0" u="none" strike="noStrike" cap="none">
                <a:solidFill>
                  <a:srgbClr val="434343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sz="5400" dirty="0">
                <a:solidFill>
                  <a:srgbClr val="FBFBFB"/>
                </a:solidFill>
              </a:rPr>
              <a:t>02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80915" y="4552552"/>
            <a:ext cx="2491548" cy="409575"/>
            <a:chOff x="6068960" y="4324350"/>
            <a:chExt cx="2491548" cy="409575"/>
          </a:xfrm>
        </p:grpSpPr>
        <p:pic>
          <p:nvPicPr>
            <p:cNvPr id="13" name="Picture 12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r"/>
      </p:transition>
    </mc:Choice>
    <mc:Fallback xmlns="">
      <p:transition spd="slow">
        <p:push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 animBg="1"/>
      <p:bldP spid="260" grpId="0"/>
      <p:bldP spid="262" grpId="0" build="p"/>
      <p:bldP spid="264" grpId="0" build="p"/>
      <p:bldP spid="15" grpId="0"/>
      <p:bldP spid="21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/>
          <p:nvPr/>
        </p:nvSpPr>
        <p:spPr>
          <a:xfrm>
            <a:off x="5373169" y="2931812"/>
            <a:ext cx="832135" cy="595466"/>
          </a:xfrm>
          <a:custGeom>
            <a:avLst/>
            <a:gdLst/>
            <a:ahLst/>
            <a:cxnLst/>
            <a:rect l="l" t="t" r="r" b="b"/>
            <a:pathLst>
              <a:path w="16891" h="12087" extrusionOk="0">
                <a:moveTo>
                  <a:pt x="8923" y="1"/>
                </a:moveTo>
                <a:cubicBezTo>
                  <a:pt x="8501" y="1"/>
                  <a:pt x="8062" y="17"/>
                  <a:pt x="7597" y="38"/>
                </a:cubicBezTo>
                <a:cubicBezTo>
                  <a:pt x="3897" y="207"/>
                  <a:pt x="0" y="3746"/>
                  <a:pt x="1015" y="7878"/>
                </a:cubicBezTo>
                <a:cubicBezTo>
                  <a:pt x="1452" y="9664"/>
                  <a:pt x="3221" y="12086"/>
                  <a:pt x="7824" y="12086"/>
                </a:cubicBezTo>
                <a:cubicBezTo>
                  <a:pt x="9195" y="12086"/>
                  <a:pt x="10817" y="11871"/>
                  <a:pt x="12730" y="11361"/>
                </a:cubicBezTo>
                <a:cubicBezTo>
                  <a:pt x="15026" y="10749"/>
                  <a:pt x="16514" y="10013"/>
                  <a:pt x="16712" y="7878"/>
                </a:cubicBezTo>
                <a:cubicBezTo>
                  <a:pt x="16891" y="5973"/>
                  <a:pt x="16089" y="3654"/>
                  <a:pt x="14103" y="1910"/>
                </a:cubicBezTo>
                <a:cubicBezTo>
                  <a:pt x="12287" y="314"/>
                  <a:pt x="10773" y="1"/>
                  <a:pt x="8923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719700" y="277989"/>
            <a:ext cx="770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dirty="0" err="1"/>
              <a:t>Manfaat</a:t>
            </a:r>
            <a:r>
              <a:rPr lang="en-US" sz="2000" b="1" dirty="0"/>
              <a:t> </a:t>
            </a:r>
            <a:r>
              <a:rPr lang="en-US" sz="2000" b="1" dirty="0" err="1"/>
              <a:t>Mengikuti</a:t>
            </a:r>
            <a:r>
              <a:rPr lang="en-US" sz="2000" b="1" dirty="0"/>
              <a:t> </a:t>
            </a:r>
            <a:r>
              <a:rPr lang="en-US" sz="2000" b="1" i="1" dirty="0"/>
              <a:t>Internship</a:t>
            </a:r>
            <a:endParaRPr sz="2000" dirty="0"/>
          </a:p>
        </p:txBody>
      </p:sp>
      <p:sp>
        <p:nvSpPr>
          <p:cNvPr id="290" name="Google Shape;290;p41"/>
          <p:cNvSpPr/>
          <p:nvPr/>
        </p:nvSpPr>
        <p:spPr>
          <a:xfrm>
            <a:off x="4219166" y="1229687"/>
            <a:ext cx="812774" cy="597683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4" y="1"/>
                </a:moveTo>
                <a:cubicBezTo>
                  <a:pt x="7490" y="1"/>
                  <a:pt x="7030" y="47"/>
                  <a:pt x="6606" y="126"/>
                </a:cubicBezTo>
                <a:cubicBezTo>
                  <a:pt x="3445" y="715"/>
                  <a:pt x="576" y="3394"/>
                  <a:pt x="100" y="6518"/>
                </a:cubicBezTo>
                <a:cubicBezTo>
                  <a:pt x="26" y="7013"/>
                  <a:pt x="1" y="7504"/>
                  <a:pt x="23" y="7969"/>
                </a:cubicBezTo>
                <a:cubicBezTo>
                  <a:pt x="112" y="9903"/>
                  <a:pt x="1424" y="12131"/>
                  <a:pt x="4188" y="12131"/>
                </a:cubicBezTo>
                <a:cubicBezTo>
                  <a:pt x="4828" y="12131"/>
                  <a:pt x="5545" y="12012"/>
                  <a:pt x="6342" y="11742"/>
                </a:cubicBezTo>
                <a:cubicBezTo>
                  <a:pt x="9464" y="10687"/>
                  <a:pt x="14252" y="11303"/>
                  <a:pt x="15724" y="7969"/>
                </a:cubicBezTo>
                <a:cubicBezTo>
                  <a:pt x="16497" y="6215"/>
                  <a:pt x="15097" y="3742"/>
                  <a:pt x="13112" y="1998"/>
                </a:cubicBezTo>
                <a:cubicBezTo>
                  <a:pt x="11406" y="500"/>
                  <a:pt x="9558" y="1"/>
                  <a:pt x="7974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subTitle" idx="1"/>
          </p:nvPr>
        </p:nvSpPr>
        <p:spPr>
          <a:xfrm>
            <a:off x="987774" y="2174300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Mempraktekan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di </a:t>
            </a:r>
            <a:r>
              <a:rPr lang="en-US" dirty="0" err="1"/>
              <a:t>dapatkan</a:t>
            </a:r>
            <a:r>
              <a:rPr lang="en-US" dirty="0"/>
              <a:t> di </a:t>
            </a:r>
            <a:r>
              <a:rPr lang="en-US" dirty="0" err="1"/>
              <a:t>bangku</a:t>
            </a:r>
            <a:r>
              <a:rPr lang="en-US" dirty="0"/>
              <a:t> </a:t>
            </a:r>
            <a:r>
              <a:rPr lang="en-US"/>
              <a:t>perkuliahan</a:t>
            </a:r>
            <a:endParaRPr dirty="0"/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4"/>
          </p:nvPr>
        </p:nvSpPr>
        <p:spPr>
          <a:xfrm>
            <a:off x="5950371" y="2174300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D</a:t>
            </a:r>
            <a:r>
              <a:rPr lang="en" dirty="0"/>
              <a:t>apat memahami bagaimana etika dan budaya di tempat kerja</a:t>
            </a:r>
            <a:endParaRPr dirty="0"/>
          </a:p>
        </p:txBody>
      </p:sp>
      <p:sp>
        <p:nvSpPr>
          <p:cNvPr id="300" name="Google Shape;300;p41"/>
          <p:cNvSpPr txBox="1">
            <a:spLocks noGrp="1"/>
          </p:cNvSpPr>
          <p:nvPr>
            <p:ph type="subTitle" idx="8"/>
          </p:nvPr>
        </p:nvSpPr>
        <p:spPr>
          <a:xfrm>
            <a:off x="3468600" y="2174300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</a:t>
            </a:r>
            <a:r>
              <a:rPr lang="en" dirty="0"/>
              <a:t>engeksplore  posisi dan pekerjaan yang di apply</a:t>
            </a:r>
            <a:endParaRPr dirty="0"/>
          </a:p>
        </p:txBody>
      </p:sp>
      <p:sp>
        <p:nvSpPr>
          <p:cNvPr id="291" name="Google Shape;291;p41"/>
          <p:cNvSpPr/>
          <p:nvPr/>
        </p:nvSpPr>
        <p:spPr>
          <a:xfrm>
            <a:off x="6637704" y="1235409"/>
            <a:ext cx="832135" cy="595515"/>
          </a:xfrm>
          <a:custGeom>
            <a:avLst/>
            <a:gdLst/>
            <a:ahLst/>
            <a:cxnLst/>
            <a:rect l="l" t="t" r="r" b="b"/>
            <a:pathLst>
              <a:path w="16891" h="12088" extrusionOk="0">
                <a:moveTo>
                  <a:pt x="8918" y="0"/>
                </a:moveTo>
                <a:cubicBezTo>
                  <a:pt x="8498" y="0"/>
                  <a:pt x="8060" y="16"/>
                  <a:pt x="7597" y="37"/>
                </a:cubicBezTo>
                <a:cubicBezTo>
                  <a:pt x="3897" y="205"/>
                  <a:pt x="0" y="3748"/>
                  <a:pt x="1015" y="7880"/>
                </a:cubicBezTo>
                <a:cubicBezTo>
                  <a:pt x="1452" y="9665"/>
                  <a:pt x="3222" y="12087"/>
                  <a:pt x="7828" y="12087"/>
                </a:cubicBezTo>
                <a:cubicBezTo>
                  <a:pt x="9198" y="12087"/>
                  <a:pt x="10819" y="11873"/>
                  <a:pt x="12730" y="11364"/>
                </a:cubicBezTo>
                <a:cubicBezTo>
                  <a:pt x="15026" y="10749"/>
                  <a:pt x="16514" y="10016"/>
                  <a:pt x="16712" y="7880"/>
                </a:cubicBezTo>
                <a:cubicBezTo>
                  <a:pt x="16891" y="5972"/>
                  <a:pt x="16089" y="3653"/>
                  <a:pt x="14103" y="1909"/>
                </a:cubicBezTo>
                <a:cubicBezTo>
                  <a:pt x="12285" y="315"/>
                  <a:pt x="10771" y="0"/>
                  <a:pt x="8918" y="0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subTitle" idx="13"/>
          </p:nvPr>
        </p:nvSpPr>
        <p:spPr>
          <a:xfrm>
            <a:off x="2195033" y="385583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pertemanan</a:t>
            </a:r>
            <a:endParaRPr dirty="0"/>
          </a:p>
        </p:txBody>
      </p:sp>
      <p:sp>
        <p:nvSpPr>
          <p:cNvPr id="304" name="Google Shape;304;p41"/>
          <p:cNvSpPr txBox="1">
            <a:spLocks noGrp="1"/>
          </p:cNvSpPr>
          <p:nvPr>
            <p:ph type="subTitle" idx="15"/>
          </p:nvPr>
        </p:nvSpPr>
        <p:spPr>
          <a:xfrm>
            <a:off x="4685836" y="3855835"/>
            <a:ext cx="220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M</a:t>
            </a:r>
            <a:r>
              <a:rPr lang="en" dirty="0"/>
              <a:t>enambah catatan di CV</a:t>
            </a:r>
            <a:endParaRPr dirty="0"/>
          </a:p>
        </p:txBody>
      </p:sp>
      <p:sp>
        <p:nvSpPr>
          <p:cNvPr id="292" name="Google Shape;292;p41"/>
          <p:cNvSpPr/>
          <p:nvPr/>
        </p:nvSpPr>
        <p:spPr>
          <a:xfrm>
            <a:off x="1675057" y="1231953"/>
            <a:ext cx="832234" cy="595417"/>
          </a:xfrm>
          <a:custGeom>
            <a:avLst/>
            <a:gdLst/>
            <a:ahLst/>
            <a:cxnLst/>
            <a:rect l="l" t="t" r="r" b="b"/>
            <a:pathLst>
              <a:path w="16893" h="12086" extrusionOk="0">
                <a:moveTo>
                  <a:pt x="9064" y="0"/>
                </a:moveTo>
                <a:cubicBezTo>
                  <a:pt x="7693" y="0"/>
                  <a:pt x="6072" y="215"/>
                  <a:pt x="4159" y="725"/>
                </a:cubicBezTo>
                <a:cubicBezTo>
                  <a:pt x="1862" y="1337"/>
                  <a:pt x="375" y="2073"/>
                  <a:pt x="177" y="4208"/>
                </a:cubicBezTo>
                <a:cubicBezTo>
                  <a:pt x="1" y="6113"/>
                  <a:pt x="800" y="8433"/>
                  <a:pt x="2785" y="10176"/>
                </a:cubicBezTo>
                <a:cubicBezTo>
                  <a:pt x="4602" y="11772"/>
                  <a:pt x="6115" y="12085"/>
                  <a:pt x="7966" y="12085"/>
                </a:cubicBezTo>
                <a:cubicBezTo>
                  <a:pt x="8388" y="12085"/>
                  <a:pt x="8827" y="12069"/>
                  <a:pt x="9291" y="12048"/>
                </a:cubicBezTo>
                <a:cubicBezTo>
                  <a:pt x="12991" y="11879"/>
                  <a:pt x="16893" y="8340"/>
                  <a:pt x="15878" y="4208"/>
                </a:cubicBezTo>
                <a:cubicBezTo>
                  <a:pt x="15438" y="2424"/>
                  <a:pt x="13670" y="0"/>
                  <a:pt x="9064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3789722" y="1326426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9" name="Google Shape;289;p41"/>
          <p:cNvSpPr/>
          <p:nvPr/>
        </p:nvSpPr>
        <p:spPr>
          <a:xfrm>
            <a:off x="2939152" y="2931812"/>
            <a:ext cx="832234" cy="595466"/>
          </a:xfrm>
          <a:custGeom>
            <a:avLst/>
            <a:gdLst/>
            <a:ahLst/>
            <a:cxnLst/>
            <a:rect l="l" t="t" r="r" b="b"/>
            <a:pathLst>
              <a:path w="16893" h="12087" extrusionOk="0">
                <a:moveTo>
                  <a:pt x="9066" y="1"/>
                </a:moveTo>
                <a:cubicBezTo>
                  <a:pt x="7695" y="1"/>
                  <a:pt x="6073" y="215"/>
                  <a:pt x="4159" y="725"/>
                </a:cubicBezTo>
                <a:cubicBezTo>
                  <a:pt x="1862" y="1337"/>
                  <a:pt x="375" y="2074"/>
                  <a:pt x="177" y="4210"/>
                </a:cubicBezTo>
                <a:cubicBezTo>
                  <a:pt x="1" y="6115"/>
                  <a:pt x="800" y="8433"/>
                  <a:pt x="2785" y="10177"/>
                </a:cubicBezTo>
                <a:cubicBezTo>
                  <a:pt x="4602" y="11773"/>
                  <a:pt x="6115" y="12087"/>
                  <a:pt x="7966" y="12087"/>
                </a:cubicBezTo>
                <a:cubicBezTo>
                  <a:pt x="8388" y="12087"/>
                  <a:pt x="8827" y="12070"/>
                  <a:pt x="9291" y="12049"/>
                </a:cubicBezTo>
                <a:cubicBezTo>
                  <a:pt x="12991" y="11881"/>
                  <a:pt x="16893" y="8342"/>
                  <a:pt x="15878" y="4210"/>
                </a:cubicBezTo>
                <a:cubicBezTo>
                  <a:pt x="15438" y="2422"/>
                  <a:pt x="13671" y="1"/>
                  <a:pt x="9066" y="1"/>
                </a:cubicBezTo>
                <a:close/>
              </a:path>
            </a:pathLst>
          </a:custGeom>
          <a:solidFill>
            <a:srgbClr val="76A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6270171" y="1333124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2519403" y="3028695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5009457" y="3025943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Google Shape;554;p50"/>
          <p:cNvSpPr txBox="1">
            <a:spLocks noGrp="1"/>
          </p:cNvSpPr>
          <p:nvPr>
            <p:ph type="title" idx="4294967295"/>
          </p:nvPr>
        </p:nvSpPr>
        <p:spPr>
          <a:xfrm>
            <a:off x="1306978" y="1313914"/>
            <a:ext cx="1567200" cy="401700"/>
          </a:xfrm>
          <a:prstGeom prst="rect">
            <a:avLst/>
          </a:prstGeom>
        </p:spPr>
        <p:txBody>
          <a:bodyPr spcFirstLastPara="1" wrap="square" lIns="91425" tIns="0" rIns="91425" bIns="72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6380915" y="4542278"/>
            <a:ext cx="2491548" cy="409575"/>
            <a:chOff x="6068960" y="4324350"/>
            <a:chExt cx="2491548" cy="409575"/>
          </a:xfrm>
        </p:grpSpPr>
        <p:pic>
          <p:nvPicPr>
            <p:cNvPr id="60" name="Picture 59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7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25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25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2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animBg="1"/>
      <p:bldP spid="286" grpId="0"/>
      <p:bldP spid="290" grpId="0" animBg="1"/>
      <p:bldP spid="294" grpId="0" build="p"/>
      <p:bldP spid="296" grpId="0" build="p"/>
      <p:bldP spid="300" grpId="0" build="p"/>
      <p:bldP spid="291" grpId="0" animBg="1"/>
      <p:bldP spid="302" grpId="0" build="p"/>
      <p:bldP spid="304" grpId="0" build="p"/>
      <p:bldP spid="292" grpId="0" animBg="1"/>
      <p:bldP spid="72" grpId="0"/>
      <p:bldP spid="289" grpId="0" animBg="1"/>
      <p:bldP spid="73" grpId="0"/>
      <p:bldP spid="7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3"/>
          <p:cNvSpPr txBox="1">
            <a:spLocks noGrp="1"/>
          </p:cNvSpPr>
          <p:nvPr>
            <p:ph type="title"/>
          </p:nvPr>
        </p:nvSpPr>
        <p:spPr>
          <a:xfrm>
            <a:off x="1715784" y="1863409"/>
            <a:ext cx="6708466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Pelaksanaan</a:t>
            </a:r>
            <a:r>
              <a:rPr lang="en-US" dirty="0"/>
              <a:t> Internship</a:t>
            </a:r>
            <a:endParaRPr dirty="0"/>
          </a:p>
        </p:txBody>
      </p:sp>
      <p:sp>
        <p:nvSpPr>
          <p:cNvPr id="355" name="Google Shape;355;p43"/>
          <p:cNvSpPr txBox="1">
            <a:spLocks noGrp="1"/>
          </p:cNvSpPr>
          <p:nvPr>
            <p:ph type="title" idx="2"/>
          </p:nvPr>
        </p:nvSpPr>
        <p:spPr>
          <a:xfrm flipH="1">
            <a:off x="5887092" y="636787"/>
            <a:ext cx="2537158" cy="11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ab 2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265311" y="227212"/>
            <a:ext cx="2491548" cy="409575"/>
            <a:chOff x="337230" y="267455"/>
            <a:chExt cx="2491548" cy="409575"/>
          </a:xfrm>
        </p:grpSpPr>
        <p:pic>
          <p:nvPicPr>
            <p:cNvPr id="5" name="Picture 4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7230" y="267455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44338" y="267455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" grpId="0"/>
      <p:bldP spid="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886" y="947422"/>
            <a:ext cx="5197343" cy="3451036"/>
          </a:xfrm>
          <a:prstGeom prst="rect">
            <a:avLst/>
          </a:prstGeom>
        </p:spPr>
      </p:pic>
      <p:sp>
        <p:nvSpPr>
          <p:cNvPr id="225" name="Google Shape;225;p35"/>
          <p:cNvSpPr/>
          <p:nvPr/>
        </p:nvSpPr>
        <p:spPr>
          <a:xfrm rot="10800000">
            <a:off x="0" y="20548"/>
            <a:ext cx="9144082" cy="5143495"/>
          </a:xfrm>
          <a:custGeom>
            <a:avLst/>
            <a:gdLst/>
            <a:ahLst/>
            <a:cxnLst/>
            <a:rect l="l" t="t" r="r" b="b"/>
            <a:pathLst>
              <a:path w="112650" h="63365" extrusionOk="0">
                <a:moveTo>
                  <a:pt x="41474" y="8722"/>
                </a:moveTo>
                <a:cubicBezTo>
                  <a:pt x="51985" y="8722"/>
                  <a:pt x="59057" y="21309"/>
                  <a:pt x="60108" y="31673"/>
                </a:cubicBezTo>
                <a:cubicBezTo>
                  <a:pt x="61256" y="42999"/>
                  <a:pt x="51123" y="53860"/>
                  <a:pt x="39379" y="53860"/>
                </a:cubicBezTo>
                <a:cubicBezTo>
                  <a:pt x="38307" y="53860"/>
                  <a:pt x="37220" y="53769"/>
                  <a:pt x="36128" y="53580"/>
                </a:cubicBezTo>
                <a:cubicBezTo>
                  <a:pt x="23021" y="51313"/>
                  <a:pt x="12145" y="43774"/>
                  <a:pt x="12145" y="31673"/>
                </a:cubicBezTo>
                <a:cubicBezTo>
                  <a:pt x="12145" y="19574"/>
                  <a:pt x="23768" y="14522"/>
                  <a:pt x="36128" y="9767"/>
                </a:cubicBezTo>
                <a:cubicBezTo>
                  <a:pt x="37992" y="9050"/>
                  <a:pt x="39778" y="8722"/>
                  <a:pt x="41474" y="8722"/>
                </a:cubicBezTo>
                <a:close/>
                <a:moveTo>
                  <a:pt x="1" y="1"/>
                </a:moveTo>
                <a:lnTo>
                  <a:pt x="1" y="63365"/>
                </a:lnTo>
                <a:lnTo>
                  <a:pt x="112650" y="63365"/>
                </a:lnTo>
                <a:lnTo>
                  <a:pt x="112650" y="1"/>
                </a:lnTo>
                <a:close/>
              </a:path>
            </a:pathLst>
          </a:custGeom>
          <a:solidFill>
            <a:srgbClr val="FB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5"/>
          <p:cNvSpPr/>
          <p:nvPr/>
        </p:nvSpPr>
        <p:spPr>
          <a:xfrm rot="-5400000">
            <a:off x="6808752" y="-24811"/>
            <a:ext cx="2310434" cy="2360113"/>
          </a:xfrm>
          <a:custGeom>
            <a:avLst/>
            <a:gdLst/>
            <a:ahLst/>
            <a:cxnLst/>
            <a:rect l="l" t="t" r="r" b="b"/>
            <a:pathLst>
              <a:path w="41577" h="42471" extrusionOk="0">
                <a:moveTo>
                  <a:pt x="29484" y="1"/>
                </a:moveTo>
                <a:cubicBezTo>
                  <a:pt x="14365" y="1"/>
                  <a:pt x="1" y="19132"/>
                  <a:pt x="3668" y="42471"/>
                </a:cubicBezTo>
                <a:lnTo>
                  <a:pt x="41576" y="42471"/>
                </a:lnTo>
                <a:lnTo>
                  <a:pt x="41576" y="4496"/>
                </a:lnTo>
                <a:cubicBezTo>
                  <a:pt x="37718" y="1401"/>
                  <a:pt x="33573" y="1"/>
                  <a:pt x="29484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5"/>
          <p:cNvSpPr/>
          <p:nvPr/>
        </p:nvSpPr>
        <p:spPr>
          <a:xfrm rot="-5400000">
            <a:off x="223644" y="1740765"/>
            <a:ext cx="3179116" cy="3626278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title"/>
          </p:nvPr>
        </p:nvSpPr>
        <p:spPr>
          <a:xfrm>
            <a:off x="267456" y="41130"/>
            <a:ext cx="6249000" cy="15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/>
              <a:t>Sejarah</a:t>
            </a:r>
            <a:r>
              <a:rPr lang="en-US" sz="3200" b="1" dirty="0"/>
              <a:t> Telkom Indonesia</a:t>
            </a:r>
            <a:endParaRPr sz="3200" b="1" dirty="0"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1"/>
          </p:nvPr>
        </p:nvSpPr>
        <p:spPr>
          <a:xfrm flipH="1">
            <a:off x="51767" y="1942442"/>
            <a:ext cx="4222296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1961, </a:t>
            </a:r>
            <a:r>
              <a:rPr lang="en-US" dirty="0" err="1"/>
              <a:t>Pemerintah</a:t>
            </a:r>
            <a:r>
              <a:rPr lang="en-US" dirty="0"/>
              <a:t> Indonesia </a:t>
            </a:r>
            <a:r>
              <a:rPr lang="en-US" dirty="0" err="1"/>
              <a:t>mendirikan</a:t>
            </a:r>
            <a:endParaRPr lang="en-US" dirty="0"/>
          </a:p>
          <a:p>
            <a:r>
              <a:rPr lang="en-US" dirty="0"/>
              <a:t>Perusahaan Negara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Telekomunikasi (PN </a:t>
            </a:r>
            <a:r>
              <a:rPr lang="en-US" dirty="0" err="1"/>
              <a:t>Postel</a:t>
            </a:r>
            <a:r>
              <a:rPr lang="en-US" dirty="0"/>
              <a:t>).</a:t>
            </a:r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en-US" dirty="0"/>
          </a:p>
          <a:p>
            <a:r>
              <a:rPr lang="en-US" dirty="0"/>
              <a:t>telex, </a:t>
            </a:r>
            <a:r>
              <a:rPr lang="en-US" dirty="0" err="1"/>
              <a:t>Pemerintah</a:t>
            </a:r>
            <a:r>
              <a:rPr lang="en-US" dirty="0"/>
              <a:t> Indonesia </a:t>
            </a:r>
            <a:r>
              <a:rPr lang="en-US" dirty="0" err="1"/>
              <a:t>mengeluarkan</a:t>
            </a:r>
            <a:r>
              <a:rPr lang="en-US" dirty="0"/>
              <a:t> PP No. 30</a:t>
            </a:r>
          </a:p>
          <a:p>
            <a:r>
              <a:rPr lang="en-US" dirty="0" err="1"/>
              <a:t>tanggal</a:t>
            </a:r>
            <a:r>
              <a:rPr lang="en-US" dirty="0"/>
              <a:t> 6 </a:t>
            </a:r>
            <a:r>
              <a:rPr lang="en-US" dirty="0" err="1"/>
              <a:t>Juli</a:t>
            </a:r>
            <a:r>
              <a:rPr lang="en-US" dirty="0"/>
              <a:t> 1965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dan</a:t>
            </a:r>
            <a:endParaRPr lang="en-US" dirty="0"/>
          </a:p>
          <a:p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PN </a:t>
            </a:r>
            <a:r>
              <a:rPr lang="en-US" dirty="0" err="1"/>
              <a:t>Postel</a:t>
            </a:r>
            <a:r>
              <a:rPr lang="en-US" dirty="0"/>
              <a:t>: PN </a:t>
            </a:r>
            <a:r>
              <a:rPr lang="en-US" dirty="0" err="1"/>
              <a:t>Pos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Giro </a:t>
            </a:r>
            <a:r>
              <a:rPr lang="en-US" dirty="0" err="1"/>
              <a:t>serta</a:t>
            </a:r>
            <a:endParaRPr lang="en-US" dirty="0"/>
          </a:p>
          <a:p>
            <a:r>
              <a:rPr lang="en-US" dirty="0"/>
              <a:t>PN Telekomunikasi.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focus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bisnisnya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.</a:t>
            </a:r>
          </a:p>
          <a:p>
            <a:r>
              <a:rPr lang="en-US" dirty="0" err="1"/>
              <a:t>Terbentuknya</a:t>
            </a:r>
            <a:r>
              <a:rPr lang="en-US" dirty="0"/>
              <a:t> PN Telekomunikasi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cikal-bakal</a:t>
            </a:r>
            <a:endParaRPr lang="en-US" dirty="0"/>
          </a:p>
          <a:p>
            <a:r>
              <a:rPr lang="en-US" dirty="0"/>
              <a:t>Telkom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2016, </a:t>
            </a:r>
            <a:r>
              <a:rPr lang="en-US" dirty="0" err="1"/>
              <a:t>manajemen</a:t>
            </a:r>
            <a:r>
              <a:rPr lang="en-US" dirty="0"/>
              <a:t> Telkom</a:t>
            </a:r>
          </a:p>
          <a:p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 </a:t>
            </a:r>
            <a:r>
              <a:rPr lang="en-US" b="1" dirty="0"/>
              <a:t>6 </a:t>
            </a:r>
            <a:r>
              <a:rPr lang="en-US" b="1" dirty="0" err="1"/>
              <a:t>Juli</a:t>
            </a:r>
            <a:r>
              <a:rPr lang="en-US" b="1" dirty="0"/>
              <a:t> 1965</a:t>
            </a:r>
            <a:r>
              <a:rPr lang="en-US" dirty="0"/>
              <a:t> 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lahir</a:t>
            </a:r>
            <a:endParaRPr lang="en-US" dirty="0"/>
          </a:p>
          <a:p>
            <a:r>
              <a:rPr lang="en-US" dirty="0"/>
              <a:t>Telkom.</a:t>
            </a:r>
          </a:p>
          <a:p>
            <a:pPr marL="0" indent="0">
              <a:buClr>
                <a:schemeClr val="dk1"/>
              </a:buClr>
              <a:buSzPts val="1100"/>
            </a:pP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10" name="Picture 9" descr="Logo NSP-1"/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22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564;p51"/>
          <p:cNvSpPr/>
          <p:nvPr/>
        </p:nvSpPr>
        <p:spPr>
          <a:xfrm rot="7086666" flipH="1">
            <a:off x="5442176" y="1412860"/>
            <a:ext cx="3117436" cy="4377960"/>
          </a:xfrm>
          <a:custGeom>
            <a:avLst/>
            <a:gdLst/>
            <a:ahLst/>
            <a:cxnLst/>
            <a:rect l="l" t="t" r="r" b="b"/>
            <a:pathLst>
              <a:path w="16498" h="12132" extrusionOk="0">
                <a:moveTo>
                  <a:pt x="7973" y="1"/>
                </a:moveTo>
                <a:cubicBezTo>
                  <a:pt x="7489" y="1"/>
                  <a:pt x="7030" y="47"/>
                  <a:pt x="6606" y="126"/>
                </a:cubicBezTo>
                <a:cubicBezTo>
                  <a:pt x="3445" y="716"/>
                  <a:pt x="576" y="3394"/>
                  <a:pt x="100" y="6519"/>
                </a:cubicBezTo>
                <a:cubicBezTo>
                  <a:pt x="26" y="7013"/>
                  <a:pt x="1" y="7501"/>
                  <a:pt x="23" y="7969"/>
                </a:cubicBezTo>
                <a:cubicBezTo>
                  <a:pt x="112" y="9903"/>
                  <a:pt x="1424" y="12132"/>
                  <a:pt x="4189" y="12132"/>
                </a:cubicBezTo>
                <a:cubicBezTo>
                  <a:pt x="4828" y="12132"/>
                  <a:pt x="5545" y="12012"/>
                  <a:pt x="6342" y="11743"/>
                </a:cubicBezTo>
                <a:cubicBezTo>
                  <a:pt x="9464" y="10688"/>
                  <a:pt x="14252" y="11303"/>
                  <a:pt x="15724" y="7969"/>
                </a:cubicBezTo>
                <a:cubicBezTo>
                  <a:pt x="16497" y="6214"/>
                  <a:pt x="15097" y="3742"/>
                  <a:pt x="13112" y="1998"/>
                </a:cubicBezTo>
                <a:cubicBezTo>
                  <a:pt x="11406" y="499"/>
                  <a:pt x="9558" y="1"/>
                  <a:pt x="7973" y="1"/>
                </a:cubicBezTo>
                <a:close/>
              </a:path>
            </a:pathLst>
          </a:cu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Visi</a:t>
            </a:r>
            <a:r>
              <a:rPr lang="en-US" sz="3200" b="1" dirty="0"/>
              <a:t> </a:t>
            </a:r>
          </a:p>
        </p:txBody>
      </p:sp>
      <p:sp>
        <p:nvSpPr>
          <p:cNvPr id="3" name="Moon 2"/>
          <p:cNvSpPr/>
          <p:nvPr/>
        </p:nvSpPr>
        <p:spPr>
          <a:xfrm rot="16200000">
            <a:off x="4356584" y="-503143"/>
            <a:ext cx="430931" cy="3472665"/>
          </a:xfrm>
          <a:prstGeom prst="mo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273;p40"/>
          <p:cNvSpPr/>
          <p:nvPr/>
        </p:nvSpPr>
        <p:spPr>
          <a:xfrm rot="10800000" flipH="1">
            <a:off x="0" y="1747190"/>
            <a:ext cx="3032226" cy="3458727"/>
          </a:xfrm>
          <a:custGeom>
            <a:avLst/>
            <a:gdLst/>
            <a:ahLst/>
            <a:cxnLst/>
            <a:rect l="l" t="t" r="r" b="b"/>
            <a:pathLst>
              <a:path w="33102" h="37758" extrusionOk="0">
                <a:moveTo>
                  <a:pt x="1" y="1"/>
                </a:moveTo>
                <a:lnTo>
                  <a:pt x="1" y="37757"/>
                </a:lnTo>
                <a:cubicBezTo>
                  <a:pt x="3322" y="28273"/>
                  <a:pt x="9391" y="25844"/>
                  <a:pt x="19797" y="20348"/>
                </a:cubicBezTo>
                <a:cubicBezTo>
                  <a:pt x="30202" y="14852"/>
                  <a:pt x="33101" y="8972"/>
                  <a:pt x="31056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29;p35"/>
          <p:cNvSpPr txBox="1">
            <a:spLocks/>
          </p:cNvSpPr>
          <p:nvPr/>
        </p:nvSpPr>
        <p:spPr>
          <a:xfrm flipH="1">
            <a:off x="1418075" y="2319763"/>
            <a:ext cx="6318366" cy="1389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id-ID" sz="2000" dirty="0">
                <a:latin typeface="Abel" panose="020B0604020202020204" charset="0"/>
              </a:rPr>
              <a:t>“Menjadi digital telco pilihan utama untuk memajukan masyarakat”</a:t>
            </a:r>
            <a:endParaRPr lang="en-US" sz="2000" dirty="0">
              <a:latin typeface="Abel" panose="020B0604020202020204" charset="0"/>
            </a:endParaRPr>
          </a:p>
          <a:p>
            <a:pPr algn="ctr">
              <a:buClr>
                <a:schemeClr val="dk1"/>
              </a:buClr>
              <a:buSzPts val="1100"/>
            </a:pPr>
            <a:endParaRPr lang="en-US" sz="2000" dirty="0">
              <a:latin typeface="Abel" panose="020B060402020202020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52834" y="235235"/>
            <a:ext cx="2491548" cy="409575"/>
            <a:chOff x="6068960" y="4324350"/>
            <a:chExt cx="2491548" cy="409575"/>
          </a:xfrm>
        </p:grpSpPr>
        <p:pic>
          <p:nvPicPr>
            <p:cNvPr id="7" name="Picture 6" descr="Logo NSP-1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53400" y="4324350"/>
              <a:ext cx="407108" cy="409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6068960" y="4364593"/>
              <a:ext cx="2084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STUDI COMPLETION PROGRAM</a:t>
              </a:r>
            </a:p>
            <a:p>
              <a:pPr algn="r"/>
              <a:r>
                <a:rPr lang="en-US" sz="900" dirty="0">
                  <a:solidFill>
                    <a:schemeClr val="bg1">
                      <a:lumMod val="25000"/>
                    </a:schemeClr>
                  </a:solidFill>
                  <a:latin typeface="Calibri" panose="020F0502020204030204" pitchFamily="34" charset="0"/>
                </a:rPr>
                <a:t>INTERNSHIP TRACK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41830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/>
    </p:bldLst>
  </p:timing>
</p:sld>
</file>

<file path=ppt/theme/theme1.xml><?xml version="1.0" encoding="utf-8"?>
<a:theme xmlns:a="http://schemas.openxmlformats.org/drawingml/2006/main" name="Hygge general by Slidesgo">
  <a:themeElements>
    <a:clrScheme name="Simple Light">
      <a:dk1>
        <a:srgbClr val="FBFBFB"/>
      </a:dk1>
      <a:lt1>
        <a:srgbClr val="434343"/>
      </a:lt1>
      <a:dk2>
        <a:srgbClr val="FCE5CD"/>
      </a:dk2>
      <a:lt2>
        <a:srgbClr val="E6B8AF"/>
      </a:lt2>
      <a:accent1>
        <a:srgbClr val="D0E0E3"/>
      </a:accent1>
      <a:accent2>
        <a:srgbClr val="76A5AF"/>
      </a:accent2>
      <a:accent3>
        <a:srgbClr val="FBFBFB"/>
      </a:accent3>
      <a:accent4>
        <a:srgbClr val="434343"/>
      </a:accent4>
      <a:accent5>
        <a:srgbClr val="FCE5CD"/>
      </a:accent5>
      <a:accent6>
        <a:srgbClr val="E6B8A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601</Words>
  <Application>Microsoft Office PowerPoint</Application>
  <PresentationFormat>On-screen Show (16:9)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Playfair Display</vt:lpstr>
      <vt:lpstr>Oswald</vt:lpstr>
      <vt:lpstr>Abel</vt:lpstr>
      <vt:lpstr>Calibri</vt:lpstr>
      <vt:lpstr>Fira Sans Extra Condensed Medium</vt:lpstr>
      <vt:lpstr>Josefin Slab SemiBold</vt:lpstr>
      <vt:lpstr>Hygge general by Slidesgo</vt:lpstr>
      <vt:lpstr>Laporan Pra-Internship  </vt:lpstr>
      <vt:lpstr>Rencana Kegiatan Internship</vt:lpstr>
      <vt:lpstr>Bab 1</vt:lpstr>
      <vt:lpstr>Latar Belakang</vt:lpstr>
      <vt:lpstr>Tujuan Mengikuti Internship</vt:lpstr>
      <vt:lpstr>Manfaat Mengikuti Internship</vt:lpstr>
      <vt:lpstr>Rencana Pelaksanaan Internship</vt:lpstr>
      <vt:lpstr>Sejarah Telkom Indonesia</vt:lpstr>
      <vt:lpstr>Visi </vt:lpstr>
      <vt:lpstr>Misi</vt:lpstr>
      <vt:lpstr>Struktur Organisasi Telkom Indonesia</vt:lpstr>
      <vt:lpstr>Deskripsi Kegiatan Internship</vt:lpstr>
      <vt:lpstr>Bab 3</vt:lpstr>
      <vt:lpstr>Metode Pengumpulan  Data/Informasi</vt:lpstr>
      <vt:lpstr>Jadwal Pelaksanaan Internship</vt:lpstr>
      <vt:lpstr>Waktu Pelaksanaan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Laporan Pra-Internship Di KPPN Sukabumi</dc:title>
  <dc:creator>BelCat</dc:creator>
  <cp:lastModifiedBy>Rahman Zulkarnaen</cp:lastModifiedBy>
  <cp:revision>62</cp:revision>
  <dcterms:modified xsi:type="dcterms:W3CDTF">2022-06-28T15:51:23Z</dcterms:modified>
</cp:coreProperties>
</file>