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037" r:id="rId4"/>
    <p:sldId id="2039" r:id="rId5"/>
    <p:sldId id="324" r:id="rId6"/>
    <p:sldId id="2040" r:id="rId7"/>
    <p:sldId id="2011" r:id="rId8"/>
    <p:sldId id="2041" r:id="rId9"/>
    <p:sldId id="2042" r:id="rId10"/>
    <p:sldId id="20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2" pos="5722" userDrawn="1">
          <p15:clr>
            <a:srgbClr val="A4A3A4"/>
          </p15:clr>
        </p15:guide>
        <p15:guide id="13" pos="1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FC7BE"/>
    <a:srgbClr val="000000"/>
    <a:srgbClr val="E7F4FD"/>
    <a:srgbClr val="F3F3F3"/>
    <a:srgbClr val="D9D9D8"/>
    <a:srgbClr val="B4B4B5"/>
    <a:srgbClr val="FEFCFB"/>
    <a:srgbClr val="39A9B5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7"/>
    <p:restoredTop sz="95439"/>
  </p:normalViewPr>
  <p:slideViewPr>
    <p:cSldViewPr snapToGrid="0" snapToObjects="1" showGuides="1">
      <p:cViewPr varScale="1">
        <p:scale>
          <a:sx n="67" d="100"/>
          <a:sy n="67" d="100"/>
        </p:scale>
        <p:origin x="784" y="40"/>
      </p:cViewPr>
      <p:guideLst>
        <p:guide orient="horz" pos="2160"/>
        <p:guide pos="7242"/>
        <p:guide pos="3840"/>
        <p:guide orient="horz" pos="459"/>
        <p:guide orient="horz" pos="3974"/>
        <p:guide pos="438"/>
        <p:guide pos="5722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erriweather Sans Book" panose="0200050306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erriweather Sans Book" panose="02000503060000020004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erriweather Sans Book" panose="0200050306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erriweather Sans Book" panose="02000503060000020004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Merriweather Sans Book" panose="02000503060000020004" pitchFamily="2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Merriweather Sans Book" panose="02000503060000020004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C2F73-7A18-FD48-A2DD-539FA37723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865D62EE-1007-964E-ABEE-B21E03289DFB}"/>
              </a:ext>
            </a:extLst>
          </p:cNvPr>
          <p:cNvSpPr>
            <a:spLocks/>
          </p:cNvSpPr>
          <p:nvPr userDrawn="1"/>
        </p:nvSpPr>
        <p:spPr>
          <a:xfrm flipH="1">
            <a:off x="624000" y="511663"/>
            <a:ext cx="10944000" cy="5860800"/>
          </a:xfrm>
          <a:prstGeom prst="round2DiagRect">
            <a:avLst>
              <a:gd name="adj1" fmla="val 413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2697856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460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7D3E8-95C9-7449-AD0B-9824A342D5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857D3946-2569-4643-9ECD-511DF2200285}"/>
              </a:ext>
            </a:extLst>
          </p:cNvPr>
          <p:cNvSpPr>
            <a:spLocks noChangeAspect="1"/>
          </p:cNvSpPr>
          <p:nvPr userDrawn="1"/>
        </p:nvSpPr>
        <p:spPr>
          <a:xfrm>
            <a:off x="1387923" y="1600198"/>
            <a:ext cx="9437913" cy="367393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C235E-5ECD-914C-AE94-99ECB44CA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8F5EBD-6076-F244-A1ED-99A656E6104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19624" y="840931"/>
            <a:ext cx="5174175" cy="536600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Merriweather Sans Book" panose="02000503060000020004" pitchFamily="2" charset="77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C47E2DA0-E826-E846-9DE9-48B2F6973664}"/>
              </a:ext>
            </a:extLst>
          </p:cNvPr>
          <p:cNvSpPr>
            <a:spLocks/>
          </p:cNvSpPr>
          <p:nvPr userDrawn="1"/>
        </p:nvSpPr>
        <p:spPr>
          <a:xfrm>
            <a:off x="6556770" y="614856"/>
            <a:ext cx="5030889" cy="5666005"/>
          </a:xfrm>
          <a:prstGeom prst="round2DiagRect">
            <a:avLst>
              <a:gd name="adj1" fmla="val 3641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557542-612A-E948-9C9E-A230AF47F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C3D2EAAE-BAC9-D948-B670-F5859ABF072A}"/>
              </a:ext>
            </a:extLst>
          </p:cNvPr>
          <p:cNvSpPr>
            <a:spLocks noChangeAspect="1"/>
          </p:cNvSpPr>
          <p:nvPr userDrawn="1"/>
        </p:nvSpPr>
        <p:spPr>
          <a:xfrm>
            <a:off x="1387923" y="800112"/>
            <a:ext cx="9437913" cy="52741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A49FE-F58C-2646-AECF-7B28D15D7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B811240B-2325-C844-8806-DC95E1EA0F78}"/>
              </a:ext>
            </a:extLst>
          </p:cNvPr>
          <p:cNvSpPr>
            <a:spLocks noChangeAspect="1"/>
          </p:cNvSpPr>
          <p:nvPr userDrawn="1"/>
        </p:nvSpPr>
        <p:spPr>
          <a:xfrm>
            <a:off x="1608647" y="1923389"/>
            <a:ext cx="9001553" cy="305119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5670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1BD53-15D9-5547-B5B9-2BA124919E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13765883-7385-C34C-87E6-E7B8533AD406}"/>
              </a:ext>
            </a:extLst>
          </p:cNvPr>
          <p:cNvSpPr>
            <a:spLocks noChangeAspect="1"/>
          </p:cNvSpPr>
          <p:nvPr userDrawn="1"/>
        </p:nvSpPr>
        <p:spPr>
          <a:xfrm>
            <a:off x="1387923" y="800112"/>
            <a:ext cx="9437913" cy="52741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7657185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B243CF-A318-0C48-8DDF-9F45110586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6BB4B376-8EAA-8041-8283-C9B079F0063E}"/>
              </a:ext>
            </a:extLst>
          </p:cNvPr>
          <p:cNvSpPr>
            <a:spLocks noChangeAspect="1"/>
          </p:cNvSpPr>
          <p:nvPr userDrawn="1"/>
        </p:nvSpPr>
        <p:spPr>
          <a:xfrm>
            <a:off x="623888" y="506188"/>
            <a:ext cx="10944225" cy="5861956"/>
          </a:xfrm>
          <a:prstGeom prst="round2DiagRect">
            <a:avLst>
              <a:gd name="adj1" fmla="val 4123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9263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0205D1-C802-F94F-988F-7D75E9E08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DA94E396-B648-5640-9533-1CDDD474D9E7}"/>
              </a:ext>
            </a:extLst>
          </p:cNvPr>
          <p:cNvSpPr>
            <a:spLocks noChangeAspect="1"/>
          </p:cNvSpPr>
          <p:nvPr userDrawn="1"/>
        </p:nvSpPr>
        <p:spPr>
          <a:xfrm>
            <a:off x="623888" y="506188"/>
            <a:ext cx="10944225" cy="5861956"/>
          </a:xfrm>
          <a:prstGeom prst="round2DiagRect">
            <a:avLst>
              <a:gd name="adj1" fmla="val 4123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erriweather Sans Book" panose="02000503060000020004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erriweather Sans Book" panose="0200050306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erriweather Sans Book" panose="02000503060000020004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5" r:id="rId3"/>
    <p:sldLayoutId id="2147483669" r:id="rId4"/>
    <p:sldLayoutId id="2147483661" r:id="rId5"/>
    <p:sldLayoutId id="2147483672" r:id="rId6"/>
    <p:sldLayoutId id="2147483675" r:id="rId7"/>
    <p:sldLayoutId id="2147483671" r:id="rId8"/>
    <p:sldLayoutId id="2147483662" r:id="rId9"/>
    <p:sldLayoutId id="2147483670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erriweather Sans Book" panose="02000503060000020004" pitchFamily="2" charset="77"/>
          <a:ea typeface="+mj-ea"/>
          <a:cs typeface="Khula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dna.com/help/software-as-a-service/what-are-the-characteristics-of-a-saas-application" TargetMode="External"/><Relationship Id="rId2" Type="http://schemas.openxmlformats.org/officeDocument/2006/relationships/hyperlink" Target="https://www.sumologic.com/blog/iaas-paas-saa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id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722048" y="3214276"/>
            <a:ext cx="446858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182243</a:t>
            </a:r>
          </a:p>
          <a:p>
            <a:pPr algn="ctr">
              <a:lnSpc>
                <a:spcPts val="3500"/>
              </a:lnSpc>
            </a:pPr>
            <a:r>
              <a:rPr lang="en-US" sz="28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F</a:t>
            </a:r>
          </a:p>
          <a:p>
            <a:pPr algn="ctr">
              <a:lnSpc>
                <a:spcPts val="3500"/>
              </a:lnSpc>
            </a:pPr>
            <a:r>
              <a:rPr lang="en-US" sz="22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Teknik</a:t>
            </a:r>
            <a:r>
              <a:rPr lang="en-US" sz="22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 </a:t>
            </a:r>
            <a:r>
              <a:rPr lang="en-US" sz="22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informatika</a:t>
            </a:r>
            <a:endParaRPr lang="en-US" sz="2200" dirty="0">
              <a:latin typeface="Merriweather Sans Book" panose="02000503060000020004" pitchFamily="2" charset="77"/>
              <a:ea typeface="Lato Light" panose="020F0502020204030203" pitchFamily="34" charset="0"/>
              <a:cs typeface="Neuton" panose="02000503000000000000" pitchFamily="2" charset="2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677823" y="2410321"/>
            <a:ext cx="455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Neuton" panose="02000503000000000000" pitchFamily="2" charset="2"/>
              </a:rPr>
              <a:t>Rahmatina</a:t>
            </a:r>
            <a:r>
              <a:rPr lang="en-US" sz="3600" dirty="0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Neuton" panose="02000503000000000000" pitchFamily="2" charset="2"/>
              </a:rPr>
              <a:t> Rahman</a:t>
            </a:r>
            <a:endParaRPr lang="en-US" sz="3600" dirty="0">
              <a:solidFill>
                <a:schemeClr val="tx2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3E22B76-17D0-D540-AFAD-47DE3E164356}"/>
              </a:ext>
            </a:extLst>
          </p:cNvPr>
          <p:cNvSpPr txBox="1"/>
          <p:nvPr/>
        </p:nvSpPr>
        <p:spPr>
          <a:xfrm>
            <a:off x="6356012" y="5247565"/>
            <a:ext cx="4834618" cy="9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2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Univertitas</a:t>
            </a:r>
            <a:r>
              <a:rPr lang="en-US" sz="22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 </a:t>
            </a:r>
            <a:r>
              <a:rPr lang="en-US" sz="22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Dipa</a:t>
            </a:r>
            <a:r>
              <a:rPr lang="en-US" sz="22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Neuton" panose="02000503000000000000" pitchFamily="2" charset="2"/>
              </a:rPr>
              <a:t> Makassar</a:t>
            </a:r>
          </a:p>
          <a:p>
            <a:pPr algn="ctr">
              <a:lnSpc>
                <a:spcPts val="3500"/>
              </a:lnSpc>
            </a:pPr>
            <a:r>
              <a:rPr lang="en-US" sz="2200" dirty="0" smtClean="0">
                <a:latin typeface="Merriweather Sans Book" panose="02000503060000020004" pitchFamily="2" charset="77"/>
                <a:ea typeface="Source Sans Pro" panose="020B0503030403020204" pitchFamily="34" charset="0"/>
                <a:cs typeface="Neuton" panose="02000503000000000000" pitchFamily="2" charset="2"/>
              </a:rPr>
              <a:t>2021</a:t>
            </a:r>
            <a:endParaRPr lang="en-US" sz="2200" dirty="0">
              <a:latin typeface="Merriweather Sans" panose="02000503060000020004" pitchFamily="2" charset="77"/>
              <a:ea typeface="Source Sans Pro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12ABC-216B-8248-A823-33F3DD9C483C}"/>
              </a:ext>
            </a:extLst>
          </p:cNvPr>
          <p:cNvSpPr/>
          <p:nvPr/>
        </p:nvSpPr>
        <p:spPr>
          <a:xfrm>
            <a:off x="6747641" y="1151506"/>
            <a:ext cx="46592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Hello!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D6772D1-F0C6-874B-8ABC-D96DEE15C8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0010" y="840931"/>
            <a:ext cx="5174175" cy="5366002"/>
          </a:xfrm>
          <a:prstGeom prst="round2DiagRect">
            <a:avLst>
              <a:gd name="adj1" fmla="val 5000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2021" y="2717884"/>
            <a:ext cx="784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Sekian</a:t>
            </a:r>
            <a:r>
              <a:rPr lang="en-US" sz="3600" dirty="0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dan</a:t>
            </a:r>
            <a:r>
              <a:rPr lang="en-US" sz="3600" dirty="0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Terimakasih</a:t>
            </a:r>
            <a:endParaRPr lang="en-US" sz="3600" dirty="0" smtClean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  <a:p>
            <a:pPr algn="ctr"/>
            <a:endParaRPr lang="en-US" sz="3600" dirty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40938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171699" y="2472707"/>
            <a:ext cx="7848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CLOUD COMPUTING</a:t>
            </a:r>
            <a:endParaRPr lang="en-US" sz="6000" dirty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395662" y="353765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tx2"/>
                </a:solidFill>
                <a:latin typeface="Merriweather Sans Book" panose="02000503060000020004" pitchFamily="2" charset="77"/>
                <a:ea typeface="Source Sans Pro Light" panose="020B0403030403020204" pitchFamily="34" charset="0"/>
                <a:cs typeface="Neuton" panose="02000503000000000000" pitchFamily="2" charset="2"/>
              </a:rPr>
              <a:t>SAAS, IAAS, PAAS</a:t>
            </a:r>
            <a:endParaRPr lang="es-ES_tradnl" sz="2400" dirty="0">
              <a:solidFill>
                <a:schemeClr val="tx2"/>
              </a:solidFill>
              <a:latin typeface="Merriweather Sans Book" panose="02000503060000020004" pitchFamily="2" charset="77"/>
              <a:ea typeface="Source Sans Pro Light" panose="020B0403030403020204" pitchFamily="34" charset="0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530928" y="1187702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Merriweather Sans" panose="02000503060000020004" pitchFamily="50" charset="0"/>
              </a:rPr>
              <a:t>Definisi</a:t>
            </a:r>
            <a:r>
              <a:rPr lang="en-US" sz="2400" b="1" dirty="0">
                <a:latin typeface="Merriweather Sans" panose="02000503060000020004" pitchFamily="50" charset="0"/>
              </a:rPr>
              <a:t> cloud computing</a:t>
            </a:r>
            <a:r>
              <a:rPr lang="en-US" sz="2400" dirty="0">
                <a:latin typeface="Merriweather Sans" panose="02000503060000020004" pitchFamily="50" charset="0"/>
              </a:rPr>
              <a:t> </a:t>
            </a:r>
            <a:r>
              <a:rPr lang="en-US" sz="2400" dirty="0" err="1">
                <a:latin typeface="Merriweather Sans" panose="02000503060000020004" pitchFamily="50" charset="0"/>
              </a:rPr>
              <a:t>adalah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gabungan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pemanfaatan</a:t>
            </a:r>
            <a:r>
              <a:rPr lang="en-US" sz="2400" dirty="0">
                <a:latin typeface="Merriweather Sans" panose="02000503060000020004" pitchFamily="50" charset="0"/>
              </a:rPr>
              <a:t> </a:t>
            </a:r>
            <a:r>
              <a:rPr lang="en-US" sz="2400" dirty="0" err="1">
                <a:latin typeface="Merriweather Sans" panose="02000503060000020004" pitchFamily="50" charset="0"/>
              </a:rPr>
              <a:t>teknologi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komputer</a:t>
            </a:r>
            <a:r>
              <a:rPr lang="en-US" sz="2400" dirty="0">
                <a:latin typeface="Merriweather Sans" panose="02000503060000020004" pitchFamily="50" charset="0"/>
              </a:rPr>
              <a:t> (‘</a:t>
            </a:r>
            <a:r>
              <a:rPr lang="en-US" sz="2400" dirty="0" err="1">
                <a:latin typeface="Merriweather Sans" panose="02000503060000020004" pitchFamily="50" charset="0"/>
              </a:rPr>
              <a:t>komputasi</a:t>
            </a:r>
            <a:r>
              <a:rPr lang="en-US" sz="2400" dirty="0">
                <a:latin typeface="Merriweather Sans" panose="02000503060000020004" pitchFamily="50" charset="0"/>
              </a:rPr>
              <a:t>’) </a:t>
            </a:r>
            <a:r>
              <a:rPr lang="en-US" sz="2400" dirty="0" err="1">
                <a:latin typeface="Merriweather Sans" panose="02000503060000020004" pitchFamily="50" charset="0"/>
              </a:rPr>
              <a:t>dan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pengembangan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berbasis</a:t>
            </a:r>
            <a:r>
              <a:rPr lang="en-US" sz="2400" dirty="0">
                <a:latin typeface="Merriweather Sans" panose="02000503060000020004" pitchFamily="50" charset="0"/>
              </a:rPr>
              <a:t> Internet (‘</a:t>
            </a:r>
            <a:r>
              <a:rPr lang="en-US" sz="2400" dirty="0" err="1">
                <a:latin typeface="Merriweather Sans" panose="02000503060000020004" pitchFamily="50" charset="0"/>
              </a:rPr>
              <a:t>awan</a:t>
            </a:r>
            <a:r>
              <a:rPr lang="en-US" sz="2400" dirty="0">
                <a:latin typeface="Merriweather Sans" panose="02000503060000020004" pitchFamily="50" charset="0"/>
              </a:rPr>
              <a:t>’). </a:t>
            </a:r>
            <a:r>
              <a:rPr lang="en-US" sz="2400" i="1" dirty="0">
                <a:latin typeface="Merriweather Sans" panose="02000503060000020004" pitchFamily="50" charset="0"/>
              </a:rPr>
              <a:t>Cloud computing</a:t>
            </a:r>
            <a:r>
              <a:rPr lang="en-US" sz="2400" dirty="0">
                <a:latin typeface="Merriweather Sans" panose="02000503060000020004" pitchFamily="50" charset="0"/>
              </a:rPr>
              <a:t> </a:t>
            </a:r>
            <a:r>
              <a:rPr lang="en-US" sz="2400" dirty="0" err="1">
                <a:latin typeface="Merriweather Sans" panose="02000503060000020004" pitchFamily="50" charset="0"/>
              </a:rPr>
              <a:t>adalah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sebuah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konsep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pemahaman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dalam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rangka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pembuatan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kerangka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kerja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komputasi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secara</a:t>
            </a:r>
            <a:r>
              <a:rPr lang="en-US" sz="2400" dirty="0">
                <a:latin typeface="Merriweather Sans" panose="02000503060000020004" pitchFamily="50" charset="0"/>
              </a:rPr>
              <a:t> online </a:t>
            </a:r>
            <a:r>
              <a:rPr lang="en-US" sz="2400" dirty="0" err="1">
                <a:latin typeface="Merriweather Sans" panose="02000503060000020004" pitchFamily="50" charset="0"/>
              </a:rPr>
              <a:t>lokal</a:t>
            </a:r>
            <a:r>
              <a:rPr lang="en-US" sz="2400" dirty="0">
                <a:latin typeface="Merriweather Sans" panose="02000503060000020004" pitchFamily="50" charset="0"/>
              </a:rPr>
              <a:t> (LAN) </a:t>
            </a:r>
            <a:r>
              <a:rPr lang="en-US" sz="2400" dirty="0" err="1">
                <a:latin typeface="Merriweather Sans" panose="02000503060000020004" pitchFamily="50" charset="0"/>
              </a:rPr>
              <a:t>maupun</a:t>
            </a:r>
            <a:r>
              <a:rPr lang="en-US" sz="2400" dirty="0">
                <a:latin typeface="Merriweather Sans" panose="02000503060000020004" pitchFamily="50" charset="0"/>
              </a:rPr>
              <a:t> global (internet) </a:t>
            </a:r>
            <a:r>
              <a:rPr lang="en-US" sz="2400" dirty="0" err="1">
                <a:latin typeface="Merriweather Sans" panose="02000503060000020004" pitchFamily="50" charset="0"/>
              </a:rPr>
              <a:t>dimana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terdapat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beragam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aplikasi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maupun</a:t>
            </a:r>
            <a:r>
              <a:rPr lang="en-US" sz="2400" dirty="0">
                <a:latin typeface="Merriweather Sans" panose="02000503060000020004" pitchFamily="50" charset="0"/>
              </a:rPr>
              <a:t> data </a:t>
            </a:r>
            <a:r>
              <a:rPr lang="en-US" sz="2400" dirty="0" err="1">
                <a:latin typeface="Merriweather Sans" panose="02000503060000020004" pitchFamily="50" charset="0"/>
              </a:rPr>
              <a:t>dan</a:t>
            </a:r>
            <a:r>
              <a:rPr lang="en-US" sz="2400" dirty="0">
                <a:latin typeface="Merriweather Sans" panose="02000503060000020004" pitchFamily="50" charset="0"/>
              </a:rPr>
              <a:t> media </a:t>
            </a:r>
            <a:r>
              <a:rPr lang="en-US" sz="2400" dirty="0" err="1">
                <a:latin typeface="Merriweather Sans" panose="02000503060000020004" pitchFamily="50" charset="0"/>
              </a:rPr>
              <a:t>penyimpanan</a:t>
            </a:r>
            <a:r>
              <a:rPr lang="en-US" sz="2400" dirty="0">
                <a:latin typeface="Merriweather Sans" panose="02000503060000020004" pitchFamily="50" charset="0"/>
              </a:rPr>
              <a:t> yang </a:t>
            </a:r>
            <a:r>
              <a:rPr lang="en-US" sz="2400" dirty="0" err="1">
                <a:latin typeface="Merriweather Sans" panose="02000503060000020004" pitchFamily="50" charset="0"/>
              </a:rPr>
              <a:t>dapat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diakses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dan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digunakan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secara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berbagi</a:t>
            </a:r>
            <a:r>
              <a:rPr lang="en-US" sz="2400" dirty="0">
                <a:latin typeface="Merriweather Sans" panose="02000503060000020004" pitchFamily="50" charset="0"/>
              </a:rPr>
              <a:t> (</a:t>
            </a:r>
            <a:r>
              <a:rPr lang="en-US" sz="2400" i="1" dirty="0">
                <a:latin typeface="Merriweather Sans" panose="02000503060000020004" pitchFamily="50" charset="0"/>
              </a:rPr>
              <a:t>shared service</a:t>
            </a:r>
            <a:r>
              <a:rPr lang="en-US" sz="2400" dirty="0">
                <a:latin typeface="Merriweather Sans" panose="02000503060000020004" pitchFamily="50" charset="0"/>
              </a:rPr>
              <a:t>) </a:t>
            </a:r>
            <a:r>
              <a:rPr lang="en-US" sz="2400" dirty="0" err="1">
                <a:latin typeface="Merriweather Sans" panose="02000503060000020004" pitchFamily="50" charset="0"/>
              </a:rPr>
              <a:t>dan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bersamaan</a:t>
            </a:r>
            <a:r>
              <a:rPr lang="en-US" sz="2400" dirty="0">
                <a:latin typeface="Merriweather Sans" panose="02000503060000020004" pitchFamily="50" charset="0"/>
              </a:rPr>
              <a:t> (</a:t>
            </a:r>
            <a:r>
              <a:rPr lang="en-US" sz="2400" i="1" dirty="0">
                <a:latin typeface="Merriweather Sans" panose="02000503060000020004" pitchFamily="50" charset="0"/>
              </a:rPr>
              <a:t>simultaneous access</a:t>
            </a:r>
            <a:r>
              <a:rPr lang="en-US" sz="2400" dirty="0">
                <a:latin typeface="Merriweather Sans" panose="02000503060000020004" pitchFamily="50" charset="0"/>
              </a:rPr>
              <a:t>) </a:t>
            </a:r>
            <a:r>
              <a:rPr lang="en-US" sz="2400" dirty="0" err="1">
                <a:latin typeface="Merriweather Sans" panose="02000503060000020004" pitchFamily="50" charset="0"/>
              </a:rPr>
              <a:t>oleh</a:t>
            </a:r>
            <a:r>
              <a:rPr lang="en-US" sz="2400" dirty="0">
                <a:latin typeface="Merriweather Sans" panose="02000503060000020004" pitchFamily="50" charset="0"/>
              </a:rPr>
              <a:t> para </a:t>
            </a:r>
            <a:r>
              <a:rPr lang="en-US" sz="2400" dirty="0" err="1">
                <a:latin typeface="Merriweather Sans" panose="02000503060000020004" pitchFamily="50" charset="0"/>
              </a:rPr>
              <a:t>pengguna</a:t>
            </a:r>
            <a:r>
              <a:rPr lang="en-US" sz="2400" dirty="0">
                <a:latin typeface="Merriweather Sans" panose="02000503060000020004" pitchFamily="50" charset="0"/>
              </a:rPr>
              <a:t> yang </a:t>
            </a:r>
            <a:r>
              <a:rPr lang="en-US" sz="2400" dirty="0" err="1">
                <a:latin typeface="Merriweather Sans" panose="02000503060000020004" pitchFamily="50" charset="0"/>
              </a:rPr>
              <a:t>beragam</a:t>
            </a:r>
            <a:r>
              <a:rPr lang="en-US" sz="2400" dirty="0">
                <a:latin typeface="Merriweather Sans" panose="02000503060000020004" pitchFamily="50" charset="0"/>
              </a:rPr>
              <a:t> – </a:t>
            </a:r>
            <a:r>
              <a:rPr lang="en-US" sz="2400" dirty="0" err="1">
                <a:latin typeface="Merriweather Sans" panose="02000503060000020004" pitchFamily="50" charset="0"/>
              </a:rPr>
              <a:t>mulai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dari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perseorangan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sampai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kepada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kelas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pengguna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korporasi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atau</a:t>
            </a:r>
            <a:r>
              <a:rPr lang="en-US" sz="2400" dirty="0">
                <a:latin typeface="Merriweather Sans" panose="02000503060000020004" pitchFamily="50" charset="0"/>
              </a:rPr>
              <a:t> </a:t>
            </a:r>
            <a:r>
              <a:rPr lang="en-US" sz="2400" dirty="0" err="1">
                <a:latin typeface="Merriweather Sans" panose="02000503060000020004" pitchFamily="50" charset="0"/>
              </a:rPr>
              <a:t>perusahaan</a:t>
            </a:r>
            <a:r>
              <a:rPr lang="en-US" sz="2400" dirty="0">
                <a:latin typeface="Merriweather Sans" panose="02000503060000020004" pitchFamily="50" charset="0"/>
              </a:rPr>
              <a:t>.</a:t>
            </a:r>
            <a:endParaRPr lang="en-US" sz="2400" dirty="0">
              <a:latin typeface="Merriweather Sans" panose="0200050306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3079908" y="3141066"/>
            <a:ext cx="7337766" cy="505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Platform As a Service (PAAS)</a:t>
            </a:r>
            <a:endParaRPr lang="en-US" sz="20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3081597" y="1803287"/>
            <a:ext cx="7335578" cy="520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Software As a Service (SAAS)</a:t>
            </a:r>
            <a:endParaRPr lang="en-US" sz="20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3079146" y="2479483"/>
            <a:ext cx="7338066" cy="505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Infrastructure As a Service (IAAS)</a:t>
            </a:r>
            <a:endParaRPr lang="en-US" sz="20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-537628" y="1017288"/>
            <a:ext cx="123445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Tipe</a:t>
            </a:r>
            <a:r>
              <a:rPr lang="en-US" sz="3600" dirty="0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 Cloud Computing </a:t>
            </a:r>
            <a:r>
              <a:rPr lang="en-US" sz="36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berdasarkan</a:t>
            </a:r>
            <a:r>
              <a:rPr lang="en-US" sz="3600" dirty="0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Layanan</a:t>
            </a:r>
            <a:endParaRPr lang="en-US" sz="3600" dirty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52B80EA5-979B-8347-8E0B-2E321EFA8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7124" y="2017980"/>
            <a:ext cx="180002" cy="18211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>
              <a:latin typeface="Merriweather Sans Book" panose="02000503060000020004" pitchFamily="2" charset="77"/>
            </a:endParaRP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DBF3B559-EC8A-5349-8802-35AE05310F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7124" y="2690642"/>
            <a:ext cx="180002" cy="18211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>
              <a:latin typeface="Merriweather Sans Book" panose="02000503060000020004" pitchFamily="2" charset="77"/>
            </a:endParaRPr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5DA9B311-9715-8A45-A427-38B746E7D2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7337" y="3352794"/>
            <a:ext cx="180002" cy="18211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62304" y="805418"/>
            <a:ext cx="3181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latin typeface="Merriweather Sans" panose="02000503060000020004" pitchFamily="50" charset="0"/>
              </a:rPr>
              <a:t>Definisi</a:t>
            </a:r>
            <a:r>
              <a:rPr lang="en-US" sz="3200" dirty="0">
                <a:latin typeface="Merriweather Sans" panose="02000503060000020004" pitchFamily="50" charset="0"/>
              </a:rPr>
              <a:t> </a:t>
            </a:r>
            <a:endParaRPr lang="en-US" sz="3200" dirty="0">
              <a:latin typeface="Merriweather Sans" panose="0200050306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188719" y="1779814"/>
            <a:ext cx="96207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erriweather Sans" panose="02000503060000020004" pitchFamily="50" charset="0"/>
              </a:rPr>
              <a:t>IAAS </a:t>
            </a:r>
            <a:r>
              <a:rPr lang="en-US" sz="2000" dirty="0" err="1">
                <a:latin typeface="Merriweather Sans" panose="02000503060000020004" pitchFamily="50" charset="0"/>
              </a:rPr>
              <a:t>atau</a:t>
            </a:r>
            <a:r>
              <a:rPr lang="en-US" sz="2000" dirty="0">
                <a:latin typeface="Merriweather Sans" panose="02000503060000020004" pitchFamily="50" charset="0"/>
              </a:rPr>
              <a:t> </a:t>
            </a:r>
            <a:r>
              <a:rPr lang="en-US" sz="2000" i="1" dirty="0">
                <a:latin typeface="Merriweather Sans" panose="02000503060000020004" pitchFamily="50" charset="0"/>
              </a:rPr>
              <a:t>infrastructure as a service, </a:t>
            </a:r>
            <a:r>
              <a:rPr lang="en-US" sz="2000" dirty="0" err="1">
                <a:latin typeface="Merriweather Sans" panose="02000503060000020004" pitchFamily="50" charset="0"/>
              </a:rPr>
              <a:t>adalah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sumber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daya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komputasi</a:t>
            </a:r>
            <a:r>
              <a:rPr lang="en-US" sz="2000" dirty="0">
                <a:latin typeface="Merriweather Sans" panose="02000503060000020004" pitchFamily="50" charset="0"/>
              </a:rPr>
              <a:t> yang </a:t>
            </a:r>
            <a:r>
              <a:rPr lang="en-US" sz="2000" dirty="0" err="1">
                <a:latin typeface="Merriweather Sans" panose="02000503060000020004" pitchFamily="50" charset="0"/>
              </a:rPr>
              <a:t>mampu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mengakses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dan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memantau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kinerja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komputer</a:t>
            </a:r>
            <a:r>
              <a:rPr lang="en-US" sz="2000" dirty="0">
                <a:latin typeface="Merriweather Sans" panose="02000503060000020004" pitchFamily="50" charset="0"/>
              </a:rPr>
              <a:t>, platform </a:t>
            </a:r>
            <a:r>
              <a:rPr lang="en-US" sz="2000" dirty="0" err="1">
                <a:latin typeface="Merriweather Sans" panose="02000503060000020004" pitchFamily="50" charset="0"/>
              </a:rPr>
              <a:t>penyimpanan</a:t>
            </a:r>
            <a:r>
              <a:rPr lang="en-US" sz="2000" dirty="0">
                <a:latin typeface="Merriweather Sans" panose="02000503060000020004" pitchFamily="50" charset="0"/>
              </a:rPr>
              <a:t>, </a:t>
            </a:r>
            <a:r>
              <a:rPr lang="en-US" sz="2000" dirty="0" err="1">
                <a:latin typeface="Merriweather Sans" panose="02000503060000020004" pitchFamily="50" charset="0"/>
              </a:rPr>
              <a:t>jaringan</a:t>
            </a:r>
            <a:r>
              <a:rPr lang="en-US" sz="2000" dirty="0">
                <a:latin typeface="Merriweather Sans" panose="02000503060000020004" pitchFamily="50" charset="0"/>
              </a:rPr>
              <a:t>, </a:t>
            </a:r>
            <a:r>
              <a:rPr lang="en-US" sz="2000" dirty="0" err="1">
                <a:latin typeface="Merriweather Sans" panose="02000503060000020004" pitchFamily="50" charset="0"/>
              </a:rPr>
              <a:t>dan</a:t>
            </a:r>
            <a:r>
              <a:rPr lang="en-US" sz="2000" dirty="0">
                <a:latin typeface="Merriweather Sans" panose="02000503060000020004" pitchFamily="50" charset="0"/>
              </a:rPr>
              <a:t> lain-lain.</a:t>
            </a:r>
          </a:p>
          <a:p>
            <a:endParaRPr lang="en-US" sz="2000" dirty="0" smtClean="0">
              <a:latin typeface="Merriweather Sans" panose="02000503060000020004" pitchFamily="50" charset="0"/>
            </a:endParaRPr>
          </a:p>
          <a:p>
            <a:r>
              <a:rPr lang="en-US" sz="2000" dirty="0" smtClean="0">
                <a:latin typeface="Merriweather Sans" panose="02000503060000020004" pitchFamily="50" charset="0"/>
              </a:rPr>
              <a:t>PAAS </a:t>
            </a:r>
            <a:r>
              <a:rPr lang="en-US" sz="2000" dirty="0" err="1">
                <a:latin typeface="Merriweather Sans" panose="02000503060000020004" pitchFamily="50" charset="0"/>
              </a:rPr>
              <a:t>atau</a:t>
            </a:r>
            <a:r>
              <a:rPr lang="en-US" sz="2000" dirty="0">
                <a:latin typeface="Merriweather Sans" panose="02000503060000020004" pitchFamily="50" charset="0"/>
              </a:rPr>
              <a:t> </a:t>
            </a:r>
            <a:r>
              <a:rPr lang="en-US" sz="2000" i="1" dirty="0">
                <a:latin typeface="Merriweather Sans" panose="02000503060000020004" pitchFamily="50" charset="0"/>
              </a:rPr>
              <a:t>platform as a service, </a:t>
            </a:r>
            <a:r>
              <a:rPr lang="en-US" sz="2000" dirty="0" err="1">
                <a:latin typeface="Merriweather Sans" panose="02000503060000020004" pitchFamily="50" charset="0"/>
              </a:rPr>
              <a:t>adalah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sebuah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sistem</a:t>
            </a:r>
            <a:r>
              <a:rPr lang="en-US" sz="2000" dirty="0">
                <a:latin typeface="Merriweather Sans" panose="02000503060000020004" pitchFamily="50" charset="0"/>
              </a:rPr>
              <a:t> yang </a:t>
            </a:r>
            <a:r>
              <a:rPr lang="en-US" sz="2000" dirty="0" err="1">
                <a:latin typeface="Merriweather Sans" panose="02000503060000020004" pitchFamily="50" charset="0"/>
              </a:rPr>
              <a:t>menyediakan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kerangka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kerja</a:t>
            </a:r>
            <a:r>
              <a:rPr lang="en-US" sz="2000" dirty="0">
                <a:latin typeface="Merriweather Sans" panose="02000503060000020004" pitchFamily="50" charset="0"/>
              </a:rPr>
              <a:t> di mana </a:t>
            </a:r>
            <a:r>
              <a:rPr lang="en-US" sz="2000" dirty="0" err="1">
                <a:latin typeface="Merriweather Sans" panose="02000503060000020004" pitchFamily="50" charset="0"/>
              </a:rPr>
              <a:t>aplikasi</a:t>
            </a:r>
            <a:r>
              <a:rPr lang="en-US" sz="2000" dirty="0">
                <a:latin typeface="Merriweather Sans" panose="02000503060000020004" pitchFamily="50" charset="0"/>
              </a:rPr>
              <a:t> yang </a:t>
            </a:r>
            <a:r>
              <a:rPr lang="en-US" sz="2000" dirty="0" err="1">
                <a:latin typeface="Merriweather Sans" panose="02000503060000020004" pitchFamily="50" charset="0"/>
              </a:rPr>
              <a:t>disesuaikan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dapat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dibangun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oleh</a:t>
            </a:r>
            <a:r>
              <a:rPr lang="en-US" sz="2000" dirty="0">
                <a:latin typeface="Merriweather Sans" panose="02000503060000020004" pitchFamily="50" charset="0"/>
              </a:rPr>
              <a:t> para </a:t>
            </a:r>
            <a:r>
              <a:rPr lang="en-US" sz="2000" i="1" dirty="0">
                <a:latin typeface="Merriweather Sans" panose="02000503060000020004" pitchFamily="50" charset="0"/>
              </a:rPr>
              <a:t>app</a:t>
            </a:r>
            <a:r>
              <a:rPr lang="en-US" sz="2000" dirty="0">
                <a:latin typeface="Merriweather Sans" panose="02000503060000020004" pitchFamily="50" charset="0"/>
              </a:rPr>
              <a:t> </a:t>
            </a:r>
            <a:r>
              <a:rPr lang="en-US" sz="2000" i="1" dirty="0">
                <a:latin typeface="Merriweather Sans" panose="02000503060000020004" pitchFamily="50" charset="0"/>
              </a:rPr>
              <a:t>developer</a:t>
            </a:r>
            <a:r>
              <a:rPr lang="en-US" sz="2000" dirty="0">
                <a:latin typeface="Merriweather Sans" panose="02000503060000020004" pitchFamily="50" charset="0"/>
              </a:rPr>
              <a:t>.</a:t>
            </a:r>
          </a:p>
          <a:p>
            <a:endParaRPr lang="en-US" sz="2000" dirty="0" smtClean="0">
              <a:latin typeface="Merriweather Sans" panose="02000503060000020004" pitchFamily="50" charset="0"/>
            </a:endParaRPr>
          </a:p>
          <a:p>
            <a:r>
              <a:rPr lang="en-US" sz="2000" dirty="0" smtClean="0">
                <a:latin typeface="Merriweather Sans" panose="02000503060000020004" pitchFamily="50" charset="0"/>
              </a:rPr>
              <a:t>SAAS </a:t>
            </a:r>
            <a:r>
              <a:rPr lang="en-US" sz="2000" dirty="0" err="1">
                <a:latin typeface="Merriweather Sans" panose="02000503060000020004" pitchFamily="50" charset="0"/>
              </a:rPr>
              <a:t>atau</a:t>
            </a:r>
            <a:r>
              <a:rPr lang="en-US" sz="2000" dirty="0">
                <a:latin typeface="Merriweather Sans" panose="02000503060000020004" pitchFamily="50" charset="0"/>
              </a:rPr>
              <a:t> </a:t>
            </a:r>
            <a:r>
              <a:rPr lang="en-US" sz="2000" i="1" dirty="0">
                <a:latin typeface="Merriweather Sans" panose="02000503060000020004" pitchFamily="50" charset="0"/>
              </a:rPr>
              <a:t>software as a service, </a:t>
            </a:r>
            <a:r>
              <a:rPr lang="en-US" sz="2000" dirty="0" err="1">
                <a:latin typeface="Merriweather Sans" panose="02000503060000020004" pitchFamily="50" charset="0"/>
              </a:rPr>
              <a:t>memiliki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fungsi</a:t>
            </a:r>
            <a:r>
              <a:rPr lang="en-US" sz="2000" dirty="0">
                <a:latin typeface="Merriweather Sans" panose="02000503060000020004" pitchFamily="50" charset="0"/>
              </a:rPr>
              <a:t> yang </a:t>
            </a:r>
            <a:r>
              <a:rPr lang="en-US" sz="2000" dirty="0" err="1">
                <a:latin typeface="Merriweather Sans" panose="02000503060000020004" pitchFamily="50" charset="0"/>
              </a:rPr>
              <a:t>serupa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dengan</a:t>
            </a:r>
            <a:r>
              <a:rPr lang="en-US" sz="2000" dirty="0">
                <a:latin typeface="Merriweather Sans" panose="02000503060000020004" pitchFamily="50" charset="0"/>
              </a:rPr>
              <a:t> PaaS.</a:t>
            </a:r>
          </a:p>
          <a:p>
            <a:r>
              <a:rPr lang="en-US" sz="2000" dirty="0" err="1">
                <a:latin typeface="Merriweather Sans" panose="02000503060000020004" pitchFamily="50" charset="0"/>
              </a:rPr>
              <a:t>Sistem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satu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ini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memanfaatkan</a:t>
            </a:r>
            <a:r>
              <a:rPr lang="en-US" sz="2000" dirty="0">
                <a:latin typeface="Merriweather Sans" panose="02000503060000020004" pitchFamily="50" charset="0"/>
              </a:rPr>
              <a:t> internet </a:t>
            </a:r>
            <a:r>
              <a:rPr lang="en-US" sz="2000" dirty="0" err="1">
                <a:latin typeface="Merriweather Sans" panose="02000503060000020004" pitchFamily="50" charset="0"/>
              </a:rPr>
              <a:t>untuk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mengirimkan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aplikasi</a:t>
            </a:r>
            <a:r>
              <a:rPr lang="en-US" sz="2000" dirty="0">
                <a:latin typeface="Merriweather Sans" panose="02000503060000020004" pitchFamily="50" charset="0"/>
              </a:rPr>
              <a:t> yang </a:t>
            </a:r>
            <a:r>
              <a:rPr lang="en-US" sz="2000" dirty="0" err="1">
                <a:latin typeface="Merriweather Sans" panose="02000503060000020004" pitchFamily="50" charset="0"/>
              </a:rPr>
              <a:t>dikelola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oleh</a:t>
            </a:r>
            <a:r>
              <a:rPr lang="en-US" sz="2000" dirty="0">
                <a:latin typeface="Merriweather Sans" panose="02000503060000020004" pitchFamily="50" charset="0"/>
              </a:rPr>
              <a:t> vendor </a:t>
            </a:r>
            <a:r>
              <a:rPr lang="en-US" sz="2000" dirty="0" err="1">
                <a:latin typeface="Merriweather Sans" panose="02000503060000020004" pitchFamily="50" charset="0"/>
              </a:rPr>
              <a:t>pihak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ketiga</a:t>
            </a:r>
            <a:r>
              <a:rPr lang="en-US" sz="2000" dirty="0">
                <a:latin typeface="Merriweather Sans" panose="02000503060000020004" pitchFamily="50" charset="0"/>
              </a:rPr>
              <a:t> </a:t>
            </a:r>
            <a:r>
              <a:rPr lang="en-US" sz="2000" dirty="0" err="1">
                <a:latin typeface="Merriweather Sans" panose="02000503060000020004" pitchFamily="50" charset="0"/>
              </a:rPr>
              <a:t>kepada</a:t>
            </a:r>
            <a:r>
              <a:rPr lang="en-US" sz="2000" dirty="0">
                <a:latin typeface="Merriweather Sans" panose="02000503060000020004" pitchFamily="50" charset="0"/>
              </a:rPr>
              <a:t> para </a:t>
            </a:r>
            <a:r>
              <a:rPr lang="en-US" sz="2000" dirty="0" err="1">
                <a:latin typeface="Merriweather Sans" panose="02000503060000020004" pitchFamily="50" charset="0"/>
              </a:rPr>
              <a:t>penggunanya</a:t>
            </a:r>
            <a:r>
              <a:rPr lang="en-US" sz="2000" dirty="0">
                <a:latin typeface="Merriweather Sans" panose="02000503060000020004" pitchFamily="50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4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923" y="1134978"/>
            <a:ext cx="993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Menurut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Sumologic</a:t>
            </a:r>
            <a:r>
              <a:rPr lang="en-US" dirty="0"/>
              <a:t>, IaaS </a:t>
            </a:r>
            <a:r>
              <a:rPr lang="en-US" dirty="0" err="1"/>
              <a:t>dicirikan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 </a:t>
            </a:r>
            <a:r>
              <a:rPr lang="en-US" i="1" dirty="0"/>
              <a:t>hardware </a:t>
            </a:r>
            <a:r>
              <a:rPr lang="en-US" dirty="0"/>
              <a:t>yang </a:t>
            </a:r>
            <a:r>
              <a:rPr lang="en-US" dirty="0" err="1"/>
              <a:t>menyediakankan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. </a:t>
            </a:r>
            <a:r>
              <a:rPr lang="en-US" dirty="0" err="1" smtClean="0"/>
              <a:t>Namun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IaaS, </a:t>
            </a:r>
            <a:r>
              <a:rPr lang="en-US" dirty="0" err="1"/>
              <a:t>biayanya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 </a:t>
            </a:r>
            <a:r>
              <a:rPr lang="en-US" dirty="0" err="1" smtClean="0"/>
              <a:t>Uniknya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IaaS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 </a:t>
            </a:r>
            <a:r>
              <a:rPr lang="en-US" i="1" dirty="0"/>
              <a:t>developer</a:t>
            </a:r>
            <a:r>
              <a:rPr lang="en-US" dirty="0"/>
              <a:t>. </a:t>
            </a:r>
            <a:r>
              <a:rPr lang="en-US" dirty="0" smtClean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IaaS </a:t>
            </a:r>
            <a:r>
              <a:rPr lang="en-US" dirty="0" err="1"/>
              <a:t>sebagai</a:t>
            </a:r>
            <a:r>
              <a:rPr lang="en-US" dirty="0"/>
              <a:t> model </a:t>
            </a:r>
            <a:r>
              <a:rPr lang="en-US" dirty="0" err="1"/>
              <a:t>penerapan</a:t>
            </a:r>
            <a:r>
              <a:rPr lang="en-US" dirty="0"/>
              <a:t> </a:t>
            </a:r>
            <a:r>
              <a:rPr lang="en-US" i="1" dirty="0"/>
              <a:t>cloud service </a:t>
            </a:r>
            <a:r>
              <a:rPr lang="en-US" dirty="0"/>
              <a:t>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PaaS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 </a:t>
            </a:r>
            <a:r>
              <a:rPr lang="en-US" i="1" dirty="0"/>
              <a:t>development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 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IaaS,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platform </a:t>
            </a:r>
            <a:r>
              <a:rPr lang="en-US" i="1" dirty="0"/>
              <a:t>development </a:t>
            </a:r>
            <a:r>
              <a:rPr lang="en-US" dirty="0"/>
              <a:t>yang </a:t>
            </a:r>
            <a:r>
              <a:rPr lang="en-US" dirty="0" err="1" smtClean="0"/>
              <a:t>sama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PaaS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yang </a:t>
            </a:r>
            <a:r>
              <a:rPr lang="en-US" dirty="0" err="1"/>
              <a:t>lancar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web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database</a:t>
            </a:r>
            <a:r>
              <a:rPr lang="en-US" dirty="0"/>
              <a:t> yang </a:t>
            </a:r>
            <a:r>
              <a:rPr lang="en-US" dirty="0" err="1"/>
              <a:t>mumpuni</a:t>
            </a:r>
            <a:r>
              <a:rPr lang="en-US" dirty="0"/>
              <a:t>. 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virtualisasi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sisi</a:t>
            </a:r>
            <a:r>
              <a:rPr lang="en-US" dirty="0"/>
              <a:t> lain, </a:t>
            </a:r>
            <a:r>
              <a:rPr lang="en-US" dirty="0" err="1"/>
              <a:t>melansir</a:t>
            </a:r>
            <a:r>
              <a:rPr lang="en-US" dirty="0"/>
              <a:t> </a:t>
            </a:r>
            <a:r>
              <a:rPr lang="en-US" u="sng" dirty="0" err="1">
                <a:hlinkClick r:id="rId3"/>
              </a:rPr>
              <a:t>Coredna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Iaas</a:t>
            </a:r>
            <a:r>
              <a:rPr lang="en-US" dirty="0"/>
              <a:t>, PaaS, </a:t>
            </a:r>
            <a:r>
              <a:rPr lang="en-US" dirty="0" err="1"/>
              <a:t>dan</a:t>
            </a:r>
            <a:r>
              <a:rPr lang="en-US" dirty="0"/>
              <a:t> SaaS,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SaaS,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 </a:t>
            </a:r>
            <a:r>
              <a:rPr lang="en-US" i="1" dirty="0" smtClean="0"/>
              <a:t>software</a:t>
            </a:r>
            <a:r>
              <a:rPr lang="en-US" dirty="0" smtClean="0"/>
              <a:t>. </a:t>
            </a:r>
            <a:r>
              <a:rPr lang="en-US" dirty="0" err="1" smtClean="0"/>
              <a:t>Sebaliknya</a:t>
            </a:r>
            <a:r>
              <a:rPr lang="en-US" dirty="0"/>
              <a:t>, SaaS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rental. Perusahaan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 </a:t>
            </a:r>
            <a:r>
              <a:rPr lang="en-US" i="1" dirty="0"/>
              <a:t>software </a:t>
            </a:r>
            <a:r>
              <a:rPr lang="en-US" dirty="0"/>
              <a:t>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5F808-3161-3942-8913-48C42796945D}"/>
              </a:ext>
            </a:extLst>
          </p:cNvPr>
          <p:cNvSpPr txBox="1"/>
          <p:nvPr/>
        </p:nvSpPr>
        <p:spPr>
          <a:xfrm>
            <a:off x="1835475" y="536459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Rubik Medium" panose="02000604000000020004" pitchFamily="2" charset="-79"/>
              </a:rPr>
              <a:t>Karakteristik</a:t>
            </a:r>
            <a:endParaRPr lang="en-US" sz="3200" dirty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Rubik Medium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47703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7552077" y="2523803"/>
            <a:ext cx="36015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Pengembangan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apllikasi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cukup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sederhana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Biaya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yang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dikeluarkan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minim</a:t>
            </a: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Dapat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melakukan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migrasi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dengan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mudah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ke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model hybrid</a:t>
            </a:r>
            <a:endParaRPr lang="en-US" sz="16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375030" y="2013010"/>
            <a:ext cx="262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PAAS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2171700" y="74622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tx2"/>
                </a:solidFill>
                <a:latin typeface="Rubik Medium" panose="02000604000000020004" pitchFamily="2" charset="-79"/>
                <a:ea typeface="Nunito Bold" charset="0"/>
                <a:cs typeface="Rubik Medium" panose="02000604000000020004" pitchFamily="2" charset="-79"/>
              </a:defRPr>
            </a:lvl1pPr>
          </a:lstStyle>
          <a:p>
            <a:r>
              <a:rPr lang="en-US" sz="3600" dirty="0" err="1" smtClean="0"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Keuntungan</a:t>
            </a:r>
            <a:endParaRPr lang="en-US" sz="3600" dirty="0"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98358" y="2523803"/>
            <a:ext cx="3054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Tingkat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pengunaan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yang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tinggi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Biaya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Rendah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Upgrade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dengan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mudah</a:t>
            </a:r>
            <a:endParaRPr lang="en-US" sz="16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1181947" y="2013010"/>
            <a:ext cx="262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SAAS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170947" y="2523803"/>
            <a:ext cx="338112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Infrastruktur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lebih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stabil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Mengurangi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biaya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modal</a:t>
            </a: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Cepat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menyesuaikan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kondisi</a:t>
            </a:r>
            <a:endParaRPr lang="en-US" sz="16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793827" y="2013010"/>
            <a:ext cx="26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IAAS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2171700" y="74622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tx2"/>
                </a:solidFill>
                <a:latin typeface="Rubik Medium" panose="02000604000000020004" pitchFamily="2" charset="-79"/>
                <a:ea typeface="Nunito Bold" charset="0"/>
                <a:cs typeface="Rubik Medium" panose="02000604000000020004" pitchFamily="2" charset="-79"/>
              </a:defRPr>
            </a:lvl1pPr>
          </a:lstStyle>
          <a:p>
            <a:r>
              <a:rPr lang="en-US" sz="3600" dirty="0" err="1" smtClean="0"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Kerugian</a:t>
            </a:r>
            <a:endParaRPr lang="en-US" sz="3600" dirty="0"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7552077" y="2523803"/>
            <a:ext cx="3601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rriweather Sans" panose="02000503060000020004" pitchFamily="50" charset="0"/>
              </a:rPr>
              <a:t>PaaS </a:t>
            </a:r>
            <a:r>
              <a:rPr lang="en-US" sz="1600" dirty="0" err="1">
                <a:latin typeface="Merriweather Sans" panose="02000503060000020004" pitchFamily="50" charset="0"/>
              </a:rPr>
              <a:t>merupakan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layanan</a:t>
            </a:r>
            <a:r>
              <a:rPr lang="en-US" sz="1600" dirty="0">
                <a:latin typeface="Merriweather Sans" panose="02000503060000020004" pitchFamily="50" charset="0"/>
              </a:rPr>
              <a:t> yang </a:t>
            </a:r>
            <a:r>
              <a:rPr lang="en-US" sz="1600" dirty="0" err="1">
                <a:latin typeface="Merriweather Sans" panose="02000503060000020004" pitchFamily="50" charset="0"/>
              </a:rPr>
              <a:t>sering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mengalami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masalah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keamanan</a:t>
            </a:r>
            <a:r>
              <a:rPr lang="en-US" sz="1600" dirty="0">
                <a:latin typeface="Merriweather Sans" panose="02000503060000020004" pitchFamily="50" charset="0"/>
              </a:rPr>
              <a:t>. </a:t>
            </a:r>
            <a:r>
              <a:rPr lang="en-US" sz="1600" dirty="0" err="1">
                <a:latin typeface="Merriweather Sans" panose="02000503060000020004" pitchFamily="50" charset="0"/>
              </a:rPr>
              <a:t>Pasalnya</a:t>
            </a:r>
            <a:r>
              <a:rPr lang="en-US" sz="1600" dirty="0">
                <a:latin typeface="Merriweather Sans" panose="02000503060000020004" pitchFamily="50" charset="0"/>
              </a:rPr>
              <a:t>, </a:t>
            </a:r>
            <a:r>
              <a:rPr lang="en-US" sz="1600" dirty="0" err="1">
                <a:latin typeface="Merriweather Sans" panose="02000503060000020004" pitchFamily="50" charset="0"/>
              </a:rPr>
              <a:t>fitur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keamanan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tersedia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oleh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penyedia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layanan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hanyalah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keamanan</a:t>
            </a:r>
            <a:r>
              <a:rPr lang="en-US" sz="1600" dirty="0">
                <a:latin typeface="Merriweather Sans" panose="02000503060000020004" pitchFamily="50" charset="0"/>
              </a:rPr>
              <a:t> platform. </a:t>
            </a:r>
            <a:r>
              <a:rPr lang="en-US" sz="1600" dirty="0" err="1">
                <a:latin typeface="Merriweather Sans" panose="02000503060000020004" pitchFamily="50" charset="0"/>
              </a:rPr>
              <a:t>Sehingga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aplikasi</a:t>
            </a:r>
            <a:r>
              <a:rPr lang="en-US" sz="1600" dirty="0">
                <a:latin typeface="Merriweather Sans" panose="02000503060000020004" pitchFamily="50" charset="0"/>
              </a:rPr>
              <a:t> yang </a:t>
            </a:r>
            <a:r>
              <a:rPr lang="en-US" sz="1600" dirty="0" err="1">
                <a:latin typeface="Merriweather Sans" panose="02000503060000020004" pitchFamily="50" charset="0"/>
              </a:rPr>
              <a:t>dibuat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tidak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otomatis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dilindungi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oleh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layanan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dan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memerlukan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perlindungan</a:t>
            </a:r>
            <a:r>
              <a:rPr lang="en-US" sz="1600" dirty="0">
                <a:latin typeface="Merriweather Sans" panose="02000503060000020004" pitchFamily="50" charset="0"/>
              </a:rPr>
              <a:t> </a:t>
            </a:r>
            <a:r>
              <a:rPr lang="en-US" sz="1600" dirty="0" err="1">
                <a:latin typeface="Merriweather Sans" panose="02000503060000020004" pitchFamily="50" charset="0"/>
              </a:rPr>
              <a:t>tambahan</a:t>
            </a:r>
            <a:r>
              <a:rPr lang="en-US" sz="1600" dirty="0">
                <a:latin typeface="Merriweather Sans" panose="02000503060000020004" pitchFamily="50" charset="0"/>
              </a:rPr>
              <a:t>.</a:t>
            </a:r>
            <a:endParaRPr lang="en-US" sz="1600" dirty="0">
              <a:latin typeface="Merriweather Sans" panose="02000503060000020004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375030" y="2013010"/>
            <a:ext cx="262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PAAS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98358" y="2523803"/>
            <a:ext cx="3054667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Keamanan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data yang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tidak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memadai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Masalah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dengan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kepatuhan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Kurangnya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control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tetap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endParaRPr lang="en-US" sz="16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1181947" y="2013010"/>
            <a:ext cx="262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SAAS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170947" y="2523803"/>
            <a:ext cx="33811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Membutuhkan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pelatihan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internal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keamanan</a:t>
            </a:r>
            <a:endParaRPr lang="en-US" sz="1600" dirty="0" smtClean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342900" indent="-342900" algn="ctr">
              <a:lnSpc>
                <a:spcPts val="2700"/>
              </a:lnSpc>
              <a:buAutoNum type="arabicPeriod"/>
            </a:pP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Sistem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lama yang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beroperasi</a:t>
            </a:r>
            <a:r>
              <a:rPr lang="en-US" sz="1600" dirty="0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dirty="0" err="1" smtClean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dicloud</a:t>
            </a:r>
            <a:endParaRPr lang="en-US" sz="16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793827" y="2013010"/>
            <a:ext cx="26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IAAS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867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937211" y="74622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tx2"/>
                </a:solidFill>
                <a:latin typeface="Rubik Medium" panose="02000604000000020004" pitchFamily="2" charset="-79"/>
                <a:ea typeface="Nunito Bold" charset="0"/>
                <a:cs typeface="Rubik Medium" panose="02000604000000020004" pitchFamily="2" charset="-79"/>
              </a:defRPr>
            </a:lvl1pPr>
          </a:lstStyle>
          <a:p>
            <a:r>
              <a:rPr lang="en-US" sz="3600" dirty="0" err="1" smtClean="0"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Contoh</a:t>
            </a:r>
            <a:endParaRPr lang="en-US" sz="3600" dirty="0"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7552077" y="2523803"/>
            <a:ext cx="360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rriweather Sans" panose="02000503060000020004" pitchFamily="50" charset="0"/>
              </a:rPr>
              <a:t>Amazon Web Service, Windows Azure, </a:t>
            </a:r>
            <a:r>
              <a:rPr lang="en-US" dirty="0" err="1">
                <a:latin typeface="Merriweather Sans" panose="02000503060000020004" pitchFamily="50" charset="0"/>
              </a:rPr>
              <a:t>Heroku</a:t>
            </a:r>
            <a:r>
              <a:rPr lang="en-US" dirty="0">
                <a:latin typeface="Merriweather Sans" panose="02000503060000020004" pitchFamily="50" charset="0"/>
              </a:rPr>
              <a:t>, Force.com, Google App Engine, Apache </a:t>
            </a:r>
            <a:r>
              <a:rPr lang="en-US" dirty="0" err="1">
                <a:latin typeface="Merriweather Sans" panose="02000503060000020004" pitchFamily="50" charset="0"/>
              </a:rPr>
              <a:t>Stratos</a:t>
            </a:r>
            <a:r>
              <a:rPr lang="en-US" dirty="0">
                <a:latin typeface="Merriweather Sans" panose="02000503060000020004" pitchFamily="50" charset="0"/>
              </a:rPr>
              <a:t>, </a:t>
            </a:r>
            <a:r>
              <a:rPr lang="en-US" dirty="0" err="1">
                <a:latin typeface="Merriweather Sans" panose="02000503060000020004" pitchFamily="50" charset="0"/>
              </a:rPr>
              <a:t>OpenShift</a:t>
            </a:r>
            <a:r>
              <a:rPr lang="en-US" dirty="0">
                <a:latin typeface="Merriweather Sans" panose="02000503060000020004" pitchFamily="50" charset="0"/>
              </a:rPr>
              <a:t>, </a:t>
            </a:r>
            <a:r>
              <a:rPr lang="en-US" dirty="0" err="1">
                <a:latin typeface="Merriweather Sans" panose="02000503060000020004" pitchFamily="50" charset="0"/>
              </a:rPr>
              <a:t>dll</a:t>
            </a:r>
            <a:r>
              <a:rPr lang="en-US" dirty="0">
                <a:latin typeface="Merriweather Sans" panose="02000503060000020004" pitchFamily="50" charset="0"/>
              </a:rPr>
              <a:t>.</a:t>
            </a:r>
            <a:endParaRPr lang="en-US" sz="1600" dirty="0">
              <a:latin typeface="Merriweather Sans" panose="02000503060000020004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375030" y="2013010"/>
            <a:ext cx="262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PAAS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98358" y="2523803"/>
            <a:ext cx="3054667" cy="179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dirty="0">
                <a:latin typeface="Merriweather Sans" panose="02000503060000020004" pitchFamily="50" charset="0"/>
              </a:rPr>
              <a:t>Google G Suite (</a:t>
            </a:r>
            <a:r>
              <a:rPr lang="en-US" dirty="0" err="1">
                <a:latin typeface="Merriweather Sans" panose="02000503060000020004" pitchFamily="50" charset="0"/>
              </a:rPr>
              <a:t>Appsi</a:t>
            </a:r>
            <a:r>
              <a:rPr lang="en-US" dirty="0">
                <a:latin typeface="Merriweather Sans" panose="02000503060000020004" pitchFamily="50" charset="0"/>
              </a:rPr>
              <a:t>), Dropbox , Salesforce , Cisco WebEx , SAP Concur ,Office 365, </a:t>
            </a:r>
            <a:r>
              <a:rPr lang="en-US" dirty="0" err="1">
                <a:latin typeface="Merriweather Sans" panose="02000503060000020004" pitchFamily="50" charset="0"/>
              </a:rPr>
              <a:t>dan</a:t>
            </a:r>
            <a:r>
              <a:rPr lang="en-US" dirty="0">
                <a:latin typeface="Merriweather Sans" panose="02000503060000020004" pitchFamily="50" charset="0"/>
              </a:rPr>
              <a:t> Adobe Creative Cloud. </a:t>
            </a:r>
            <a:r>
              <a:rPr lang="en-US" dirty="0" err="1">
                <a:latin typeface="Merriweather Sans" panose="02000503060000020004" pitchFamily="50" charset="0"/>
              </a:rPr>
              <a:t>dan</a:t>
            </a:r>
            <a:r>
              <a:rPr lang="en-US" dirty="0">
                <a:latin typeface="Merriweather Sans" panose="02000503060000020004" pitchFamily="50" charset="0"/>
              </a:rPr>
              <a:t> </a:t>
            </a:r>
            <a:r>
              <a:rPr lang="en-US" dirty="0" err="1">
                <a:latin typeface="Merriweather Sans" panose="02000503060000020004" pitchFamily="50" charset="0"/>
              </a:rPr>
              <a:t>dll</a:t>
            </a:r>
            <a:r>
              <a:rPr lang="en-US" dirty="0">
                <a:latin typeface="Merriweather Sans" panose="02000503060000020004" pitchFamily="50" charset="0"/>
              </a:rPr>
              <a:t>.</a:t>
            </a:r>
            <a:endParaRPr lang="en-US" sz="1600" dirty="0">
              <a:latin typeface="Merriweather Sans" panose="02000503060000020004" pitchFamily="50" charset="0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1181947" y="2013010"/>
            <a:ext cx="262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SAAS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170947" y="2523803"/>
            <a:ext cx="3381129" cy="248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dirty="0" err="1">
                <a:latin typeface="Merriweather Sans" panose="02000503060000020004" pitchFamily="50" charset="0"/>
              </a:rPr>
              <a:t>DigitalOcean</a:t>
            </a:r>
            <a:r>
              <a:rPr lang="en-US" dirty="0">
                <a:latin typeface="Merriweather Sans" panose="02000503060000020004" pitchFamily="50" charset="0"/>
              </a:rPr>
              <a:t> , </a:t>
            </a:r>
            <a:r>
              <a:rPr lang="en-US" dirty="0" err="1">
                <a:latin typeface="Merriweather Sans" panose="02000503060000020004" pitchFamily="50" charset="0"/>
              </a:rPr>
              <a:t>Linode</a:t>
            </a:r>
            <a:r>
              <a:rPr lang="en-US" dirty="0">
                <a:latin typeface="Merriweather Sans" panose="02000503060000020004" pitchFamily="50" charset="0"/>
              </a:rPr>
              <a:t> , Rackspace , </a:t>
            </a:r>
            <a:r>
              <a:rPr lang="en-US" u="sng" dirty="0">
                <a:latin typeface="Merriweather Sans" panose="02000503060000020004" pitchFamily="50" charset="0"/>
                <a:hlinkClick r:id="rId2"/>
              </a:rPr>
              <a:t>Amazon Web Services</a:t>
            </a:r>
            <a:r>
              <a:rPr lang="en-US" dirty="0">
                <a:latin typeface="Merriweather Sans" panose="02000503060000020004" pitchFamily="50" charset="0"/>
              </a:rPr>
              <a:t> (AWS) , Cisco </a:t>
            </a:r>
            <a:r>
              <a:rPr lang="en-US" dirty="0" err="1">
                <a:latin typeface="Merriweather Sans" panose="02000503060000020004" pitchFamily="50" charset="0"/>
              </a:rPr>
              <a:t>Metacloud</a:t>
            </a:r>
            <a:r>
              <a:rPr lang="en-US" dirty="0">
                <a:latin typeface="Merriweather Sans" panose="02000503060000020004" pitchFamily="50" charset="0"/>
              </a:rPr>
              <a:t> , Microsoft Azure , </a:t>
            </a:r>
            <a:r>
              <a:rPr lang="en-US" dirty="0" err="1">
                <a:latin typeface="Merriweather Sans" panose="02000503060000020004" pitchFamily="50" charset="0"/>
              </a:rPr>
              <a:t>dan</a:t>
            </a:r>
            <a:r>
              <a:rPr lang="en-US" dirty="0">
                <a:latin typeface="Merriweather Sans" panose="02000503060000020004" pitchFamily="50" charset="0"/>
              </a:rPr>
              <a:t> Google Compute Engine (GCE). Dan </a:t>
            </a:r>
            <a:r>
              <a:rPr lang="en-US" dirty="0" err="1">
                <a:latin typeface="Merriweather Sans" panose="02000503060000020004" pitchFamily="50" charset="0"/>
              </a:rPr>
              <a:t>masih</a:t>
            </a:r>
            <a:r>
              <a:rPr lang="en-US" dirty="0">
                <a:latin typeface="Merriweather Sans" panose="02000503060000020004" pitchFamily="50" charset="0"/>
              </a:rPr>
              <a:t> </a:t>
            </a:r>
            <a:r>
              <a:rPr lang="en-US" dirty="0" err="1">
                <a:latin typeface="Merriweather Sans" panose="02000503060000020004" pitchFamily="50" charset="0"/>
              </a:rPr>
              <a:t>banyak</a:t>
            </a:r>
            <a:r>
              <a:rPr lang="en-US" dirty="0">
                <a:latin typeface="Merriweather Sans" panose="02000503060000020004" pitchFamily="50" charset="0"/>
              </a:rPr>
              <a:t> </a:t>
            </a:r>
            <a:r>
              <a:rPr lang="en-US" dirty="0" err="1">
                <a:latin typeface="Merriweather Sans" panose="02000503060000020004" pitchFamily="50" charset="0"/>
              </a:rPr>
              <a:t>lagi</a:t>
            </a:r>
            <a:r>
              <a:rPr lang="en-US" dirty="0">
                <a:latin typeface="Merriweather Sans" panose="02000503060000020004" pitchFamily="50" charset="0"/>
              </a:rPr>
              <a:t> </a:t>
            </a:r>
            <a:r>
              <a:rPr lang="en-US" dirty="0" err="1">
                <a:latin typeface="Merriweather Sans" panose="02000503060000020004" pitchFamily="50" charset="0"/>
              </a:rPr>
              <a:t>lainnya</a:t>
            </a:r>
            <a:r>
              <a:rPr lang="en-US" dirty="0">
                <a:latin typeface="Merriweather Sans" panose="02000503060000020004" pitchFamily="50" charset="0"/>
              </a:rPr>
              <a:t>.</a:t>
            </a:r>
            <a:endParaRPr lang="en-US" sz="1600" dirty="0">
              <a:latin typeface="Merriweather Sans" panose="02000503060000020004" pitchFamily="50" charset="0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793827" y="2013010"/>
            <a:ext cx="26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IAAS</a:t>
            </a:r>
            <a:endParaRPr lang="en-US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011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Jewel - Light">
      <a:dk1>
        <a:srgbClr val="3C3D3E"/>
      </a:dk1>
      <a:lt1>
        <a:srgbClr val="FFFFFF"/>
      </a:lt1>
      <a:dk2>
        <a:srgbClr val="242425"/>
      </a:dk2>
      <a:lt2>
        <a:srgbClr val="FFFFFF"/>
      </a:lt2>
      <a:accent1>
        <a:srgbClr val="C1948B"/>
      </a:accent1>
      <a:accent2>
        <a:srgbClr val="2A536A"/>
      </a:accent2>
      <a:accent3>
        <a:srgbClr val="5D0D17"/>
      </a:accent3>
      <a:accent4>
        <a:srgbClr val="A0D8D5"/>
      </a:accent4>
      <a:accent5>
        <a:srgbClr val="5D454B"/>
      </a:accent5>
      <a:accent6>
        <a:srgbClr val="C9E7DE"/>
      </a:accent6>
      <a:hlink>
        <a:srgbClr val="5D0D17"/>
      </a:hlink>
      <a:folHlink>
        <a:srgbClr val="6161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3123</TotalTime>
  <Words>213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Arial Unicode MS</vt:lpstr>
      <vt:lpstr>Arima Madurai Light</vt:lpstr>
      <vt:lpstr>Calibri</vt:lpstr>
      <vt:lpstr>Khula</vt:lpstr>
      <vt:lpstr>Khula Semibold</vt:lpstr>
      <vt:lpstr>Lato Light</vt:lpstr>
      <vt:lpstr>Merriweather Sans</vt:lpstr>
      <vt:lpstr>Merriweather Sans Book</vt:lpstr>
      <vt:lpstr>Neuton</vt:lpstr>
      <vt:lpstr>Roboto Regular</vt:lpstr>
      <vt:lpstr>Rubik Light</vt:lpstr>
      <vt:lpstr>Rubik Medium</vt:lpstr>
      <vt:lpstr>Source Sans Pro</vt:lpstr>
      <vt:lpstr>Source Sans Pro Light</vt:lpstr>
      <vt:lpstr>Source Sans Pro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ACER</cp:lastModifiedBy>
  <cp:revision>439</cp:revision>
  <dcterms:created xsi:type="dcterms:W3CDTF">2018-12-21T22:04:22Z</dcterms:created>
  <dcterms:modified xsi:type="dcterms:W3CDTF">2021-05-02T16:17:01Z</dcterms:modified>
</cp:coreProperties>
</file>