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91" r:id="rId4"/>
    <p:sldId id="292" r:id="rId5"/>
    <p:sldId id="282" r:id="rId6"/>
    <p:sldId id="283" r:id="rId7"/>
    <p:sldId id="268" r:id="rId8"/>
    <p:sldId id="260" r:id="rId9"/>
    <p:sldId id="285" r:id="rId10"/>
    <p:sldId id="286" r:id="rId11"/>
    <p:sldId id="277" r:id="rId12"/>
    <p:sldId id="288" r:id="rId13"/>
    <p:sldId id="276" r:id="rId14"/>
    <p:sldId id="287" r:id="rId15"/>
    <p:sldId id="293" r:id="rId16"/>
    <p:sldId id="279" r:id="rId17"/>
    <p:sldId id="294" r:id="rId18"/>
    <p:sldId id="295" r:id="rId19"/>
    <p:sldId id="296" r:id="rId20"/>
    <p:sldId id="297" r:id="rId21"/>
    <p:sldId id="298" r:id="rId22"/>
    <p:sldId id="300" r:id="rId23"/>
    <p:sldId id="303" r:id="rId24"/>
    <p:sldId id="302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87AE48"/>
    <a:srgbClr val="52F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A107-4F23-4618-B5FA-BF979F69AD9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5C4DB-DD6C-404F-8CF9-9F10B0F7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5C4DB-DD6C-404F-8CF9-9F10B0F7D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6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0FE7-DE21-4C34-8359-382B8E4823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6EC2F-45E2-4DFE-9A99-6E53152C8E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6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D1FD-F206-489C-B856-6AC5DB63BD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2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0FAA2-5335-4425-A9C8-5E6EF88688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2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65969-8381-48D5-AA22-F743378232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8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5C6F-9E0E-4D7B-ADC2-B70D85E248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2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BA831-9DFF-4CF1-B441-627A4166C8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8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39C2F-3F1F-4EC5-8D7F-112ABB78AC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2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195A-8FE1-4BC7-87AE-966FE39318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2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792A-71BC-4BCC-85F5-1E3A71DE22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78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055E1-EC79-4A87-9FDC-10D37A4632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BDC36-6EDD-41F4-87C3-3325C5A5C7B3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E08685-CCD9-4C20-ABC8-525121F0A5B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3164"/>
            <a:ext cx="9144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402153"/>
            <a:ext cx="9670473" cy="1169975"/>
          </a:xfrm>
        </p:spPr>
        <p:txBody>
          <a:bodyPr/>
          <a:lstStyle/>
          <a:p>
            <a:pPr algn="r"/>
            <a:r>
              <a:rPr lang="en-US" dirty="0"/>
              <a:t>Md. Kamrul Islam</a:t>
            </a:r>
          </a:p>
          <a:p>
            <a:pPr algn="r"/>
            <a:r>
              <a:rPr lang="en-US" dirty="0"/>
              <a:t>Lecturer, Dept. of CSE, RMU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2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Inheritance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Inheritance is the process by which one object can acquire the properties of another.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0439" y="3543864"/>
            <a:ext cx="518636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Hierarchical classification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5350" y="4397898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Without the use of ordered classifications, each object has to define all characteristics  related to it explicitly.</a:t>
            </a:r>
          </a:p>
        </p:txBody>
      </p:sp>
    </p:spTree>
    <p:extLst>
      <p:ext uri="{BB962C8B-B14F-4D97-AF65-F5344CB8AC3E}">
        <p14:creationId xmlns:p14="http://schemas.microsoft.com/office/powerpoint/2010/main" val="7239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Inheritance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46" y="1357745"/>
            <a:ext cx="7620000" cy="472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4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Polymorphism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Polymorphism is the quality that allows one name to be used for two or more related but technically different purposes.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0439" y="4361282"/>
            <a:ext cx="518636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One interface, multiple methods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3119" y="5253170"/>
            <a:ext cx="3376406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Function overloading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Operator overloading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2990" y="3518849"/>
            <a:ext cx="559464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polymorphism                       many forms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03252" y="3749681"/>
            <a:ext cx="1236093" cy="0"/>
          </a:xfrm>
          <a:prstGeom prst="straightConnector1">
            <a:avLst/>
          </a:prstGeom>
          <a:ln w="57150" cap="rnd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Polymorphism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60" y="1733982"/>
            <a:ext cx="7595754" cy="437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3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C++?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0250" y="1700213"/>
            <a:ext cx="8486775" cy="485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 General we can say that </a:t>
            </a:r>
            <a:r>
              <a:rPr lang="en-US" sz="2800" b="1" dirty="0">
                <a:solidFill>
                  <a:srgbClr val="FF0000"/>
                </a:solidFill>
              </a:rPr>
              <a:t>C++ is the super class of C</a:t>
            </a:r>
          </a:p>
        </p:txBody>
      </p:sp>
      <p:sp>
        <p:nvSpPr>
          <p:cNvPr id="3" name="Oval 2"/>
          <p:cNvSpPr/>
          <p:nvPr/>
        </p:nvSpPr>
        <p:spPr>
          <a:xfrm>
            <a:off x="3943351" y="2528888"/>
            <a:ext cx="6657975" cy="354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69630" y="3669567"/>
            <a:ext cx="151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C++</a:t>
            </a:r>
          </a:p>
        </p:txBody>
      </p:sp>
      <p:sp>
        <p:nvSpPr>
          <p:cNvPr id="7" name="Oval 6"/>
          <p:cNvSpPr/>
          <p:nvPr/>
        </p:nvSpPr>
        <p:spPr>
          <a:xfrm>
            <a:off x="6184106" y="3186113"/>
            <a:ext cx="3979070" cy="22717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6657" y="3856466"/>
            <a:ext cx="90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371474" y="2043113"/>
            <a:ext cx="3000375" cy="2843212"/>
          </a:xfrm>
          <a:prstGeom prst="wedgeEllipseCallout">
            <a:avLst>
              <a:gd name="adj1" fmla="val 96542"/>
              <a:gd name="adj2" fmla="val 18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Supports object oriented programming concept</a:t>
            </a:r>
          </a:p>
        </p:txBody>
      </p:sp>
    </p:spTree>
    <p:extLst>
      <p:ext uri="{BB962C8B-B14F-4D97-AF65-F5344CB8AC3E}">
        <p14:creationId xmlns:p14="http://schemas.microsoft.com/office/powerpoint/2010/main" val="296634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12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Basic Structure of C++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" y="1350818"/>
            <a:ext cx="12131002" cy="49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Rockwell" panose="02060603020205020403" pitchFamily="18" charset="0"/>
              </a:rPr>
              <a:t>#include &lt;</a:t>
            </a:r>
            <a:r>
              <a:rPr lang="en-US" sz="5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iostream</a:t>
            </a:r>
            <a:r>
              <a:rPr lang="en-US" sz="5400" b="1" dirty="0">
                <a:solidFill>
                  <a:schemeClr val="bg1"/>
                </a:solidFill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274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a preprocessor directive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Lines that begin with </a:t>
            </a:r>
            <a:r>
              <a:rPr lang="en-US" b="1" kern="0" dirty="0">
                <a:solidFill>
                  <a:srgbClr val="FF0000"/>
                </a:solidFill>
              </a:rPr>
              <a:t>#</a:t>
            </a:r>
            <a:r>
              <a:rPr lang="en-US" kern="0" dirty="0">
                <a:solidFill>
                  <a:srgbClr val="000000"/>
                </a:solidFill>
              </a:rPr>
              <a:t> are processed by the preprocessor </a:t>
            </a:r>
            <a:r>
              <a:rPr lang="en-US" i="1" kern="0" dirty="0">
                <a:solidFill>
                  <a:srgbClr val="FF0000"/>
                </a:solidFill>
              </a:rPr>
              <a:t>before the program is compiled.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/>
              <a:t>include in the program the contents of the </a:t>
            </a:r>
            <a:r>
              <a:rPr lang="en-US" kern="0" dirty="0">
                <a:solidFill>
                  <a:srgbClr val="FF0000"/>
                </a:solidFill>
              </a:rPr>
              <a:t>input/output stream header </a:t>
            </a:r>
            <a:r>
              <a:rPr lang="en-US" b="1" kern="0" dirty="0">
                <a:solidFill>
                  <a:srgbClr val="FF0000"/>
                </a:solidFill>
              </a:rPr>
              <a:t>&lt;</a:t>
            </a:r>
            <a:r>
              <a:rPr lang="en-US" b="1" kern="0" dirty="0" err="1">
                <a:solidFill>
                  <a:srgbClr val="FF0000"/>
                </a:solidFill>
              </a:rPr>
              <a:t>iostream</a:t>
            </a:r>
            <a:r>
              <a:rPr lang="en-US" b="1" kern="0" dirty="0">
                <a:solidFill>
                  <a:srgbClr val="FF0000"/>
                </a:solidFill>
              </a:rPr>
              <a:t>&gt;.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b="1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69602" y="5151861"/>
            <a:ext cx="6338471" cy="727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We also can use C header files!!</a:t>
            </a:r>
          </a:p>
        </p:txBody>
      </p:sp>
    </p:spTree>
    <p:extLst>
      <p:ext uri="{BB962C8B-B14F-4D97-AF65-F5344CB8AC3E}">
        <p14:creationId xmlns:p14="http://schemas.microsoft.com/office/powerpoint/2010/main" val="350816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Rockwell" panose="02060603020205020403" pitchFamily="18" charset="0"/>
              </a:rPr>
              <a:t>#include &lt;</a:t>
            </a:r>
            <a:r>
              <a:rPr lang="en-US" sz="54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iostream</a:t>
            </a:r>
            <a:r>
              <a:rPr lang="en-US" sz="5400" b="1" dirty="0">
                <a:solidFill>
                  <a:schemeClr val="bg1"/>
                </a:solidFill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7778" y="3521870"/>
            <a:ext cx="2337971" cy="1250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b="1" kern="0" dirty="0"/>
              <a:t>&lt;</a:t>
            </a:r>
            <a:r>
              <a:rPr lang="en-US" b="1" kern="0" dirty="0" err="1"/>
              <a:t>math.h</a:t>
            </a:r>
            <a:r>
              <a:rPr lang="en-US" b="1" kern="0" dirty="0"/>
              <a:t>&gt;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b="1" kern="0" dirty="0"/>
              <a:t>&lt;</a:t>
            </a:r>
            <a:r>
              <a:rPr lang="en-US" b="1" kern="0" dirty="0" err="1"/>
              <a:t>string.h</a:t>
            </a:r>
            <a:r>
              <a:rPr lang="en-US" b="1" kern="0" dirty="0"/>
              <a:t>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26764" y="1728790"/>
            <a:ext cx="6338471" cy="727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We also can use C header files!!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96228" y="3521870"/>
            <a:ext cx="2337971" cy="1250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b="1" kern="0" dirty="0"/>
              <a:t>&lt;</a:t>
            </a:r>
            <a:r>
              <a:rPr lang="en-US" b="1" kern="0" dirty="0" err="1"/>
              <a:t>cmath</a:t>
            </a:r>
            <a:r>
              <a:rPr lang="en-US" b="1" kern="0" dirty="0"/>
              <a:t>&gt;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b="1" kern="0" dirty="0"/>
              <a:t>&lt;</a:t>
            </a:r>
            <a:r>
              <a:rPr lang="en-US" b="1" kern="0" dirty="0" err="1"/>
              <a:t>cstring</a:t>
            </a:r>
            <a:r>
              <a:rPr lang="en-US" b="1" kern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923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using namespace </a:t>
            </a:r>
            <a:r>
              <a:rPr lang="en-US" sz="60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std</a:t>
            </a:r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899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/>
              <a:t>The </a:t>
            </a:r>
            <a:r>
              <a:rPr lang="en-US" b="1" kern="0" dirty="0">
                <a:solidFill>
                  <a:srgbClr val="FF0000"/>
                </a:solidFill>
              </a:rPr>
              <a:t>namespace</a:t>
            </a:r>
            <a:r>
              <a:rPr lang="en-US" kern="0" dirty="0"/>
              <a:t> is simply a declarative region.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The </a:t>
            </a:r>
            <a:r>
              <a:rPr lang="en-US" b="1" kern="0" dirty="0">
                <a:solidFill>
                  <a:srgbClr val="FF0000"/>
                </a:solidFill>
              </a:rPr>
              <a:t>namespace </a:t>
            </a:r>
            <a:r>
              <a:rPr lang="en-US" kern="0" dirty="0"/>
              <a:t>defines scope of an identifier.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/>
              <a:t>Purpose is to localize the names of identifiers to avoid name collisions.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5304" y="4250938"/>
            <a:ext cx="10653296" cy="1321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b="1" dirty="0" err="1">
                <a:latin typeface="Rockwell" panose="02060603020205020403" pitchFamily="18" charset="0"/>
              </a:rPr>
              <a:t>std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>
                <a:latin typeface="Rockwell" panose="02060603020205020403" pitchFamily="18" charset="0"/>
              </a:rPr>
              <a:t>is the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>
                <a:latin typeface="Rockwell" panose="02060603020205020403" pitchFamily="18" charset="0"/>
              </a:rPr>
              <a:t>namespace where C++ standard class libraries are defined.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6351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cout &lt;&lt;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727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b="1" kern="0" dirty="0">
                <a:solidFill>
                  <a:srgbClr val="000000"/>
                </a:solidFill>
              </a:rPr>
              <a:t>cout</a:t>
            </a:r>
            <a:r>
              <a:rPr lang="en-US" kern="0" dirty="0">
                <a:solidFill>
                  <a:srgbClr val="000000"/>
                </a:solidFill>
              </a:rPr>
              <a:t> represents the standard output stream in C++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5304" y="3382188"/>
            <a:ext cx="10653296" cy="2175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The </a:t>
            </a:r>
            <a:r>
              <a:rPr lang="en-US" sz="3600" b="1" kern="0" dirty="0">
                <a:solidFill>
                  <a:srgbClr val="000000"/>
                </a:solidFill>
              </a:rPr>
              <a:t>&lt;&lt;</a:t>
            </a:r>
            <a:r>
              <a:rPr lang="en-US" kern="0" dirty="0">
                <a:solidFill>
                  <a:srgbClr val="000000"/>
                </a:solidFill>
              </a:rPr>
              <a:t> operator is referred to as the stream insertion operator. 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When this program executes, the value to the operator’s right, the right operand, is inserted in the output stream.</a:t>
            </a:r>
          </a:p>
        </p:txBody>
      </p:sp>
    </p:spTree>
    <p:extLst>
      <p:ext uri="{BB962C8B-B14F-4D97-AF65-F5344CB8AC3E}">
        <p14:creationId xmlns:p14="http://schemas.microsoft.com/office/powerpoint/2010/main" val="15167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95400"/>
            <a:ext cx="11785600" cy="54102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>
              <a:buFont typeface="Wingdings" pitchFamily="2" charset="2"/>
              <a:buChar char="q"/>
            </a:pPr>
            <a:r>
              <a:rPr lang="en-US" sz="4000" dirty="0"/>
              <a:t>Programming Language</a:t>
            </a:r>
          </a:p>
          <a:p>
            <a:pPr marL="0" indent="0">
              <a:buNone/>
            </a:pPr>
            <a:endParaRPr lang="en-US" sz="4000" dirty="0"/>
          </a:p>
          <a:p>
            <a:pPr>
              <a:buFont typeface="Wingdings" pitchFamily="2" charset="2"/>
              <a:buChar char="q"/>
            </a:pPr>
            <a:r>
              <a:rPr lang="en-US" sz="4000" dirty="0"/>
              <a:t>Procedural Oriented Programming Language</a:t>
            </a:r>
          </a:p>
          <a:p>
            <a:pPr marL="0" indent="0">
              <a:buNone/>
            </a:pPr>
            <a:endParaRPr lang="en-US" sz="4000" dirty="0"/>
          </a:p>
          <a:p>
            <a:pPr>
              <a:buFont typeface="Wingdings" pitchFamily="2" charset="2"/>
              <a:buChar char="q"/>
            </a:pPr>
            <a:r>
              <a:rPr lang="en-US" sz="4000" dirty="0"/>
              <a:t>Object Oriented Programming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12090400" cy="914400"/>
          </a:xfr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comes OOP?</a:t>
            </a:r>
          </a:p>
        </p:txBody>
      </p:sp>
    </p:spTree>
    <p:extLst>
      <p:ext uri="{BB962C8B-B14F-4D97-AF65-F5344CB8AC3E}">
        <p14:creationId xmlns:p14="http://schemas.microsoft.com/office/powerpoint/2010/main" val="31205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return 0;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26764" y="2043925"/>
            <a:ext cx="6338471" cy="727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Use to </a:t>
            </a:r>
            <a:r>
              <a:rPr lang="en-US" b="1" kern="0" dirty="0">
                <a:solidFill>
                  <a:srgbClr val="000000"/>
                </a:solidFill>
              </a:rPr>
              <a:t>EXIT </a:t>
            </a:r>
            <a:r>
              <a:rPr lang="en-US" kern="0" dirty="0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26764" y="3865582"/>
            <a:ext cx="6338471" cy="13064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Returns a value 0 to the calling procedure</a:t>
            </a:r>
          </a:p>
        </p:txBody>
      </p:sp>
    </p:spTree>
    <p:extLst>
      <p:ext uri="{BB962C8B-B14F-4D97-AF65-F5344CB8AC3E}">
        <p14:creationId xmlns:p14="http://schemas.microsoft.com/office/powerpoint/2010/main" val="1236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C++ Console I/O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42109" y="1669745"/>
            <a:ext cx="10654145" cy="727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In C++ I/O is performed using I/O operators instead of I/O functions.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06981" y="2681886"/>
            <a:ext cx="4724400" cy="643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Output Operator is &lt;&lt;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06981" y="4355339"/>
            <a:ext cx="4724400" cy="643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Input Operator is &gt;&gt;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33800" y="3477492"/>
            <a:ext cx="4724400" cy="64320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000000"/>
                </a:solidFill>
              </a:rPr>
              <a:t>cout</a:t>
            </a:r>
            <a:r>
              <a:rPr lang="en-US" kern="0" dirty="0">
                <a:solidFill>
                  <a:srgbClr val="000000"/>
                </a:solidFill>
              </a:rPr>
              <a:t>&lt;&lt;expression;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06981" y="5264729"/>
            <a:ext cx="4724400" cy="64320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000000"/>
                </a:solidFill>
              </a:rPr>
              <a:t>Cin</a:t>
            </a:r>
            <a:r>
              <a:rPr lang="en-US" kern="0" dirty="0">
                <a:solidFill>
                  <a:srgbClr val="000000"/>
                </a:solidFill>
              </a:rPr>
              <a:t>&gt;&gt;variable;</a:t>
            </a:r>
          </a:p>
        </p:txBody>
      </p:sp>
    </p:spTree>
    <p:extLst>
      <p:ext uri="{BB962C8B-B14F-4D97-AF65-F5344CB8AC3E}">
        <p14:creationId xmlns:p14="http://schemas.microsoft.com/office/powerpoint/2010/main" val="20076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Example:1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246909"/>
            <a:ext cx="11416146" cy="5541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>
                <a:solidFill>
                  <a:srgbClr val="000000"/>
                </a:solidFill>
              </a:rPr>
              <a:t>#include&lt;</a:t>
            </a:r>
            <a:r>
              <a:rPr lang="en-US" sz="2650" kern="0" dirty="0" err="1">
                <a:solidFill>
                  <a:srgbClr val="000000"/>
                </a:solidFill>
              </a:rPr>
              <a:t>iostream</a:t>
            </a:r>
            <a:r>
              <a:rPr lang="en-US" sz="2650" kern="0" dirty="0">
                <a:solidFill>
                  <a:srgbClr val="000000"/>
                </a:solidFill>
              </a:rPr>
              <a:t>&gt;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>
                <a:solidFill>
                  <a:srgbClr val="000000"/>
                </a:solidFill>
              </a:rPr>
              <a:t>using namespace </a:t>
            </a:r>
            <a:r>
              <a:rPr lang="en-US" sz="2650" kern="0" dirty="0" err="1">
                <a:solidFill>
                  <a:srgbClr val="000000"/>
                </a:solidFill>
              </a:rPr>
              <a:t>std</a:t>
            </a:r>
            <a:r>
              <a:rPr lang="en-US" sz="2650" kern="0" dirty="0">
                <a:solidFill>
                  <a:srgbClr val="000000"/>
                </a:solidFill>
              </a:rPr>
              <a:t>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 err="1">
                <a:solidFill>
                  <a:srgbClr val="000000"/>
                </a:solidFill>
              </a:rPr>
              <a:t>int</a:t>
            </a:r>
            <a:r>
              <a:rPr lang="en-US" sz="2650" kern="0" dirty="0">
                <a:solidFill>
                  <a:srgbClr val="000000"/>
                </a:solidFill>
              </a:rPr>
              <a:t>  main(){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 err="1">
                <a:solidFill>
                  <a:srgbClr val="000000"/>
                </a:solidFill>
              </a:rPr>
              <a:t>int</a:t>
            </a:r>
            <a:r>
              <a:rPr lang="en-US" sz="2650" kern="0" dirty="0">
                <a:solidFill>
                  <a:srgbClr val="000000"/>
                </a:solidFill>
              </a:rPr>
              <a:t> </a:t>
            </a:r>
            <a:r>
              <a:rPr lang="en-US" sz="2650" kern="0" dirty="0" err="1">
                <a:solidFill>
                  <a:srgbClr val="000000"/>
                </a:solidFill>
              </a:rPr>
              <a:t>a,b</a:t>
            </a:r>
            <a:r>
              <a:rPr lang="en-US" sz="2650" kern="0" dirty="0">
                <a:solidFill>
                  <a:srgbClr val="000000"/>
                </a:solidFill>
              </a:rPr>
              <a:t>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>
                <a:solidFill>
                  <a:srgbClr val="000000"/>
                </a:solidFill>
              </a:rPr>
              <a:t>a=10;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>
                <a:solidFill>
                  <a:srgbClr val="000000"/>
                </a:solidFill>
              </a:rPr>
              <a:t>b=20;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 err="1">
                <a:solidFill>
                  <a:srgbClr val="000000"/>
                </a:solidFill>
              </a:rPr>
              <a:t>cout</a:t>
            </a:r>
            <a:r>
              <a:rPr lang="en-US" sz="2650" kern="0" dirty="0">
                <a:solidFill>
                  <a:srgbClr val="000000"/>
                </a:solidFill>
              </a:rPr>
              <a:t>&lt;&lt;“Value of a and b”;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 err="1">
                <a:solidFill>
                  <a:srgbClr val="000000"/>
                </a:solidFill>
              </a:rPr>
              <a:t>cout</a:t>
            </a:r>
            <a:r>
              <a:rPr lang="en-US" sz="2650" kern="0" dirty="0">
                <a:solidFill>
                  <a:srgbClr val="000000"/>
                </a:solidFill>
              </a:rPr>
              <a:t>&lt;&lt; a;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 err="1">
                <a:solidFill>
                  <a:srgbClr val="000000"/>
                </a:solidFill>
              </a:rPr>
              <a:t>cout</a:t>
            </a:r>
            <a:r>
              <a:rPr lang="en-US" sz="2650" kern="0" dirty="0">
                <a:solidFill>
                  <a:srgbClr val="000000"/>
                </a:solidFill>
              </a:rPr>
              <a:t>&lt;&lt;‘ ‘;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 err="1">
                <a:solidFill>
                  <a:srgbClr val="000000"/>
                </a:solidFill>
              </a:rPr>
              <a:t>cout</a:t>
            </a:r>
            <a:r>
              <a:rPr lang="en-US" sz="2650" kern="0" dirty="0">
                <a:solidFill>
                  <a:srgbClr val="000000"/>
                </a:solidFill>
              </a:rPr>
              <a:t>&lt;&lt;b;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>
                <a:solidFill>
                  <a:srgbClr val="000000"/>
                </a:solidFill>
              </a:rPr>
              <a:t>return 0;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650" kern="0" dirty="0">
                <a:solidFill>
                  <a:srgbClr val="000000"/>
                </a:solidFill>
              </a:rPr>
              <a:t>}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Example:2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0836" y="1385455"/>
            <a:ext cx="11554692" cy="5115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#include&lt;</a:t>
            </a:r>
            <a:r>
              <a:rPr lang="en-US" kern="0" dirty="0" err="1">
                <a:solidFill>
                  <a:srgbClr val="000000"/>
                </a:solidFill>
              </a:rPr>
              <a:t>iostream</a:t>
            </a:r>
            <a:r>
              <a:rPr lang="en-US" kern="0" dirty="0">
                <a:solidFill>
                  <a:srgbClr val="000000"/>
                </a:solidFill>
              </a:rPr>
              <a:t>&gt;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using namespace </a:t>
            </a:r>
            <a:r>
              <a:rPr lang="en-US" kern="0" dirty="0" err="1">
                <a:solidFill>
                  <a:srgbClr val="000000"/>
                </a:solidFill>
              </a:rPr>
              <a:t>std</a:t>
            </a:r>
            <a:r>
              <a:rPr lang="en-US" kern="0" dirty="0">
                <a:solidFill>
                  <a:srgbClr val="000000"/>
                </a:solidFill>
              </a:rPr>
              <a:t>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000000"/>
                </a:solidFill>
              </a:rPr>
              <a:t>int</a:t>
            </a:r>
            <a:r>
              <a:rPr lang="en-US" kern="0" dirty="0">
                <a:solidFill>
                  <a:srgbClr val="000000"/>
                </a:solidFill>
              </a:rPr>
              <a:t>  main(){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000000"/>
                </a:solidFill>
              </a:rPr>
              <a:t>int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a,b</a:t>
            </a:r>
            <a:r>
              <a:rPr lang="en-US" kern="0" dirty="0">
                <a:solidFill>
                  <a:srgbClr val="000000"/>
                </a:solidFill>
              </a:rPr>
              <a:t>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000000"/>
                </a:solidFill>
              </a:rPr>
              <a:t>cout</a:t>
            </a:r>
            <a:r>
              <a:rPr lang="en-US" kern="0" dirty="0">
                <a:solidFill>
                  <a:srgbClr val="000000"/>
                </a:solidFill>
              </a:rPr>
              <a:t>&lt;&lt;“Enter value of a and b”;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000000"/>
                </a:solidFill>
              </a:rPr>
              <a:t>cin</a:t>
            </a:r>
            <a:r>
              <a:rPr lang="en-US" kern="0" dirty="0">
                <a:solidFill>
                  <a:srgbClr val="000000"/>
                </a:solidFill>
              </a:rPr>
              <a:t>&gt;&gt;a&gt;&gt;b;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000000"/>
                </a:solidFill>
              </a:rPr>
              <a:t>cout</a:t>
            </a:r>
            <a:r>
              <a:rPr lang="en-US" kern="0" dirty="0">
                <a:solidFill>
                  <a:srgbClr val="000000"/>
                </a:solidFill>
              </a:rPr>
              <a:t>&lt;&lt; a&lt;&lt;</a:t>
            </a:r>
            <a:r>
              <a:rPr lang="en-US" kern="0" dirty="0" err="1">
                <a:solidFill>
                  <a:srgbClr val="000000"/>
                </a:solidFill>
              </a:rPr>
              <a:t>endl</a:t>
            </a:r>
            <a:r>
              <a:rPr lang="en-US" kern="0" dirty="0">
                <a:solidFill>
                  <a:srgbClr val="000000"/>
                </a:solidFill>
              </a:rPr>
              <a:t>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000000"/>
                </a:solidFill>
              </a:rPr>
              <a:t>cout</a:t>
            </a:r>
            <a:r>
              <a:rPr lang="en-US" kern="0" dirty="0">
                <a:solidFill>
                  <a:srgbClr val="000000"/>
                </a:solidFill>
              </a:rPr>
              <a:t>&lt;&lt;b;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return 0;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}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ckwell" panose="02060603020205020403" pitchFamily="18" charset="0"/>
              </a:rPr>
              <a:t>Comments in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0835" y="1385455"/>
            <a:ext cx="11707091" cy="1343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200" dirty="0"/>
              <a:t>Program comments are explanatory statements that you can include in the C++ code that you write and helps anyone reading it's source code.</a:t>
            </a:r>
            <a:endParaRPr lang="en-US" sz="3200" kern="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7743" y="3103421"/>
            <a:ext cx="10127673" cy="7897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200" dirty="0"/>
              <a:t>C++ supports single-line and multi-line comments</a:t>
            </a:r>
            <a:endParaRPr lang="en-US" sz="3200" kern="0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57741" y="4031677"/>
            <a:ext cx="10127673" cy="7897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200" dirty="0"/>
              <a:t>Single Line Comment can be written using // </a:t>
            </a:r>
            <a:endParaRPr lang="en-US" sz="3200" kern="0" dirty="0">
              <a:solidFill>
                <a:srgbClr val="0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57740" y="5146970"/>
            <a:ext cx="10127673" cy="7897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200" dirty="0"/>
              <a:t>Multi-line comments are written using /*……….*/</a:t>
            </a:r>
            <a:endParaRPr lang="en-US" sz="3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Procedure Oriented 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83" y="1438505"/>
            <a:ext cx="6424611" cy="38472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Emphasis in on doing things (algorithms)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Large programs are divided into smaller programs known as function.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Most of the functions share global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Data move openly around the system from function to function.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Function transform data from one form to another.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94" y="1733257"/>
            <a:ext cx="5529612" cy="41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1228727"/>
            <a:ext cx="6273800" cy="53136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Emphasis is on data rather than procedure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Programs are divided into what are known as objects.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structures are designed such that they characterize the objects.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Function that operate on the data of an object are tied together in the data structure.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is hidden and cannot be accessed by external functions.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Objects may communicate with each other through functions.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New data and functions can be easily added whenever necessary.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62" y="1535658"/>
            <a:ext cx="4744146" cy="439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POP </a:t>
            </a:r>
            <a:r>
              <a:rPr lang="en-US" sz="48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vs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849" y="1854144"/>
            <a:ext cx="5772151" cy="4170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Emphasis in on doing things (algorithms)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Large programs are divided into smaller programs known as function.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Most of the functions share global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move openly around the system from function to function.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Function transform data from one form to another.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Employs top-down approach in program design.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3161" y="1469423"/>
            <a:ext cx="5772151" cy="4939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Emphasis is on data rather than procedure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Programs are divided into what are known as objects.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structures are designed such that they characterize the objects.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Function that operate on the data of an object are tied together in the data structure.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is hidden and cannot be accessed by external functions.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Objects may communicate with each other through functions.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New data and functions can be easily added whenever necessary.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Follows bottom-up approach in program design.</a:t>
            </a:r>
          </a:p>
        </p:txBody>
      </p:sp>
    </p:spTree>
    <p:extLst>
      <p:ext uri="{BB962C8B-B14F-4D97-AF65-F5344CB8AC3E}">
        <p14:creationId xmlns:p14="http://schemas.microsoft.com/office/powerpoint/2010/main" val="40083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OOP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5400" y="1300161"/>
            <a:ext cx="8847387" cy="828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oriented programming encourages programmers to decompose a problem into its constituent parts.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93915" y="3425196"/>
            <a:ext cx="1857375" cy="1664206"/>
            <a:chOff x="4867270" y="3357562"/>
            <a:chExt cx="1857375" cy="1500188"/>
          </a:xfrm>
        </p:grpSpPr>
        <p:sp>
          <p:nvSpPr>
            <p:cNvPr id="3" name="Oval 2"/>
            <p:cNvSpPr/>
            <p:nvPr/>
          </p:nvSpPr>
          <p:spPr>
            <a:xfrm>
              <a:off x="4867270" y="3357562"/>
              <a:ext cx="1857375" cy="1500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38721" y="3692158"/>
              <a:ext cx="1514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/>
                <a:t>OOP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182480" y="3965322"/>
            <a:ext cx="2547433" cy="622696"/>
          </a:xfrm>
          <a:prstGeom prst="roundRect">
            <a:avLst/>
          </a:prstGeom>
          <a:solidFill>
            <a:srgbClr val="99CC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/>
            <a:r>
              <a:rPr lang="en-US" sz="2400" b="1" dirty="0">
                <a:latin typeface="Calibri" pitchFamily="34" charset="0"/>
                <a:cs typeface="Calibri" pitchFamily="34" charset="0"/>
              </a:rPr>
              <a:t>Encapsulation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872525" y="4155926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56165" y="2405367"/>
            <a:ext cx="2457451" cy="539938"/>
          </a:xfrm>
          <a:prstGeom prst="roundRect">
            <a:avLst/>
          </a:prstGeom>
          <a:solidFill>
            <a:srgbClr val="99CC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Abstraction</a:t>
            </a:r>
          </a:p>
        </p:txBody>
      </p:sp>
      <p:sp>
        <p:nvSpPr>
          <p:cNvPr id="13" name="Right Arrow 12"/>
          <p:cNvSpPr/>
          <p:nvPr/>
        </p:nvSpPr>
        <p:spPr>
          <a:xfrm rot="16200000">
            <a:off x="5639722" y="3112858"/>
            <a:ext cx="365760" cy="19757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05950" y="5801093"/>
            <a:ext cx="2960935" cy="466278"/>
          </a:xfrm>
          <a:prstGeom prst="roundRect">
            <a:avLst/>
          </a:prstGeom>
          <a:solidFill>
            <a:srgbClr val="99CC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Polymorphism</a:t>
            </a:r>
          </a:p>
        </p:txBody>
      </p:sp>
      <p:sp>
        <p:nvSpPr>
          <p:cNvPr id="15" name="Right Arrow 14"/>
          <p:cNvSpPr/>
          <p:nvPr/>
        </p:nvSpPr>
        <p:spPr>
          <a:xfrm rot="9473791">
            <a:off x="3955043" y="4936564"/>
            <a:ext cx="1097280" cy="2502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95133" y="5119714"/>
            <a:ext cx="2675185" cy="528644"/>
          </a:xfrm>
          <a:prstGeom prst="roundRect">
            <a:avLst/>
          </a:prstGeom>
          <a:solidFill>
            <a:srgbClr val="99CC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Inheritance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5652448" y="5325210"/>
            <a:ext cx="365760" cy="19757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25355" y="5061676"/>
            <a:ext cx="2790320" cy="622696"/>
          </a:xfrm>
          <a:prstGeom prst="roundRect">
            <a:avLst/>
          </a:prstGeom>
          <a:solidFill>
            <a:srgbClr val="99CC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/>
            <a:r>
              <a:rPr lang="en-US" sz="2400" b="1" dirty="0">
                <a:latin typeface="Calibri" pitchFamily="34" charset="0"/>
                <a:cs typeface="Calibri" pitchFamily="34" charset="0"/>
              </a:rPr>
              <a:t>Class and Object</a:t>
            </a:r>
          </a:p>
        </p:txBody>
      </p:sp>
      <p:sp>
        <p:nvSpPr>
          <p:cNvPr id="19" name="Right Arrow 18"/>
          <p:cNvSpPr/>
          <p:nvPr/>
        </p:nvSpPr>
        <p:spPr>
          <a:xfrm rot="1095746">
            <a:off x="6826761" y="4950284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1905898">
            <a:off x="3926984" y="3326485"/>
            <a:ext cx="1097280" cy="2502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355808" y="2942568"/>
            <a:ext cx="2514510" cy="528644"/>
          </a:xfrm>
          <a:prstGeom prst="roundRect">
            <a:avLst/>
          </a:prstGeom>
          <a:solidFill>
            <a:srgbClr val="99CC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14300" lvl="1"/>
            <a:r>
              <a:rPr lang="en-US" sz="2400" b="1" dirty="0">
                <a:latin typeface="Calibri" pitchFamily="34" charset="0"/>
                <a:cs typeface="Calibri" pitchFamily="34" charset="0"/>
              </a:rPr>
              <a:t>Dynamic Binding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82480" y="2802500"/>
            <a:ext cx="2690308" cy="622696"/>
          </a:xfrm>
          <a:prstGeom prst="roundRect">
            <a:avLst/>
          </a:prstGeom>
          <a:solidFill>
            <a:srgbClr val="99CC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/>
            <a:r>
              <a:rPr lang="en-US" sz="2400" b="1" dirty="0">
                <a:latin typeface="Calibri" pitchFamily="34" charset="0"/>
                <a:cs typeface="Calibri" pitchFamily="34" charset="0"/>
              </a:rPr>
              <a:t>Message Passing</a:t>
            </a:r>
          </a:p>
        </p:txBody>
      </p:sp>
      <p:sp>
        <p:nvSpPr>
          <p:cNvPr id="23" name="Right Arrow 22"/>
          <p:cNvSpPr/>
          <p:nvPr/>
        </p:nvSpPr>
        <p:spPr>
          <a:xfrm rot="20492499">
            <a:off x="6780815" y="3366602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94634" y="3923810"/>
            <a:ext cx="2514511" cy="483887"/>
          </a:xfrm>
          <a:prstGeom prst="roundRect">
            <a:avLst/>
          </a:prstGeom>
          <a:solidFill>
            <a:srgbClr val="99CC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14300" lvl="1"/>
            <a:r>
              <a:rPr lang="en-US" sz="2400" b="1" dirty="0">
                <a:latin typeface="Calibri" pitchFamily="34" charset="0"/>
                <a:cs typeface="Calibri" pitchFamily="34" charset="0"/>
              </a:rPr>
              <a:t>Static Binding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3700430" y="4057878"/>
            <a:ext cx="1056352" cy="2814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Encapsulation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Encapsulation is the mechanism that binds together code and the data it manipulates, and keeps both safe from outside interference and misuse.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171" y="3242424"/>
            <a:ext cx="1065847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In object oriented language, code and data can be combined in such way that a self-contained “black box” is created.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025" y="4906542"/>
            <a:ext cx="2033380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Private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Public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81" y="4073421"/>
            <a:ext cx="3269673" cy="2367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33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2"/>
            <a:ext cx="10653296" cy="1755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Objects are basic run time entities in an object oriented system. They may represent a person, a place, a bank account, a table of data or any item that the program has to handle.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27" y="3629892"/>
            <a:ext cx="7356764" cy="27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5350" y="1924078"/>
            <a:ext cx="10757205" cy="1736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/>
              <a:t>A class is used to specify the form of an object and it combines data representation and methods for manipulating that data into one neat package. 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39" y="4005529"/>
            <a:ext cx="579184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In fact, objects are variables of the type class.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1228" y="4983800"/>
            <a:ext cx="518636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Fruit mango;</a:t>
            </a:r>
          </a:p>
        </p:txBody>
      </p:sp>
    </p:spTree>
    <p:extLst>
      <p:ext uri="{BB962C8B-B14F-4D97-AF65-F5344CB8AC3E}">
        <p14:creationId xmlns:p14="http://schemas.microsoft.com/office/powerpoint/2010/main" val="17826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966</Words>
  <Application>Microsoft Office PowerPoint</Application>
  <PresentationFormat>Widescreen</PresentationFormat>
  <Paragraphs>145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Eras Demi ITC</vt:lpstr>
      <vt:lpstr>Rockwell</vt:lpstr>
      <vt:lpstr>Times New Roman</vt:lpstr>
      <vt:lpstr>Wingdings</vt:lpstr>
      <vt:lpstr>Office Theme</vt:lpstr>
      <vt:lpstr>Default Design</vt:lpstr>
      <vt:lpstr>Introduction</vt:lpstr>
      <vt:lpstr>How comes OOP?</vt:lpstr>
      <vt:lpstr>Procedure Oriented Programming</vt:lpstr>
      <vt:lpstr>OOP</vt:lpstr>
      <vt:lpstr>POP vs OOP</vt:lpstr>
      <vt:lpstr>OOP</vt:lpstr>
      <vt:lpstr>OOP: Encapsulation</vt:lpstr>
      <vt:lpstr>OOP: Object</vt:lpstr>
      <vt:lpstr>OOP: Class</vt:lpstr>
      <vt:lpstr>OOP: Inheritance</vt:lpstr>
      <vt:lpstr>OOP: Inheritance</vt:lpstr>
      <vt:lpstr>OOP: Polymorphism</vt:lpstr>
      <vt:lpstr>OOP: Polymorphism</vt:lpstr>
      <vt:lpstr>C++?</vt:lpstr>
      <vt:lpstr>Basic Structure of C++ Program</vt:lpstr>
      <vt:lpstr>#include &lt;iostream&gt;</vt:lpstr>
      <vt:lpstr>#include &lt;iostream&gt;</vt:lpstr>
      <vt:lpstr>using namespace std;</vt:lpstr>
      <vt:lpstr>cout &lt;&lt;</vt:lpstr>
      <vt:lpstr>return 0;</vt:lpstr>
      <vt:lpstr>C++ Console I/O</vt:lpstr>
      <vt:lpstr>Example:1</vt:lpstr>
      <vt:lpstr>Example:2</vt:lpstr>
      <vt:lpstr>Comments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Kamrul Islam</cp:lastModifiedBy>
  <cp:revision>58</cp:revision>
  <dcterms:created xsi:type="dcterms:W3CDTF">2014-09-15T17:16:29Z</dcterms:created>
  <dcterms:modified xsi:type="dcterms:W3CDTF">2023-03-22T13:09:47Z</dcterms:modified>
</cp:coreProperties>
</file>