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0" r:id="rId3"/>
    <p:sldId id="311" r:id="rId4"/>
    <p:sldId id="303" r:id="rId5"/>
    <p:sldId id="313" r:id="rId6"/>
    <p:sldId id="307" r:id="rId7"/>
    <p:sldId id="306" r:id="rId8"/>
    <p:sldId id="282" r:id="rId9"/>
    <p:sldId id="310" r:id="rId10"/>
    <p:sldId id="301" r:id="rId11"/>
    <p:sldId id="283" r:id="rId12"/>
    <p:sldId id="309" r:id="rId13"/>
    <p:sldId id="285" r:id="rId14"/>
    <p:sldId id="314" r:id="rId15"/>
    <p:sldId id="315"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3" r:id="rId32"/>
    <p:sldId id="334" r:id="rId33"/>
    <p:sldId id="335" r:id="rId34"/>
    <p:sldId id="336" r:id="rId35"/>
    <p:sldId id="337" r:id="rId36"/>
    <p:sldId id="341" r:id="rId37"/>
    <p:sldId id="338" r:id="rId38"/>
    <p:sldId id="339" r:id="rId39"/>
    <p:sldId id="34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87AE48"/>
    <a:srgbClr val="52F6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BAA39E-4F6F-477E-9C53-7D86F0F33DD3}" type="datetimeFigureOut">
              <a:rPr lang="en-US" smtClean="0"/>
              <a:t>4/4/2023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0A8597-A0A2-4358-B221-AC47F6300FE5}" type="slidenum">
              <a:rPr lang="en-US" smtClean="0"/>
              <a:t>‹#›</a:t>
            </a:fld>
            <a:endParaRPr lang="en-US" dirty="0"/>
          </a:p>
        </p:txBody>
      </p:sp>
    </p:spTree>
    <p:extLst>
      <p:ext uri="{BB962C8B-B14F-4D97-AF65-F5344CB8AC3E}">
        <p14:creationId xmlns:p14="http://schemas.microsoft.com/office/powerpoint/2010/main" val="353463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674B3D5-0D9E-4937-836B-98A5596EB892}" type="slidenum">
              <a:rPr lang="ar-SA" smtClean="0"/>
              <a:pPr/>
              <a:t>3</a:t>
            </a:fld>
            <a:endParaRPr 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A8597-A0A2-4358-B221-AC47F6300FE5}" type="slidenum">
              <a:rPr lang="en-US" smtClean="0"/>
              <a:t>5</a:t>
            </a:fld>
            <a:endParaRPr lang="en-US"/>
          </a:p>
        </p:txBody>
      </p:sp>
    </p:spTree>
    <p:extLst>
      <p:ext uri="{BB962C8B-B14F-4D97-AF65-F5344CB8AC3E}">
        <p14:creationId xmlns:p14="http://schemas.microsoft.com/office/powerpoint/2010/main" val="147580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A8597-A0A2-4358-B221-AC47F6300FE5}" type="slidenum">
              <a:rPr lang="en-US" smtClean="0"/>
              <a:t>18</a:t>
            </a:fld>
            <a:endParaRPr lang="en-US" dirty="0"/>
          </a:p>
        </p:txBody>
      </p:sp>
    </p:spTree>
    <p:extLst>
      <p:ext uri="{BB962C8B-B14F-4D97-AF65-F5344CB8AC3E}">
        <p14:creationId xmlns:p14="http://schemas.microsoft.com/office/powerpoint/2010/main" val="225383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A8597-A0A2-4358-B221-AC47F6300FE5}" type="slidenum">
              <a:rPr lang="en-US" smtClean="0"/>
              <a:t>27</a:t>
            </a:fld>
            <a:endParaRPr lang="en-US" dirty="0"/>
          </a:p>
        </p:txBody>
      </p:sp>
    </p:spTree>
    <p:extLst>
      <p:ext uri="{BB962C8B-B14F-4D97-AF65-F5344CB8AC3E}">
        <p14:creationId xmlns:p14="http://schemas.microsoft.com/office/powerpoint/2010/main" val="225383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0A8597-A0A2-4358-B221-AC47F6300FE5}" type="slidenum">
              <a:rPr lang="en-US" smtClean="0"/>
              <a:t>32</a:t>
            </a:fld>
            <a:endParaRPr lang="en-US" dirty="0"/>
          </a:p>
        </p:txBody>
      </p:sp>
    </p:spTree>
    <p:extLst>
      <p:ext uri="{BB962C8B-B14F-4D97-AF65-F5344CB8AC3E}">
        <p14:creationId xmlns:p14="http://schemas.microsoft.com/office/powerpoint/2010/main" val="414234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11F2A29F-7983-4317-A6D1-7211E1E64D4F}" type="datetime1">
              <a:rPr lang="en-US" smtClean="0">
                <a:solidFill>
                  <a:srgbClr val="000000"/>
                </a:solidFill>
              </a:rPr>
              <a:pPr>
                <a:defRPr/>
              </a:pPr>
              <a:t>4/4/2023</a:t>
            </a:fld>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730FE7-DE21-4C34-8359-382B8E4823D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0348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D1657DE-DBF9-4588-BC62-20635E8853CA}" type="datetime1">
              <a:rPr lang="en-US" smtClean="0">
                <a:solidFill>
                  <a:srgbClr val="000000"/>
                </a:solidFill>
              </a:rPr>
              <a:pPr>
                <a:defRPr/>
              </a:pPr>
              <a:t>4/4/2023</a:t>
            </a:fld>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94792A-71BC-4BCC-85F5-1E3A71DE227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50297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2089069-177B-4D1D-86DC-7E8664B49F46}" type="datetime1">
              <a:rPr lang="en-US" smtClean="0">
                <a:solidFill>
                  <a:srgbClr val="000000"/>
                </a:solidFill>
              </a:rPr>
              <a:pPr>
                <a:defRPr/>
              </a:pPr>
              <a:t>4/4/2023</a:t>
            </a:fld>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7055E1-EC79-4A87-9FDC-10D37A46324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651418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737600" y="6245225"/>
            <a:ext cx="2844800" cy="476250"/>
          </a:xfr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09600" y="6245225"/>
            <a:ext cx="2844800" cy="476250"/>
          </a:xfrm>
        </p:spPr>
        <p:txBody>
          <a:bodyPr/>
          <a:lstStyle>
            <a:lvl1pPr>
              <a:defRPr/>
            </a:lvl1pPr>
          </a:lstStyle>
          <a:p>
            <a:pPr>
              <a:defRPr/>
            </a:pPr>
            <a:fld id="{A7E16690-C8FD-44D3-9B81-520C149A7E60}" type="slidenum">
              <a:rPr lang="ar-SA"/>
              <a:pPr>
                <a:defRPr/>
              </a:pPr>
              <a:t>‹#›</a:t>
            </a:fld>
            <a:endParaRPr lang="en-US" dirty="0"/>
          </a:p>
        </p:txBody>
      </p:sp>
    </p:spTree>
    <p:extLst>
      <p:ext uri="{BB962C8B-B14F-4D97-AF65-F5344CB8AC3E}">
        <p14:creationId xmlns:p14="http://schemas.microsoft.com/office/powerpoint/2010/main" val="404631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72BF5E8-DF8F-4899-AA97-932C9E32C5C6}" type="datetime1">
              <a:rPr lang="en-US" smtClean="0">
                <a:solidFill>
                  <a:srgbClr val="000000"/>
                </a:solidFill>
              </a:rPr>
              <a:pPr>
                <a:defRPr/>
              </a:pPr>
              <a:t>4/4/2023</a:t>
            </a:fld>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C6EC2F-45E2-4DFE-9A99-6E53152C8E6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4196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46E40B8-E7AF-4D32-9552-ADC4F6E5B06A}" type="datetime1">
              <a:rPr lang="en-US" smtClean="0">
                <a:solidFill>
                  <a:srgbClr val="000000"/>
                </a:solidFill>
              </a:rPr>
              <a:pPr>
                <a:defRPr/>
              </a:pPr>
              <a:t>4/4/2023</a:t>
            </a:fld>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199D1FD-F206-489C-B856-6AC5DB63BD7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482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F09ED4A-9A94-465B-B25B-3B5D64706D9E}" type="datetime1">
              <a:rPr lang="en-US" smtClean="0">
                <a:solidFill>
                  <a:srgbClr val="000000"/>
                </a:solidFill>
              </a:rPr>
              <a:pPr>
                <a:defRPr/>
              </a:pPr>
              <a:t>4/4/2023</a:t>
            </a:fld>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C0FAA2-5335-4425-A9C8-5E6EF88688A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6252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5D79127F-09DB-46FE-8520-F7E8F9B407CE}" type="datetime1">
              <a:rPr lang="en-US" smtClean="0">
                <a:solidFill>
                  <a:srgbClr val="000000"/>
                </a:solidFill>
              </a:rPr>
              <a:pPr>
                <a:defRPr/>
              </a:pPr>
              <a:t>4/4/2023</a:t>
            </a:fld>
            <a:endParaRPr 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D65969-8381-48D5-AA22-F7433782325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11288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C2BDA3EF-1391-4E47-BE3F-19832F23BBE9}" type="datetime1">
              <a:rPr lang="en-US" smtClean="0">
                <a:solidFill>
                  <a:srgbClr val="000000"/>
                </a:solidFill>
              </a:rPr>
              <a:pPr>
                <a:defRPr/>
              </a:pPr>
              <a:t>4/4/2023</a:t>
            </a:fld>
            <a:endParaRPr 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9235C6F-9E0E-4D7B-ADC2-B70D85E248F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10514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5891175-7146-41E0-A892-BE9BEA3824E6}" type="datetime1">
              <a:rPr lang="en-US" smtClean="0">
                <a:solidFill>
                  <a:srgbClr val="000000"/>
                </a:solidFill>
              </a:rPr>
              <a:pPr>
                <a:defRPr/>
              </a:pPr>
              <a:t>4/4/2023</a:t>
            </a:fld>
            <a:endParaRPr 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F2BA831-9DFF-4CF1-B441-627A4166C8B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30788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646A4E7-47FD-4D73-8CA1-400E43D8BFAB}" type="datetime1">
              <a:rPr lang="en-US" smtClean="0">
                <a:solidFill>
                  <a:srgbClr val="000000"/>
                </a:solidFill>
              </a:rPr>
              <a:pPr>
                <a:defRPr/>
              </a:pPr>
              <a:t>4/4/2023</a:t>
            </a:fld>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8939C2F-3F1F-4EC5-8D7F-112ABB78AC6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58446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B00DF17-2945-4519-B7D0-D6F7409C40C9}" type="datetime1">
              <a:rPr lang="en-US" smtClean="0">
                <a:solidFill>
                  <a:srgbClr val="000000"/>
                </a:solidFill>
              </a:rPr>
              <a:pPr>
                <a:defRPr/>
              </a:pPr>
              <a:t>4/4/2023</a:t>
            </a:fld>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93195A-8FE1-4BC7-87AE-966FE393186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6094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fontAlgn="base">
              <a:spcBef>
                <a:spcPct val="0"/>
              </a:spcBef>
              <a:spcAft>
                <a:spcPct val="0"/>
              </a:spcAft>
              <a:defRPr/>
            </a:pPr>
            <a:fld id="{272BDC36-6EDD-41F4-87C3-3325C5A5C7B3}" type="datetime1">
              <a:rPr lang="en-US" smtClean="0">
                <a:solidFill>
                  <a:srgbClr val="000000"/>
                </a:solidFill>
              </a:rPr>
              <a:pPr fontAlgn="base">
                <a:spcBef>
                  <a:spcPct val="0"/>
                </a:spcBef>
                <a:spcAft>
                  <a:spcPct val="0"/>
                </a:spcAft>
                <a:defRPr/>
              </a:pPr>
              <a:t>4/4/2023</a:t>
            </a:fld>
            <a:endParaRPr lang="en-US" dirty="0">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fontAlgn="base">
              <a:spcBef>
                <a:spcPct val="0"/>
              </a:spcBef>
              <a:spcAft>
                <a:spcPct val="0"/>
              </a:spcAft>
              <a:defRPr/>
            </a:pPr>
            <a:endParaRPr lang="en-US" dirty="0">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fontAlgn="base">
              <a:spcBef>
                <a:spcPct val="0"/>
              </a:spcBef>
              <a:spcAft>
                <a:spcPct val="0"/>
              </a:spcAft>
              <a:defRPr/>
            </a:pPr>
            <a:fld id="{70E08685-CCD9-4C20-ABC8-525121F0A5BB}" type="slidenum">
              <a:rPr lang="en-US">
                <a:solidFill>
                  <a:srgbClr val="000000"/>
                </a:solidFill>
              </a:rPr>
              <a:pPr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7736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3164"/>
            <a:ext cx="9144000" cy="1806588"/>
          </a:xfrm>
          <a:solidFill>
            <a:schemeClr val="accent1">
              <a:lumMod val="50000"/>
            </a:schemeClr>
          </a:solidFill>
          <a:ln>
            <a:solidFill>
              <a:schemeClr val="accent1"/>
            </a:solidFill>
          </a:ln>
        </p:spPr>
        <p:txBody>
          <a:bodyPr vert="horz" lIns="121920" tIns="45720" rIns="121920" bIns="60960" rtlCol="0" anchor="ctr" anchorCtr="0">
            <a:noAutofit/>
          </a:bodyPr>
          <a:lstStyle/>
          <a:p>
            <a:r>
              <a:rPr lang="en-US" sz="5400" b="1" dirty="0">
                <a:solidFill>
                  <a:schemeClr val="bg1"/>
                </a:solidFill>
                <a:effectLst>
                  <a:outerShdw blurRad="38100" dist="38100" dir="2700000" algn="tl">
                    <a:srgbClr val="000000">
                      <a:alpha val="43137"/>
                    </a:srgbClr>
                  </a:outerShdw>
                </a:effectLst>
                <a:latin typeface="Rockwell" panose="02060603020205020403" pitchFamily="18" charset="0"/>
              </a:rPr>
              <a:t>Introduction to C++ Functions</a:t>
            </a:r>
          </a:p>
        </p:txBody>
      </p:sp>
      <p:sp>
        <p:nvSpPr>
          <p:cNvPr id="3" name="Subtitle 2"/>
          <p:cNvSpPr>
            <a:spLocks noGrp="1"/>
          </p:cNvSpPr>
          <p:nvPr>
            <p:ph type="subTitle" idx="1"/>
          </p:nvPr>
        </p:nvSpPr>
        <p:spPr>
          <a:xfrm>
            <a:off x="1524000" y="4402153"/>
            <a:ext cx="9144000" cy="1169975"/>
          </a:xfrm>
        </p:spPr>
        <p:txBody>
          <a:bodyPr/>
          <a:lstStyle/>
          <a:p>
            <a:pPr algn="r"/>
            <a:r>
              <a:rPr lang="en-US" dirty="0"/>
              <a:t>Md. Kamrul Islam</a:t>
            </a:r>
          </a:p>
          <a:p>
            <a:pPr algn="r"/>
            <a:r>
              <a:rPr lang="en-US" dirty="0"/>
              <a:t>Lecturer, Dept. of CSE, RMU</a:t>
            </a:r>
          </a:p>
        </p:txBody>
      </p:sp>
      <p:sp>
        <p:nvSpPr>
          <p:cNvPr id="4" name="Rectangle 3"/>
          <p:cNvSpPr/>
          <p:nvPr/>
        </p:nvSpPr>
        <p:spPr>
          <a:xfrm>
            <a:off x="0" y="6500813"/>
            <a:ext cx="12192000" cy="3571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57" y="0"/>
            <a:ext cx="12193057" cy="1922475"/>
          </a:xfrm>
          <a:prstGeom prst="rect">
            <a:avLst/>
          </a:prstGeom>
          <a:ln>
            <a:solidFill>
              <a:schemeClr val="accent1"/>
            </a:solidFill>
          </a:ln>
        </p:spPr>
      </p:pic>
      <p:sp>
        <p:nvSpPr>
          <p:cNvPr id="7" name="Slide Number Placeholder 6"/>
          <p:cNvSpPr>
            <a:spLocks noGrp="1"/>
          </p:cNvSpPr>
          <p:nvPr>
            <p:ph type="sldNum" sz="quarter" idx="12"/>
          </p:nvPr>
        </p:nvSpPr>
        <p:spPr/>
        <p:txBody>
          <a:bodyPr/>
          <a:lstStyle/>
          <a:p>
            <a:fld id="{769106B5-6058-41AF-9CC7-A36880636D59}" type="slidenum">
              <a:rPr lang="en-US" smtClean="0">
                <a:solidFill>
                  <a:srgbClr val="000000"/>
                </a:solidFill>
              </a:rPr>
              <a:pPr/>
              <a:t>1</a:t>
            </a:fld>
            <a:endParaRPr lang="en-US">
              <a:solidFill>
                <a:srgbClr val="000000"/>
              </a:solidFill>
            </a:endParaRPr>
          </a:p>
        </p:txBody>
      </p:sp>
    </p:spTree>
    <p:extLst>
      <p:ext uri="{BB962C8B-B14F-4D97-AF65-F5344CB8AC3E}">
        <p14:creationId xmlns:p14="http://schemas.microsoft.com/office/powerpoint/2010/main" val="53522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Prototype(Declaration)</a:t>
            </a:r>
          </a:p>
        </p:txBody>
      </p:sp>
      <p:sp>
        <p:nvSpPr>
          <p:cNvPr id="3" name="Rectangle 2"/>
          <p:cNvSpPr/>
          <p:nvPr/>
        </p:nvSpPr>
        <p:spPr>
          <a:xfrm>
            <a:off x="568036" y="1676399"/>
            <a:ext cx="11194472" cy="1731819"/>
          </a:xfrm>
          <a:prstGeom prst="rect">
            <a:avLst/>
          </a:prstGeom>
          <a:solidFill>
            <a:schemeClr val="accent1">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US" sz="2800" dirty="0"/>
          </a:p>
          <a:p>
            <a:pPr marL="457200" indent="-457200" fontAlgn="base">
              <a:buFont typeface="Wingdings" pitchFamily="2" charset="2"/>
              <a:buChar char="q"/>
            </a:pPr>
            <a:r>
              <a:rPr lang="en-US" sz="2800" dirty="0"/>
              <a:t>In C++, function prototype is a declaration of function without function body to give compiler information about user-defined function. Function prototype in above example:</a:t>
            </a:r>
          </a:p>
          <a:p>
            <a:pPr fontAlgn="base"/>
            <a:endParaRPr lang="en-US" sz="2800" dirty="0"/>
          </a:p>
        </p:txBody>
      </p:sp>
      <p:sp>
        <p:nvSpPr>
          <p:cNvPr id="4" name="Rectangle 3"/>
          <p:cNvSpPr/>
          <p:nvPr/>
        </p:nvSpPr>
        <p:spPr>
          <a:xfrm>
            <a:off x="374073" y="4892169"/>
            <a:ext cx="11582399" cy="17872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t>There is no body of function in prototype. Also there are only return type of arguments but no arguments. </a:t>
            </a:r>
            <a:endParaRPr lang="en-US" sz="2800" dirty="0">
              <a:solidFill>
                <a:schemeClr val="tx2"/>
              </a:solidFill>
            </a:endParaRPr>
          </a:p>
        </p:txBody>
      </p:sp>
      <p:sp>
        <p:nvSpPr>
          <p:cNvPr id="7" name="Rectangle 6"/>
          <p:cNvSpPr/>
          <p:nvPr/>
        </p:nvSpPr>
        <p:spPr>
          <a:xfrm>
            <a:off x="761999" y="3678382"/>
            <a:ext cx="11194473" cy="706582"/>
          </a:xfrm>
          <a:prstGeom prst="rect">
            <a:avLst/>
          </a:prstGeom>
          <a:solidFill>
            <a:schemeClr val="accent1">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a:solidFill>
                  <a:schemeClr val="bg1"/>
                </a:solidFill>
              </a:rPr>
              <a:t>int</a:t>
            </a:r>
            <a:r>
              <a:rPr lang="en-US" sz="2800" dirty="0">
                <a:solidFill>
                  <a:schemeClr val="bg1"/>
                </a:solidFill>
              </a:rPr>
              <a:t> add(</a:t>
            </a:r>
            <a:r>
              <a:rPr lang="en-US" sz="2800" dirty="0" err="1">
                <a:solidFill>
                  <a:schemeClr val="bg1"/>
                </a:solidFill>
              </a:rPr>
              <a:t>int</a:t>
            </a:r>
            <a:r>
              <a:rPr lang="en-US" sz="2800" dirty="0">
                <a:solidFill>
                  <a:schemeClr val="bg1"/>
                </a:solidFill>
              </a:rPr>
              <a:t>, </a:t>
            </a:r>
            <a:r>
              <a:rPr lang="en-US" sz="2800" dirty="0" err="1">
                <a:solidFill>
                  <a:schemeClr val="bg1"/>
                </a:solidFill>
              </a:rPr>
              <a:t>int</a:t>
            </a:r>
            <a:r>
              <a:rPr lang="en-US" sz="2800" dirty="0">
                <a:solidFill>
                  <a:schemeClr val="bg1"/>
                </a:solidFill>
              </a:rPr>
              <a:t>);</a:t>
            </a:r>
          </a:p>
        </p:txBody>
      </p:sp>
    </p:spTree>
    <p:extLst>
      <p:ext uri="{BB962C8B-B14F-4D97-AF65-F5344CB8AC3E}">
        <p14:creationId xmlns:p14="http://schemas.microsoft.com/office/powerpoint/2010/main" val="392645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fontScale="90000"/>
          </a:bodyPr>
          <a:lstStyle/>
          <a:p>
            <a:br>
              <a:rPr lang="en-US" sz="4800" b="1" dirty="0">
                <a:solidFill>
                  <a:schemeClr val="bg1"/>
                </a:solidFill>
              </a:rPr>
            </a:br>
            <a:r>
              <a:rPr lang="en-US" sz="4800" b="1" dirty="0">
                <a:solidFill>
                  <a:schemeClr val="bg1"/>
                </a:solidFill>
              </a:rPr>
              <a:t>Function Call</a:t>
            </a:r>
            <a:br>
              <a:rPr lang="en-US" sz="4800" b="1" dirty="0">
                <a:solidFill>
                  <a:schemeClr val="bg1"/>
                </a:solidFill>
              </a:rPr>
            </a:b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Content Placeholder 2"/>
          <p:cNvSpPr txBox="1">
            <a:spLocks/>
          </p:cNvSpPr>
          <p:nvPr/>
        </p:nvSpPr>
        <p:spPr>
          <a:xfrm>
            <a:off x="603098" y="2050473"/>
            <a:ext cx="10653296" cy="2923310"/>
          </a:xfrm>
          <a:prstGeom prst="rect">
            <a:avLst/>
          </a:prstGeom>
          <a:solidFill>
            <a:schemeClr val="accent5">
              <a:lumMod val="20000"/>
              <a:lumOff val="80000"/>
            </a:schemeClr>
          </a:solidFill>
          <a:ln w="28575">
            <a:solidFill>
              <a:srgbClr val="00B05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To execute the codes of function body, the user-defined function needs to be invoked(called). </a:t>
            </a:r>
          </a:p>
          <a:p>
            <a:pPr marL="0" indent="0" fontAlgn="base">
              <a:buNone/>
            </a:pPr>
            <a:endParaRPr lang="en-US" dirty="0"/>
          </a:p>
          <a:p>
            <a:pPr marL="0" indent="0" fontAlgn="base">
              <a:buNone/>
            </a:pPr>
            <a:r>
              <a:rPr lang="en-US" dirty="0"/>
              <a:t>In the above program, add(num1,num2); inside main() function calls the user-defined function. In the above program, user-defined function returns an integer which is stored in variable </a:t>
            </a:r>
            <a:r>
              <a:rPr lang="en-US" i="1" dirty="0"/>
              <a:t>add</a:t>
            </a:r>
            <a:r>
              <a:rPr lang="en-US" dirty="0"/>
              <a:t>.</a:t>
            </a:r>
          </a:p>
        </p:txBody>
      </p:sp>
    </p:spTree>
    <p:extLst>
      <p:ext uri="{BB962C8B-B14F-4D97-AF65-F5344CB8AC3E}">
        <p14:creationId xmlns:p14="http://schemas.microsoft.com/office/powerpoint/2010/main" val="234490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Definition</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sp>
        <p:nvSpPr>
          <p:cNvPr id="9" name="Content Placeholder 2"/>
          <p:cNvSpPr txBox="1">
            <a:spLocks/>
          </p:cNvSpPr>
          <p:nvPr/>
        </p:nvSpPr>
        <p:spPr>
          <a:xfrm>
            <a:off x="304800" y="1505948"/>
            <a:ext cx="11720945" cy="1112562"/>
          </a:xfrm>
          <a:prstGeom prst="rect">
            <a:avLst/>
          </a:prstGeom>
          <a:solidFill>
            <a:schemeClr val="accent5">
              <a:lumMod val="20000"/>
              <a:lumOff val="80000"/>
            </a:schemeClr>
          </a:solidFill>
          <a:ln w="28575">
            <a:solidFill>
              <a:srgbClr val="00B05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The function itself is referred as function definition. Function definition in the above program:</a:t>
            </a:r>
          </a:p>
        </p:txBody>
      </p:sp>
      <p:sp>
        <p:nvSpPr>
          <p:cNvPr id="7" name="Rectangle 6"/>
          <p:cNvSpPr/>
          <p:nvPr/>
        </p:nvSpPr>
        <p:spPr>
          <a:xfrm>
            <a:off x="935182" y="2619440"/>
            <a:ext cx="10321635" cy="3881373"/>
          </a:xfrm>
          <a:prstGeom prst="rect">
            <a:avLst/>
          </a:prstGeom>
          <a:solidFill>
            <a:schemeClr val="accent1">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Function definition */ </a:t>
            </a:r>
          </a:p>
          <a:p>
            <a:r>
              <a:rPr lang="en-US" sz="2800" dirty="0" err="1"/>
              <a:t>int</a:t>
            </a:r>
            <a:r>
              <a:rPr lang="en-US" sz="2800" dirty="0"/>
              <a:t> add(</a:t>
            </a:r>
            <a:r>
              <a:rPr lang="en-US" sz="2800" dirty="0" err="1"/>
              <a:t>int</a:t>
            </a:r>
            <a:r>
              <a:rPr lang="en-US" sz="2800" dirty="0"/>
              <a:t> </a:t>
            </a:r>
            <a:r>
              <a:rPr lang="en-US" sz="2800" dirty="0" err="1"/>
              <a:t>a,int</a:t>
            </a:r>
            <a:r>
              <a:rPr lang="en-US" sz="2800" dirty="0"/>
              <a:t> b) </a:t>
            </a:r>
          </a:p>
          <a:p>
            <a:r>
              <a:rPr lang="en-US" sz="2800" dirty="0"/>
              <a:t>{ // Function declaratory </a:t>
            </a:r>
          </a:p>
          <a:p>
            <a:r>
              <a:rPr lang="en-US" sz="2800" dirty="0" err="1"/>
              <a:t>int</a:t>
            </a:r>
            <a:r>
              <a:rPr lang="en-US" sz="2800" dirty="0"/>
              <a:t> add; </a:t>
            </a:r>
          </a:p>
          <a:p>
            <a:r>
              <a:rPr lang="en-US" sz="2800" dirty="0"/>
              <a:t>add = </a:t>
            </a:r>
            <a:r>
              <a:rPr lang="en-US" sz="2800" dirty="0" err="1"/>
              <a:t>a+b</a:t>
            </a:r>
            <a:r>
              <a:rPr lang="en-US" sz="2800" dirty="0"/>
              <a:t>;</a:t>
            </a:r>
          </a:p>
          <a:p>
            <a:r>
              <a:rPr lang="en-US" sz="2800" dirty="0"/>
              <a:t> return add;        // Return statement </a:t>
            </a:r>
          </a:p>
          <a:p>
            <a:r>
              <a:rPr lang="en-US" sz="2800" dirty="0"/>
              <a:t>}</a:t>
            </a:r>
          </a:p>
        </p:txBody>
      </p:sp>
    </p:spTree>
    <p:extLst>
      <p:ext uri="{BB962C8B-B14F-4D97-AF65-F5344CB8AC3E}">
        <p14:creationId xmlns:p14="http://schemas.microsoft.com/office/powerpoint/2010/main" val="77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Passing Arguments to Function</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Content Placeholder 2"/>
          <p:cNvSpPr txBox="1">
            <a:spLocks/>
          </p:cNvSpPr>
          <p:nvPr/>
        </p:nvSpPr>
        <p:spPr>
          <a:xfrm>
            <a:off x="235527" y="1468584"/>
            <a:ext cx="11623963" cy="858980"/>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In programming, argument(parameter) refers to data this is passed to function(function definition) while calling function.</a:t>
            </a:r>
          </a:p>
          <a:p>
            <a:pPr marL="0" indent="0" fontAlgn="base">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81" y="2355273"/>
            <a:ext cx="8950037" cy="3920836"/>
          </a:xfrm>
          <a:prstGeom prst="rect">
            <a:avLst/>
          </a:prstGeom>
          <a:noFill/>
          <a:ln w="28575">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39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down)">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Return Statement</a:t>
            </a:r>
          </a:p>
        </p:txBody>
      </p:sp>
      <p:sp>
        <p:nvSpPr>
          <p:cNvPr id="9" name="Content Placeholder 2"/>
          <p:cNvSpPr txBox="1">
            <a:spLocks/>
          </p:cNvSpPr>
          <p:nvPr/>
        </p:nvSpPr>
        <p:spPr>
          <a:xfrm>
            <a:off x="235527" y="1468584"/>
            <a:ext cx="11623963" cy="1565562"/>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A function can return single value to the calling program using return statement.</a:t>
            </a:r>
          </a:p>
          <a:p>
            <a:pPr marL="0" indent="0" fontAlgn="base">
              <a:buNone/>
            </a:pPr>
            <a:r>
              <a:rPr lang="en-US" dirty="0"/>
              <a:t> In the above program, the value of </a:t>
            </a:r>
            <a:r>
              <a:rPr lang="en-US" i="1" dirty="0"/>
              <a:t>add</a:t>
            </a:r>
            <a:r>
              <a:rPr lang="en-US" dirty="0"/>
              <a:t> is returned from user-defined function to the calling program using statement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46" y="3169832"/>
            <a:ext cx="7495308" cy="368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44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ipe(down)">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fontScale="90000"/>
          </a:bodyPr>
          <a:lstStyle/>
          <a:p>
            <a:br>
              <a:rPr lang="en-US" sz="4800" b="1" dirty="0">
                <a:solidFill>
                  <a:schemeClr val="bg1"/>
                </a:solidFill>
              </a:rPr>
            </a:br>
            <a:r>
              <a:rPr lang="en-US" sz="4800" b="1" dirty="0">
                <a:solidFill>
                  <a:schemeClr val="bg1"/>
                </a:solidFill>
              </a:rPr>
              <a:t>Function Types</a:t>
            </a:r>
            <a:br>
              <a:rPr lang="en-US" sz="4800" b="1" dirty="0">
                <a:solidFill>
                  <a:schemeClr val="bg1"/>
                </a:solidFill>
              </a:rPr>
            </a:b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Content Placeholder 2"/>
          <p:cNvSpPr txBox="1">
            <a:spLocks/>
          </p:cNvSpPr>
          <p:nvPr/>
        </p:nvSpPr>
        <p:spPr>
          <a:xfrm>
            <a:off x="603098" y="1759527"/>
            <a:ext cx="10653296" cy="2923310"/>
          </a:xfrm>
          <a:prstGeom prst="rect">
            <a:avLst/>
          </a:prstGeom>
          <a:solidFill>
            <a:schemeClr val="accent5">
              <a:lumMod val="20000"/>
              <a:lumOff val="80000"/>
            </a:schemeClr>
          </a:solidFill>
          <a:ln w="28575">
            <a:solidFill>
              <a:srgbClr val="00B05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Font typeface="Wingdings" pitchFamily="2" charset="2"/>
              <a:buChar char="q"/>
            </a:pPr>
            <a:r>
              <a:rPr lang="en-US" dirty="0"/>
              <a:t>For better understanding of arguments and return in functions, user-defined functions can be categorized  as:</a:t>
            </a:r>
          </a:p>
          <a:p>
            <a:pPr marL="514350" indent="-514350" algn="ctr" fontAlgn="base">
              <a:buFont typeface="+mj-lt"/>
              <a:buAutoNum type="alphaUcPeriod"/>
            </a:pPr>
            <a:r>
              <a:rPr lang="en-US" dirty="0">
                <a:ln>
                  <a:solidFill>
                    <a:schemeClr val="tx1"/>
                  </a:solidFill>
                </a:ln>
              </a:rPr>
              <a:t>Function with no argument and no return value</a:t>
            </a:r>
          </a:p>
          <a:p>
            <a:pPr marL="514350" indent="-514350" algn="ctr" fontAlgn="base">
              <a:buFont typeface="+mj-lt"/>
              <a:buAutoNum type="alphaUcPeriod"/>
            </a:pPr>
            <a:r>
              <a:rPr lang="en-US" dirty="0">
                <a:ln>
                  <a:solidFill>
                    <a:schemeClr val="tx1"/>
                  </a:solidFill>
                </a:ln>
              </a:rPr>
              <a:t>Function with no argument but return value</a:t>
            </a:r>
          </a:p>
          <a:p>
            <a:pPr marL="514350" indent="-514350" algn="ctr" fontAlgn="base">
              <a:buFont typeface="+mj-lt"/>
              <a:buAutoNum type="alphaUcPeriod"/>
            </a:pPr>
            <a:r>
              <a:rPr lang="en-US" dirty="0">
                <a:ln>
                  <a:solidFill>
                    <a:schemeClr val="accent6">
                      <a:lumMod val="75000"/>
                    </a:schemeClr>
                  </a:solidFill>
                </a:ln>
                <a:solidFill>
                  <a:schemeClr val="accent6">
                    <a:lumMod val="75000"/>
                  </a:schemeClr>
                </a:solidFill>
              </a:rPr>
              <a:t>Function with argument but no return value</a:t>
            </a:r>
          </a:p>
          <a:p>
            <a:pPr marL="514350" indent="-514350" algn="ctr" fontAlgn="base">
              <a:buFont typeface="+mj-lt"/>
              <a:buAutoNum type="alphaUcPeriod"/>
            </a:pPr>
            <a:r>
              <a:rPr lang="en-US" dirty="0">
                <a:ln>
                  <a:solidFill>
                    <a:schemeClr val="accent6">
                      <a:lumMod val="75000"/>
                    </a:schemeClr>
                  </a:solidFill>
                </a:ln>
                <a:solidFill>
                  <a:schemeClr val="accent6">
                    <a:lumMod val="75000"/>
                  </a:schemeClr>
                </a:solidFill>
              </a:rPr>
              <a:t>Function with argument and return value</a:t>
            </a:r>
          </a:p>
          <a:p>
            <a:pPr marL="0" indent="0">
              <a:buNone/>
            </a:pPr>
            <a:endParaRPr lang="en-US" dirty="0"/>
          </a:p>
          <a:p>
            <a:pPr marL="0" indent="0">
              <a:buNone/>
            </a:pPr>
            <a:r>
              <a:rPr lang="en-US" dirty="0"/>
              <a:t>Let's consider an example to find whether a number is prime or not by making user defined function in  above 4 categories .</a:t>
            </a:r>
          </a:p>
        </p:txBody>
      </p:sp>
    </p:spTree>
    <p:extLst>
      <p:ext uri="{BB962C8B-B14F-4D97-AF65-F5344CB8AC3E}">
        <p14:creationId xmlns:p14="http://schemas.microsoft.com/office/powerpoint/2010/main" val="5949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down)">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down)">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down)">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748145" y="484909"/>
            <a:ext cx="10363200" cy="166255"/>
          </a:xfrm>
        </p:spPr>
        <p:txBody>
          <a:bodyPr/>
          <a:lstStyle/>
          <a:p>
            <a:endParaRPr lang="en-US" dirty="0"/>
          </a:p>
        </p:txBody>
      </p:sp>
      <p:sp>
        <p:nvSpPr>
          <p:cNvPr id="3" name="Content Placeholder 2"/>
          <p:cNvSpPr>
            <a:spLocks noGrp="1"/>
          </p:cNvSpPr>
          <p:nvPr>
            <p:ph idx="1"/>
          </p:nvPr>
        </p:nvSpPr>
        <p:spPr>
          <a:xfrm>
            <a:off x="554181" y="1"/>
            <a:ext cx="11097491" cy="6858000"/>
          </a:xfrm>
          <a:solidFill>
            <a:schemeClr val="accent1">
              <a:lumMod val="50000"/>
            </a:schemeClr>
          </a:solidFill>
        </p:spPr>
        <p:txBody>
          <a:bodyPr/>
          <a:lstStyle/>
          <a:p>
            <a:pPr marL="0" indent="0">
              <a:buNone/>
            </a:pPr>
            <a:r>
              <a:rPr lang="en-US" sz="1800" dirty="0">
                <a:solidFill>
                  <a:schemeClr val="bg1"/>
                </a:solidFill>
              </a:rPr>
              <a:t># include &lt;</a:t>
            </a:r>
            <a:r>
              <a:rPr lang="en-US" sz="1800" dirty="0" err="1">
                <a:solidFill>
                  <a:schemeClr val="bg1"/>
                </a:solidFill>
              </a:rPr>
              <a:t>iostream</a:t>
            </a:r>
            <a:r>
              <a:rPr lang="en-US" sz="1800" dirty="0">
                <a:solidFill>
                  <a:schemeClr val="bg1"/>
                </a:solidFill>
              </a:rPr>
              <a:t>&gt;</a:t>
            </a:r>
          </a:p>
          <a:p>
            <a:pPr marL="0" indent="0">
              <a:buNone/>
            </a:pPr>
            <a:r>
              <a:rPr lang="en-US" sz="1800" dirty="0">
                <a:solidFill>
                  <a:schemeClr val="bg1"/>
                </a:solidFill>
              </a:rPr>
              <a:t> using namespace </a:t>
            </a:r>
            <a:r>
              <a:rPr lang="en-US" sz="1800" dirty="0" err="1">
                <a:solidFill>
                  <a:schemeClr val="bg1"/>
                </a:solidFill>
              </a:rPr>
              <a:t>std</a:t>
            </a:r>
            <a:r>
              <a:rPr lang="en-US" sz="1800" dirty="0">
                <a:solidFill>
                  <a:schemeClr val="bg1"/>
                </a:solidFill>
              </a:rPr>
              <a:t>;</a:t>
            </a:r>
          </a:p>
          <a:p>
            <a:pPr marL="0" indent="0">
              <a:buNone/>
            </a:pPr>
            <a:r>
              <a:rPr lang="en-US" sz="1800" dirty="0">
                <a:solidFill>
                  <a:schemeClr val="bg1"/>
                </a:solidFill>
              </a:rPr>
              <a:t> void prime();</a:t>
            </a: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main() { </a:t>
            </a:r>
          </a:p>
          <a:p>
            <a:pPr marL="0" indent="0">
              <a:buNone/>
            </a:pPr>
            <a:r>
              <a:rPr lang="en-US" sz="1800" dirty="0">
                <a:ln>
                  <a:solidFill>
                    <a:srgbClr val="FFFF00"/>
                  </a:solidFill>
                </a:ln>
                <a:solidFill>
                  <a:schemeClr val="bg1"/>
                </a:solidFill>
              </a:rPr>
              <a:t> calling to prime function</a:t>
            </a:r>
            <a:endParaRPr lang="en-US" sz="1800" dirty="0">
              <a:solidFill>
                <a:schemeClr val="bg1"/>
              </a:solidFill>
            </a:endParaRPr>
          </a:p>
          <a:p>
            <a:pPr marL="0" indent="0">
              <a:buNone/>
            </a:pPr>
            <a:r>
              <a:rPr lang="en-US" sz="1800" dirty="0">
                <a:solidFill>
                  <a:schemeClr val="bg1"/>
                </a:solidFill>
              </a:rPr>
              <a:t>prime(); </a:t>
            </a:r>
            <a:r>
              <a:rPr lang="en-US" sz="1800" dirty="0">
                <a:ln>
                  <a:solidFill>
                    <a:srgbClr val="FFFF00"/>
                  </a:solidFill>
                </a:ln>
                <a:solidFill>
                  <a:schemeClr val="bg1"/>
                </a:solidFill>
              </a:rPr>
              <a:t>// No argument is passed to prime().</a:t>
            </a:r>
          </a:p>
          <a:p>
            <a:pPr marL="0" indent="0">
              <a:buNone/>
            </a:pPr>
            <a:r>
              <a:rPr lang="en-US" sz="1800" dirty="0">
                <a:solidFill>
                  <a:schemeClr val="bg1"/>
                </a:solidFill>
              </a:rPr>
              <a:t> return 0; }</a:t>
            </a:r>
          </a:p>
          <a:p>
            <a:pPr marL="0" indent="0">
              <a:buNone/>
            </a:pPr>
            <a:r>
              <a:rPr lang="en-US" sz="1800" dirty="0">
                <a:ln>
                  <a:solidFill>
                    <a:srgbClr val="FFFF00"/>
                  </a:solidFill>
                </a:ln>
                <a:solidFill>
                  <a:srgbClr val="FFFF00"/>
                </a:solidFill>
              </a:rPr>
              <a:t> // Return type of function is void because value is not returned. </a:t>
            </a:r>
          </a:p>
          <a:p>
            <a:pPr marL="0" indent="0">
              <a:buNone/>
            </a:pPr>
            <a:r>
              <a:rPr lang="en-US" sz="1800" dirty="0">
                <a:solidFill>
                  <a:schemeClr val="bg1"/>
                </a:solidFill>
              </a:rPr>
              <a:t>void prime() { </a:t>
            </a:r>
          </a:p>
          <a:p>
            <a:pPr marL="0" indent="0">
              <a:buNone/>
            </a:pPr>
            <a:r>
              <a:rPr lang="en-US" sz="1800" dirty="0" err="1">
                <a:solidFill>
                  <a:schemeClr val="bg1"/>
                </a:solidFill>
              </a:rPr>
              <a:t>int</a:t>
            </a:r>
            <a:r>
              <a:rPr lang="en-US" sz="1800" dirty="0">
                <a:solidFill>
                  <a:schemeClr val="bg1"/>
                </a:solidFill>
              </a:rPr>
              <a:t> </a:t>
            </a:r>
            <a:r>
              <a:rPr lang="en-US" sz="1800" dirty="0" err="1">
                <a:solidFill>
                  <a:schemeClr val="bg1"/>
                </a:solidFill>
              </a:rPr>
              <a:t>num</a:t>
            </a:r>
            <a:r>
              <a:rPr lang="en-US" sz="1800" dirty="0">
                <a:solidFill>
                  <a:schemeClr val="bg1"/>
                </a:solidFill>
              </a:rPr>
              <a:t>, i;      </a:t>
            </a:r>
            <a:r>
              <a:rPr lang="en-US" sz="1800" dirty="0" err="1">
                <a:solidFill>
                  <a:schemeClr val="bg1"/>
                </a:solidFill>
              </a:rPr>
              <a:t>bool</a:t>
            </a:r>
            <a:r>
              <a:rPr lang="en-US" sz="1800" dirty="0">
                <a:solidFill>
                  <a:schemeClr val="bg1"/>
                </a:solidFill>
              </a:rPr>
              <a:t>  flag = 0;</a:t>
            </a:r>
          </a:p>
          <a:p>
            <a:pPr marL="0" indent="0">
              <a:buNone/>
            </a:pPr>
            <a:r>
              <a:rPr lang="en-US" sz="1800" dirty="0">
                <a:solidFill>
                  <a:schemeClr val="bg1"/>
                </a:solidFill>
              </a:rPr>
              <a:t> </a:t>
            </a:r>
            <a:r>
              <a:rPr lang="en-US" sz="1800" dirty="0" err="1">
                <a:solidFill>
                  <a:schemeClr val="bg1"/>
                </a:solidFill>
              </a:rPr>
              <a:t>cout</a:t>
            </a:r>
            <a:r>
              <a:rPr lang="en-US" sz="1800" dirty="0">
                <a:solidFill>
                  <a:schemeClr val="bg1"/>
                </a:solidFill>
              </a:rPr>
              <a:t>&lt;&lt;"Enter a positive integer enter to check: ";</a:t>
            </a:r>
          </a:p>
          <a:p>
            <a:pPr marL="0" indent="0">
              <a:buNone/>
            </a:pPr>
            <a:r>
              <a:rPr lang="en-US" sz="1800" dirty="0">
                <a:solidFill>
                  <a:schemeClr val="bg1"/>
                </a:solidFill>
              </a:rPr>
              <a:t> </a:t>
            </a:r>
            <a:r>
              <a:rPr lang="en-US" sz="1800" dirty="0" err="1">
                <a:solidFill>
                  <a:schemeClr val="bg1"/>
                </a:solidFill>
              </a:rPr>
              <a:t>cin</a:t>
            </a:r>
            <a:r>
              <a:rPr lang="en-US" sz="1800" dirty="0">
                <a:solidFill>
                  <a:schemeClr val="bg1"/>
                </a:solidFill>
              </a:rPr>
              <a:t>&gt;&gt;</a:t>
            </a:r>
            <a:r>
              <a:rPr lang="en-US" sz="1800" dirty="0" err="1">
                <a:solidFill>
                  <a:schemeClr val="bg1"/>
                </a:solidFill>
              </a:rPr>
              <a:t>num</a:t>
            </a:r>
            <a:r>
              <a:rPr lang="en-US" sz="1800" dirty="0">
                <a:solidFill>
                  <a:schemeClr val="bg1"/>
                </a:solidFill>
              </a:rPr>
              <a:t>; </a:t>
            </a:r>
          </a:p>
          <a:p>
            <a:pPr marL="0" indent="0">
              <a:buNone/>
            </a:pPr>
            <a:r>
              <a:rPr lang="en-US" sz="1800" dirty="0">
                <a:solidFill>
                  <a:schemeClr val="bg1"/>
                </a:solidFill>
              </a:rPr>
              <a:t>for(i = 2; i &lt;= </a:t>
            </a:r>
            <a:r>
              <a:rPr lang="en-US" sz="1800" dirty="0" err="1">
                <a:solidFill>
                  <a:schemeClr val="bg1"/>
                </a:solidFill>
              </a:rPr>
              <a:t>num</a:t>
            </a:r>
            <a:r>
              <a:rPr lang="en-US" sz="1800" dirty="0">
                <a:solidFill>
                  <a:schemeClr val="bg1"/>
                </a:solidFill>
              </a:rPr>
              <a:t>/2; ++i){ </a:t>
            </a:r>
          </a:p>
          <a:p>
            <a:pPr marL="0" indent="0">
              <a:buNone/>
            </a:pPr>
            <a:r>
              <a:rPr lang="en-US" sz="1800" dirty="0">
                <a:solidFill>
                  <a:schemeClr val="bg1"/>
                </a:solidFill>
              </a:rPr>
              <a:t>if(</a:t>
            </a:r>
            <a:r>
              <a:rPr lang="en-US" sz="1800" dirty="0" err="1">
                <a:solidFill>
                  <a:schemeClr val="bg1"/>
                </a:solidFill>
              </a:rPr>
              <a:t>num%i</a:t>
            </a:r>
            <a:r>
              <a:rPr lang="en-US" sz="1800" dirty="0">
                <a:solidFill>
                  <a:schemeClr val="bg1"/>
                </a:solidFill>
              </a:rPr>
              <a:t> == 0) {</a:t>
            </a:r>
          </a:p>
          <a:p>
            <a:pPr marL="0" indent="0">
              <a:buNone/>
            </a:pPr>
            <a:r>
              <a:rPr lang="en-US" sz="1800" dirty="0">
                <a:solidFill>
                  <a:schemeClr val="bg1"/>
                </a:solidFill>
              </a:rPr>
              <a:t> flag=1; break; </a:t>
            </a:r>
          </a:p>
          <a:p>
            <a:pPr marL="0" indent="0">
              <a:buNone/>
            </a:pPr>
            <a:r>
              <a:rPr lang="en-US" sz="1800" dirty="0">
                <a:solidFill>
                  <a:schemeClr val="bg1"/>
                </a:solidFill>
              </a:rPr>
              <a:t>} }</a:t>
            </a:r>
          </a:p>
          <a:p>
            <a:pPr marL="0" indent="0">
              <a:buNone/>
            </a:pPr>
            <a:r>
              <a:rPr lang="en-US" sz="1800" dirty="0">
                <a:solidFill>
                  <a:schemeClr val="bg1"/>
                </a:solidFill>
              </a:rPr>
              <a:t> if (flag == 1) {</a:t>
            </a:r>
          </a:p>
          <a:p>
            <a:pPr marL="0" indent="0">
              <a:buNone/>
            </a:pPr>
            <a:r>
              <a:rPr lang="en-US" sz="1800" dirty="0">
                <a:solidFill>
                  <a:schemeClr val="bg1"/>
                </a:solidFill>
              </a:rPr>
              <a:t> </a:t>
            </a:r>
            <a:r>
              <a:rPr lang="en-US" sz="1800" dirty="0" err="1">
                <a:solidFill>
                  <a:schemeClr val="bg1"/>
                </a:solidFill>
              </a:rPr>
              <a:t>cout</a:t>
            </a:r>
            <a:r>
              <a:rPr lang="en-US" sz="1800" dirty="0">
                <a:solidFill>
                  <a:schemeClr val="bg1"/>
                </a:solidFill>
              </a:rPr>
              <a:t>&lt;&lt;</a:t>
            </a:r>
            <a:r>
              <a:rPr lang="en-US" sz="1800" dirty="0" err="1">
                <a:solidFill>
                  <a:schemeClr val="bg1"/>
                </a:solidFill>
              </a:rPr>
              <a:t>num</a:t>
            </a:r>
            <a:r>
              <a:rPr lang="en-US" sz="1800" dirty="0">
                <a:solidFill>
                  <a:schemeClr val="bg1"/>
                </a:solidFill>
              </a:rPr>
              <a:t>&lt;&lt;" is not a prime number."; }</a:t>
            </a:r>
          </a:p>
          <a:p>
            <a:pPr marL="0" indent="0">
              <a:buNone/>
            </a:pPr>
            <a:r>
              <a:rPr lang="en-US" sz="1800" dirty="0">
                <a:solidFill>
                  <a:schemeClr val="bg1"/>
                </a:solidFill>
              </a:rPr>
              <a:t> else { </a:t>
            </a:r>
            <a:r>
              <a:rPr lang="en-US" sz="1800" dirty="0" err="1">
                <a:solidFill>
                  <a:schemeClr val="bg1"/>
                </a:solidFill>
              </a:rPr>
              <a:t>cout</a:t>
            </a:r>
            <a:r>
              <a:rPr lang="en-US" sz="1800" dirty="0">
                <a:solidFill>
                  <a:schemeClr val="bg1"/>
                </a:solidFill>
              </a:rPr>
              <a:t>&lt;&lt;</a:t>
            </a:r>
            <a:r>
              <a:rPr lang="en-US" sz="1800" dirty="0" err="1">
                <a:solidFill>
                  <a:schemeClr val="bg1"/>
                </a:solidFill>
              </a:rPr>
              <a:t>num</a:t>
            </a:r>
            <a:r>
              <a:rPr lang="en-US" sz="1800" dirty="0">
                <a:solidFill>
                  <a:schemeClr val="bg1"/>
                </a:solidFill>
              </a:rPr>
              <a:t>&lt;&lt;" is a prime number."; </a:t>
            </a:r>
          </a:p>
          <a:p>
            <a:pPr marL="0" indent="0">
              <a:buNone/>
            </a:pPr>
            <a:r>
              <a:rPr lang="en-US" sz="1800" dirty="0">
                <a:solidFill>
                  <a:schemeClr val="bg1"/>
                </a:solidFill>
              </a:rPr>
              <a:t>}</a:t>
            </a:r>
          </a:p>
        </p:txBody>
      </p:sp>
      <p:sp>
        <p:nvSpPr>
          <p:cNvPr id="4" name="Slide Number Placeholder 3"/>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419243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9" end="19"/>
                                            </p:txEl>
                                          </p:spTgt>
                                        </p:tgtEl>
                                        <p:attrNameLst>
                                          <p:attrName>style.visibility</p:attrName>
                                        </p:attrNameLst>
                                      </p:cBhvr>
                                      <p:to>
                                        <p:strVal val="visible"/>
                                      </p:to>
                                    </p:set>
                                    <p:animEffect transition="in" filter="wipe(down)">
                                      <p:cBhvr>
                                        <p:cTn id="30" dur="500"/>
                                        <p:tgtEl>
                                          <p:spTgt spid="3">
                                            <p:txEl>
                                              <p:pRg st="19" end="1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down)">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wipe(down)">
                                      <p:cBhvr>
                                        <p:cTn id="54" dur="500"/>
                                        <p:tgtEl>
                                          <p:spTgt spid="3">
                                            <p:txEl>
                                              <p:pRg st="13" end="13"/>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wipe(down)">
                                      <p:cBhvr>
                                        <p:cTn id="57" dur="500"/>
                                        <p:tgtEl>
                                          <p:spTgt spid="3">
                                            <p:txEl>
                                              <p:pRg st="14" end="14"/>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wipe(down)">
                                      <p:cBhvr>
                                        <p:cTn id="60" dur="500"/>
                                        <p:tgtEl>
                                          <p:spTgt spid="3">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wipe(down)">
                                      <p:cBhvr>
                                        <p:cTn id="65" dur="500"/>
                                        <p:tgtEl>
                                          <p:spTgt spid="3">
                                            <p:txEl>
                                              <p:pRg st="16" end="16"/>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wipe(down)">
                                      <p:cBhvr>
                                        <p:cTn id="68" dur="500"/>
                                        <p:tgtEl>
                                          <p:spTgt spid="3">
                                            <p:txEl>
                                              <p:pRg st="17" end="17"/>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wipe(down)">
                                      <p:cBhvr>
                                        <p:cTn id="71" dur="500"/>
                                        <p:tgtEl>
                                          <p:spTgt spid="3">
                                            <p:txEl>
                                              <p:pRg st="18" end="1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Effect transition="in" filter="wipe(down)">
                                      <p:cBhvr>
                                        <p:cTn id="76" dur="500"/>
                                        <p:tgtEl>
                                          <p:spTgt spid="3">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wipe(down)">
                                      <p:cBhvr>
                                        <p:cTn id="81" dur="500"/>
                                        <p:tgtEl>
                                          <p:spTgt spid="3">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
                                            <p:txEl>
                                              <p:pRg st="5" end="5"/>
                                            </p:txEl>
                                          </p:spTgt>
                                        </p:tgtEl>
                                        <p:attrNameLst>
                                          <p:attrName>style.visibility</p:attrName>
                                        </p:attrNameLst>
                                      </p:cBhvr>
                                      <p:to>
                                        <p:strVal val="visible"/>
                                      </p:to>
                                    </p:set>
                                    <p:animEffect transition="in" filter="wipe(down)">
                                      <p:cBhvr>
                                        <p:cTn id="8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207818"/>
            <a:ext cx="10363200" cy="401782"/>
          </a:xfrm>
        </p:spPr>
        <p:txBody>
          <a:bodyPr/>
          <a:lstStyle/>
          <a:p>
            <a:endParaRPr lang="en-US" dirty="0"/>
          </a:p>
        </p:txBody>
      </p:sp>
      <p:sp>
        <p:nvSpPr>
          <p:cNvPr id="3" name="Content Placeholder 2"/>
          <p:cNvSpPr>
            <a:spLocks noGrp="1"/>
          </p:cNvSpPr>
          <p:nvPr>
            <p:ph idx="1"/>
          </p:nvPr>
        </p:nvSpPr>
        <p:spPr>
          <a:xfrm>
            <a:off x="346364" y="0"/>
            <a:ext cx="11097491" cy="6858000"/>
          </a:xfrm>
          <a:solidFill>
            <a:schemeClr val="accent1">
              <a:lumMod val="50000"/>
            </a:schemeClr>
          </a:solidFill>
        </p:spPr>
        <p:txBody>
          <a:bodyPr/>
          <a:lstStyle/>
          <a:p>
            <a:pPr marL="0" indent="0">
              <a:buNone/>
            </a:pPr>
            <a:r>
              <a:rPr lang="en-US" sz="1800" dirty="0">
                <a:solidFill>
                  <a:schemeClr val="bg1"/>
                </a:solidFill>
              </a:rPr>
              <a:t>#include &lt;</a:t>
            </a:r>
            <a:r>
              <a:rPr lang="en-US" sz="1800" dirty="0" err="1">
                <a:solidFill>
                  <a:schemeClr val="bg1"/>
                </a:solidFill>
              </a:rPr>
              <a:t>iostream</a:t>
            </a:r>
            <a:r>
              <a:rPr lang="en-US" sz="1800" dirty="0">
                <a:solidFill>
                  <a:schemeClr val="bg1"/>
                </a:solidFill>
              </a:rPr>
              <a:t>&gt; </a:t>
            </a:r>
          </a:p>
          <a:p>
            <a:pPr marL="0" indent="0">
              <a:buNone/>
            </a:pPr>
            <a:r>
              <a:rPr lang="en-US" sz="1800" dirty="0">
                <a:solidFill>
                  <a:schemeClr val="bg1"/>
                </a:solidFill>
              </a:rPr>
              <a:t>using namespace </a:t>
            </a:r>
            <a:r>
              <a:rPr lang="en-US" sz="1800" dirty="0" err="1">
                <a:solidFill>
                  <a:schemeClr val="bg1"/>
                </a:solidFill>
              </a:rPr>
              <a:t>std</a:t>
            </a:r>
            <a:r>
              <a:rPr lang="en-US" sz="1800" dirty="0">
                <a:solidFill>
                  <a:schemeClr val="bg1"/>
                </a:solidFill>
              </a:rPr>
              <a:t>; </a:t>
            </a:r>
          </a:p>
          <a:p>
            <a:pPr marL="0" indent="0">
              <a:buNone/>
            </a:pPr>
            <a:r>
              <a:rPr lang="en-US" sz="1800" dirty="0" err="1">
                <a:solidFill>
                  <a:schemeClr val="bg1"/>
                </a:solidFill>
              </a:rPr>
              <a:t>int</a:t>
            </a:r>
            <a:r>
              <a:rPr lang="en-US" sz="1800" dirty="0">
                <a:solidFill>
                  <a:schemeClr val="bg1"/>
                </a:solidFill>
              </a:rPr>
              <a:t> prime(); </a:t>
            </a:r>
          </a:p>
          <a:p>
            <a:pPr marL="0" indent="0">
              <a:buNone/>
            </a:pPr>
            <a:r>
              <a:rPr lang="en-US" sz="1800" dirty="0" err="1">
                <a:solidFill>
                  <a:schemeClr val="bg1"/>
                </a:solidFill>
              </a:rPr>
              <a:t>int</a:t>
            </a:r>
            <a:r>
              <a:rPr lang="en-US" sz="1800" dirty="0">
                <a:solidFill>
                  <a:schemeClr val="bg1"/>
                </a:solidFill>
              </a:rPr>
              <a:t> main() {</a:t>
            </a: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a:t>
            </a:r>
            <a:r>
              <a:rPr lang="en-US" sz="1800" dirty="0" err="1">
                <a:solidFill>
                  <a:schemeClr val="bg1"/>
                </a:solidFill>
              </a:rPr>
              <a:t>num</a:t>
            </a:r>
            <a:r>
              <a:rPr lang="en-US" sz="1800" dirty="0">
                <a:solidFill>
                  <a:schemeClr val="bg1"/>
                </a:solidFill>
              </a:rPr>
              <a:t>, i;    </a:t>
            </a:r>
            <a:r>
              <a:rPr lang="en-US" sz="1800" dirty="0" err="1">
                <a:solidFill>
                  <a:schemeClr val="bg1"/>
                </a:solidFill>
              </a:rPr>
              <a:t>bool</a:t>
            </a:r>
            <a:r>
              <a:rPr lang="en-US" sz="1800" dirty="0">
                <a:solidFill>
                  <a:schemeClr val="bg1"/>
                </a:solidFill>
              </a:rPr>
              <a:t> flag = 0; </a:t>
            </a:r>
          </a:p>
          <a:p>
            <a:pPr marL="0" indent="0">
              <a:buNone/>
            </a:pPr>
            <a:r>
              <a:rPr lang="en-US" sz="1800" dirty="0" err="1">
                <a:solidFill>
                  <a:schemeClr val="bg1"/>
                </a:solidFill>
              </a:rPr>
              <a:t>num</a:t>
            </a:r>
            <a:r>
              <a:rPr lang="en-US" sz="1800" dirty="0">
                <a:solidFill>
                  <a:schemeClr val="bg1"/>
                </a:solidFill>
              </a:rPr>
              <a:t> = prime(); </a:t>
            </a:r>
            <a:r>
              <a:rPr lang="en-US" sz="1800" dirty="0">
                <a:ln>
                  <a:solidFill>
                    <a:srgbClr val="FFFF00"/>
                  </a:solidFill>
                </a:ln>
                <a:solidFill>
                  <a:schemeClr val="bg1"/>
                </a:solidFill>
              </a:rPr>
              <a:t>/* No argument is passed to prime() */</a:t>
            </a:r>
          </a:p>
          <a:p>
            <a:pPr marL="0" indent="0">
              <a:buNone/>
            </a:pPr>
            <a:r>
              <a:rPr lang="en-US" sz="1800" dirty="0">
                <a:solidFill>
                  <a:schemeClr val="bg1"/>
                </a:solidFill>
              </a:rPr>
              <a:t> for (i = 2; i &lt;= </a:t>
            </a:r>
            <a:r>
              <a:rPr lang="en-US" sz="1800" dirty="0" err="1">
                <a:solidFill>
                  <a:schemeClr val="bg1"/>
                </a:solidFill>
              </a:rPr>
              <a:t>num</a:t>
            </a:r>
            <a:r>
              <a:rPr lang="en-US" sz="1800" dirty="0">
                <a:solidFill>
                  <a:schemeClr val="bg1"/>
                </a:solidFill>
              </a:rPr>
              <a:t>/2; ++i) { </a:t>
            </a:r>
          </a:p>
          <a:p>
            <a:pPr marL="0" indent="0">
              <a:buNone/>
            </a:pPr>
            <a:r>
              <a:rPr lang="en-US" sz="1800" dirty="0">
                <a:solidFill>
                  <a:schemeClr val="bg1"/>
                </a:solidFill>
              </a:rPr>
              <a:t>if (</a:t>
            </a:r>
            <a:r>
              <a:rPr lang="en-US" sz="1800" dirty="0" err="1">
                <a:solidFill>
                  <a:schemeClr val="bg1"/>
                </a:solidFill>
              </a:rPr>
              <a:t>num%i</a:t>
            </a:r>
            <a:r>
              <a:rPr lang="en-US" sz="1800" dirty="0">
                <a:solidFill>
                  <a:schemeClr val="bg1"/>
                </a:solidFill>
              </a:rPr>
              <a:t> == 0) { </a:t>
            </a:r>
          </a:p>
          <a:p>
            <a:pPr marL="0" indent="0">
              <a:buNone/>
            </a:pPr>
            <a:r>
              <a:rPr lang="en-US" sz="1800" dirty="0">
                <a:solidFill>
                  <a:schemeClr val="bg1"/>
                </a:solidFill>
              </a:rPr>
              <a:t>flag = 1; </a:t>
            </a:r>
          </a:p>
          <a:p>
            <a:pPr marL="0" indent="0">
              <a:buNone/>
            </a:pPr>
            <a:r>
              <a:rPr lang="en-US" sz="1800" dirty="0">
                <a:solidFill>
                  <a:schemeClr val="bg1"/>
                </a:solidFill>
              </a:rPr>
              <a:t>break; } } </a:t>
            </a:r>
          </a:p>
          <a:p>
            <a:pPr marL="0" indent="0">
              <a:buNone/>
            </a:pPr>
            <a:r>
              <a:rPr lang="en-US" sz="1800" dirty="0">
                <a:solidFill>
                  <a:schemeClr val="bg1"/>
                </a:solidFill>
              </a:rPr>
              <a:t>if (flag == 1) { </a:t>
            </a:r>
          </a:p>
          <a:p>
            <a:pPr marL="0" indent="0">
              <a:buNone/>
            </a:pPr>
            <a:r>
              <a:rPr lang="en-US" sz="1800" dirty="0" err="1">
                <a:solidFill>
                  <a:schemeClr val="bg1"/>
                </a:solidFill>
              </a:rPr>
              <a:t>cout</a:t>
            </a:r>
            <a:r>
              <a:rPr lang="en-US" sz="1800" dirty="0">
                <a:solidFill>
                  <a:schemeClr val="bg1"/>
                </a:solidFill>
              </a:rPr>
              <a:t>&lt;&lt;</a:t>
            </a:r>
            <a:r>
              <a:rPr lang="en-US" sz="1800" dirty="0" err="1">
                <a:solidFill>
                  <a:schemeClr val="bg1"/>
                </a:solidFill>
              </a:rPr>
              <a:t>num</a:t>
            </a:r>
            <a:r>
              <a:rPr lang="en-US" sz="1800" dirty="0">
                <a:solidFill>
                  <a:schemeClr val="bg1"/>
                </a:solidFill>
              </a:rPr>
              <a:t>&lt;&lt;" is not a prime number.";} </a:t>
            </a:r>
          </a:p>
          <a:p>
            <a:pPr marL="0" indent="0">
              <a:buNone/>
            </a:pPr>
            <a:r>
              <a:rPr lang="en-US" sz="1800" dirty="0">
                <a:solidFill>
                  <a:schemeClr val="bg1"/>
                </a:solidFill>
              </a:rPr>
              <a:t>else { </a:t>
            </a:r>
            <a:r>
              <a:rPr lang="en-US" sz="1800" dirty="0" err="1">
                <a:solidFill>
                  <a:schemeClr val="bg1"/>
                </a:solidFill>
              </a:rPr>
              <a:t>cout</a:t>
            </a:r>
            <a:r>
              <a:rPr lang="en-US" sz="1800" dirty="0">
                <a:solidFill>
                  <a:schemeClr val="bg1"/>
                </a:solidFill>
              </a:rPr>
              <a:t>&lt;&lt;</a:t>
            </a:r>
            <a:r>
              <a:rPr lang="en-US" sz="1800" dirty="0" err="1">
                <a:solidFill>
                  <a:schemeClr val="bg1"/>
                </a:solidFill>
              </a:rPr>
              <a:t>num</a:t>
            </a:r>
            <a:r>
              <a:rPr lang="en-US" sz="1800" dirty="0">
                <a:solidFill>
                  <a:schemeClr val="bg1"/>
                </a:solidFill>
              </a:rPr>
              <a:t>&lt;&lt;" is a prime number."; }</a:t>
            </a:r>
          </a:p>
          <a:p>
            <a:pPr marL="0" indent="0">
              <a:buNone/>
            </a:pPr>
            <a:r>
              <a:rPr lang="en-US" sz="1800" dirty="0">
                <a:solidFill>
                  <a:schemeClr val="bg1"/>
                </a:solidFill>
              </a:rPr>
              <a:t> return 0; }</a:t>
            </a:r>
          </a:p>
          <a:p>
            <a:pPr marL="0" indent="0">
              <a:buNone/>
            </a:pPr>
            <a:r>
              <a:rPr lang="en-US" sz="1800" dirty="0">
                <a:solidFill>
                  <a:schemeClr val="bg1"/>
                </a:solidFill>
              </a:rPr>
              <a:t> // Return type of function is </a:t>
            </a:r>
            <a:r>
              <a:rPr lang="en-US" sz="1800" dirty="0" err="1">
                <a:solidFill>
                  <a:schemeClr val="bg1"/>
                </a:solidFill>
              </a:rPr>
              <a:t>int</a:t>
            </a: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prime() {</a:t>
            </a: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n;</a:t>
            </a:r>
          </a:p>
          <a:p>
            <a:pPr marL="0" indent="0">
              <a:buNone/>
            </a:pPr>
            <a:r>
              <a:rPr lang="en-US" sz="1800" dirty="0">
                <a:solidFill>
                  <a:schemeClr val="bg1"/>
                </a:solidFill>
              </a:rPr>
              <a:t> </a:t>
            </a:r>
            <a:r>
              <a:rPr lang="en-US" sz="1800" dirty="0" err="1">
                <a:solidFill>
                  <a:schemeClr val="bg1"/>
                </a:solidFill>
              </a:rPr>
              <a:t>cout</a:t>
            </a:r>
            <a:r>
              <a:rPr lang="en-US" sz="1800" dirty="0">
                <a:solidFill>
                  <a:schemeClr val="bg1"/>
                </a:solidFill>
              </a:rPr>
              <a:t>&lt;&lt;"Enter a positive integer to check: ";</a:t>
            </a:r>
          </a:p>
          <a:p>
            <a:pPr marL="0" indent="0">
              <a:buNone/>
            </a:pPr>
            <a:r>
              <a:rPr lang="en-US" sz="1800" dirty="0">
                <a:solidFill>
                  <a:schemeClr val="bg1"/>
                </a:solidFill>
              </a:rPr>
              <a:t> </a:t>
            </a:r>
            <a:r>
              <a:rPr lang="en-US" sz="1800" dirty="0" err="1">
                <a:solidFill>
                  <a:schemeClr val="bg1"/>
                </a:solidFill>
              </a:rPr>
              <a:t>cin</a:t>
            </a:r>
            <a:r>
              <a:rPr lang="en-US" sz="1800" dirty="0">
                <a:solidFill>
                  <a:schemeClr val="bg1"/>
                </a:solidFill>
              </a:rPr>
              <a:t>&gt;&gt;n; </a:t>
            </a:r>
          </a:p>
          <a:p>
            <a:pPr marL="0" indent="0">
              <a:buNone/>
            </a:pPr>
            <a:r>
              <a:rPr lang="en-US" sz="1800" dirty="0">
                <a:solidFill>
                  <a:schemeClr val="bg1"/>
                </a:solidFill>
              </a:rPr>
              <a:t>return n; </a:t>
            </a:r>
            <a:r>
              <a:rPr lang="en-US" sz="1800" dirty="0">
                <a:ln>
                  <a:solidFill>
                    <a:srgbClr val="FFFF00"/>
                  </a:solidFill>
                </a:ln>
                <a:solidFill>
                  <a:schemeClr val="bg1"/>
                </a:solidFill>
              </a:rPr>
              <a:t>// return a value to calling function</a:t>
            </a:r>
          </a:p>
          <a:p>
            <a:pPr marL="0" indent="0">
              <a:buNone/>
            </a:pPr>
            <a:r>
              <a:rPr lang="en-US" sz="1800" dirty="0">
                <a:solidFill>
                  <a:schemeClr val="bg1"/>
                </a:solidFill>
              </a:rPr>
              <a:t>}</a:t>
            </a:r>
          </a:p>
        </p:txBody>
      </p:sp>
      <p:sp>
        <p:nvSpPr>
          <p:cNvPr id="4" name="Slide Number Placeholder 3"/>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23240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13" end="13"/>
                                            </p:txEl>
                                          </p:spTgt>
                                        </p:tgtEl>
                                        <p:attrNameLst>
                                          <p:attrName>style.visibility</p:attrName>
                                        </p:attrNameLst>
                                      </p:cBhvr>
                                      <p:to>
                                        <p:strVal val="visible"/>
                                      </p:to>
                                    </p:set>
                                    <p:animEffect transition="in" filter="wipe(down)">
                                      <p:cBhvr>
                                        <p:cTn id="20" dur="500"/>
                                        <p:tgtEl>
                                          <p:spTgt spid="3">
                                            <p:txEl>
                                              <p:pRg st="13" end="1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wipe(down)">
                                      <p:cBhvr>
                                        <p:cTn id="25" dur="500"/>
                                        <p:tgtEl>
                                          <p:spTgt spid="3">
                                            <p:txEl>
                                              <p:pRg st="14" end="1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5" end="15"/>
                                            </p:txEl>
                                          </p:spTgt>
                                        </p:tgtEl>
                                        <p:attrNameLst>
                                          <p:attrName>style.visibility</p:attrName>
                                        </p:attrNameLst>
                                      </p:cBhvr>
                                      <p:to>
                                        <p:strVal val="visible"/>
                                      </p:to>
                                    </p:set>
                                    <p:animEffect transition="in" filter="wipe(down)">
                                      <p:cBhvr>
                                        <p:cTn id="28" dur="500"/>
                                        <p:tgtEl>
                                          <p:spTgt spid="3">
                                            <p:txEl>
                                              <p:pRg st="15" end="1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20" end="20"/>
                                            </p:txEl>
                                          </p:spTgt>
                                        </p:tgtEl>
                                        <p:attrNameLst>
                                          <p:attrName>style.visibility</p:attrName>
                                        </p:attrNameLst>
                                      </p:cBhvr>
                                      <p:to>
                                        <p:strVal val="visible"/>
                                      </p:to>
                                    </p:set>
                                    <p:animEffect transition="in" filter="wipe(down)">
                                      <p:cBhvr>
                                        <p:cTn id="33" dur="500"/>
                                        <p:tgtEl>
                                          <p:spTgt spid="3">
                                            <p:txEl>
                                              <p:pRg st="20" end="2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wipe(down)">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animEffect transition="in" filter="wipe(down)">
                                      <p:cBhvr>
                                        <p:cTn id="43" dur="500"/>
                                        <p:tgtEl>
                                          <p:spTgt spid="3">
                                            <p:txEl>
                                              <p:pRg st="16" end="16"/>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7" end="17"/>
                                            </p:txEl>
                                          </p:spTgt>
                                        </p:tgtEl>
                                        <p:attrNameLst>
                                          <p:attrName>style.visibility</p:attrName>
                                        </p:attrNameLst>
                                      </p:cBhvr>
                                      <p:to>
                                        <p:strVal val="visible"/>
                                      </p:to>
                                    </p:set>
                                    <p:animEffect transition="in" filter="wipe(down)">
                                      <p:cBhvr>
                                        <p:cTn id="46" dur="500"/>
                                        <p:tgtEl>
                                          <p:spTgt spid="3">
                                            <p:txEl>
                                              <p:pRg st="17" end="17"/>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animEffect transition="in" filter="wipe(down)">
                                      <p:cBhvr>
                                        <p:cTn id="49" dur="500"/>
                                        <p:tgtEl>
                                          <p:spTgt spid="3">
                                            <p:txEl>
                                              <p:pRg st="18" end="1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xEl>
                                              <p:pRg st="19" end="19"/>
                                            </p:txEl>
                                          </p:spTgt>
                                        </p:tgtEl>
                                        <p:attrNameLst>
                                          <p:attrName>style.visibility</p:attrName>
                                        </p:attrNameLst>
                                      </p:cBhvr>
                                      <p:to>
                                        <p:strVal val="visible"/>
                                      </p:to>
                                    </p:set>
                                    <p:animEffect transition="in" filter="wipe(down)">
                                      <p:cBhvr>
                                        <p:cTn id="54" dur="500"/>
                                        <p:tgtEl>
                                          <p:spTgt spid="3">
                                            <p:txEl>
                                              <p:pRg st="19" end="1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00"/>
                                        <p:tgtEl>
                                          <p:spTgt spid="3">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Effect transition="in" filter="wipe(down)">
                                      <p:cBhvr>
                                        <p:cTn id="64" dur="500"/>
                                        <p:tgtEl>
                                          <p:spTgt spid="3">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wipe(down)">
                                      <p:cBhvr>
                                        <p:cTn id="69" dur="500"/>
                                        <p:tgtEl>
                                          <p:spTgt spid="3">
                                            <p:txEl>
                                              <p:pRg st="6" end="6"/>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wipe(down)">
                                      <p:cBhvr>
                                        <p:cTn id="72" dur="500"/>
                                        <p:tgtEl>
                                          <p:spTgt spid="3">
                                            <p:txEl>
                                              <p:pRg st="7" end="7"/>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animEffect transition="in" filter="wipe(down)">
                                      <p:cBhvr>
                                        <p:cTn id="75" dur="500"/>
                                        <p:tgtEl>
                                          <p:spTgt spid="3">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3">
                                            <p:txEl>
                                              <p:pRg st="9" end="9"/>
                                            </p:txEl>
                                          </p:spTgt>
                                        </p:tgtEl>
                                        <p:attrNameLst>
                                          <p:attrName>style.visibility</p:attrName>
                                        </p:attrNameLst>
                                      </p:cBhvr>
                                      <p:to>
                                        <p:strVal val="visible"/>
                                      </p:to>
                                    </p:set>
                                    <p:animEffect transition="in" filter="wipe(down)">
                                      <p:cBhvr>
                                        <p:cTn id="78" dur="500"/>
                                        <p:tgtEl>
                                          <p:spTgt spid="3">
                                            <p:txEl>
                                              <p:pRg st="9" end="9"/>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Effect transition="in" filter="wipe(down)">
                                      <p:cBhvr>
                                        <p:cTn id="83" dur="500"/>
                                        <p:tgtEl>
                                          <p:spTgt spid="3">
                                            <p:txEl>
                                              <p:pRg st="10" end="10"/>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3">
                                            <p:txEl>
                                              <p:pRg st="11" end="11"/>
                                            </p:txEl>
                                          </p:spTgt>
                                        </p:tgtEl>
                                        <p:attrNameLst>
                                          <p:attrName>style.visibility</p:attrName>
                                        </p:attrNameLst>
                                      </p:cBhvr>
                                      <p:to>
                                        <p:strVal val="visible"/>
                                      </p:to>
                                    </p:set>
                                    <p:animEffect transition="in" filter="wipe(down)">
                                      <p:cBhvr>
                                        <p:cTn id="86" dur="500"/>
                                        <p:tgtEl>
                                          <p:spTgt spid="3">
                                            <p:txEl>
                                              <p:pRg st="11" end="11"/>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wipe(down)">
                                      <p:cBhvr>
                                        <p:cTn id="8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207818"/>
            <a:ext cx="10363200" cy="401782"/>
          </a:xfrm>
        </p:spPr>
        <p:txBody>
          <a:bodyPr/>
          <a:lstStyle/>
          <a:p>
            <a:endParaRPr lang="en-US" dirty="0"/>
          </a:p>
        </p:txBody>
      </p:sp>
      <p:sp>
        <p:nvSpPr>
          <p:cNvPr id="3" name="Content Placeholder 2"/>
          <p:cNvSpPr>
            <a:spLocks noGrp="1"/>
          </p:cNvSpPr>
          <p:nvPr>
            <p:ph idx="1"/>
          </p:nvPr>
        </p:nvSpPr>
        <p:spPr>
          <a:xfrm>
            <a:off x="346364" y="0"/>
            <a:ext cx="11097491" cy="6858000"/>
          </a:xfrm>
          <a:solidFill>
            <a:schemeClr val="accent1">
              <a:lumMod val="50000"/>
            </a:schemeClr>
          </a:solidFill>
        </p:spPr>
        <p:txBody>
          <a:bodyPr/>
          <a:lstStyle/>
          <a:p>
            <a:pPr marL="0" indent="0">
              <a:buNone/>
            </a:pPr>
            <a:r>
              <a:rPr lang="en-US" sz="1800" dirty="0">
                <a:solidFill>
                  <a:schemeClr val="bg1"/>
                </a:solidFill>
              </a:rPr>
              <a:t>#include &lt;</a:t>
            </a:r>
            <a:r>
              <a:rPr lang="en-US" sz="1800" dirty="0" err="1">
                <a:solidFill>
                  <a:schemeClr val="bg1"/>
                </a:solidFill>
              </a:rPr>
              <a:t>iostream</a:t>
            </a:r>
            <a:r>
              <a:rPr lang="en-US" sz="1800" dirty="0">
                <a:solidFill>
                  <a:schemeClr val="bg1"/>
                </a:solidFill>
              </a:rPr>
              <a:t>&gt; </a:t>
            </a:r>
          </a:p>
          <a:p>
            <a:pPr marL="0" indent="0">
              <a:buNone/>
            </a:pPr>
            <a:r>
              <a:rPr lang="en-US" sz="1800" dirty="0">
                <a:solidFill>
                  <a:schemeClr val="bg1"/>
                </a:solidFill>
              </a:rPr>
              <a:t>using namespace </a:t>
            </a:r>
            <a:r>
              <a:rPr lang="en-US" sz="1800" dirty="0" err="1">
                <a:solidFill>
                  <a:schemeClr val="bg1"/>
                </a:solidFill>
              </a:rPr>
              <a:t>std</a:t>
            </a:r>
            <a:r>
              <a:rPr lang="en-US" sz="1800" dirty="0">
                <a:solidFill>
                  <a:schemeClr val="bg1"/>
                </a:solidFill>
              </a:rPr>
              <a:t>; </a:t>
            </a:r>
          </a:p>
          <a:p>
            <a:pPr marL="0" indent="0">
              <a:buNone/>
            </a:pPr>
            <a:r>
              <a:rPr lang="en-US" sz="1800" dirty="0">
                <a:solidFill>
                  <a:schemeClr val="bg1"/>
                </a:solidFill>
              </a:rPr>
              <a:t>void prime(</a:t>
            </a:r>
            <a:r>
              <a:rPr lang="en-US" sz="1800" dirty="0" err="1">
                <a:solidFill>
                  <a:schemeClr val="bg1"/>
                </a:solidFill>
              </a:rPr>
              <a:t>int</a:t>
            </a:r>
            <a:r>
              <a:rPr lang="en-US" sz="1800" dirty="0">
                <a:solidFill>
                  <a:schemeClr val="bg1"/>
                </a:solidFill>
              </a:rPr>
              <a:t> n); </a:t>
            </a:r>
          </a:p>
          <a:p>
            <a:pPr marL="0" indent="0">
              <a:buNone/>
            </a:pPr>
            <a:r>
              <a:rPr lang="en-US" sz="1800" dirty="0" err="1">
                <a:solidFill>
                  <a:schemeClr val="bg1"/>
                </a:solidFill>
              </a:rPr>
              <a:t>int</a:t>
            </a:r>
            <a:r>
              <a:rPr lang="en-US" sz="1800" dirty="0">
                <a:solidFill>
                  <a:schemeClr val="bg1"/>
                </a:solidFill>
              </a:rPr>
              <a:t> main() { </a:t>
            </a:r>
          </a:p>
          <a:p>
            <a:pPr marL="0" indent="0">
              <a:buNone/>
            </a:pPr>
            <a:r>
              <a:rPr lang="en-US" sz="1800" dirty="0" err="1">
                <a:solidFill>
                  <a:schemeClr val="bg1"/>
                </a:solidFill>
              </a:rPr>
              <a:t>int</a:t>
            </a:r>
            <a:r>
              <a:rPr lang="en-US" sz="1800" dirty="0">
                <a:solidFill>
                  <a:schemeClr val="bg1"/>
                </a:solidFill>
              </a:rPr>
              <a:t> </a:t>
            </a:r>
            <a:r>
              <a:rPr lang="en-US" sz="1800" dirty="0" err="1">
                <a:solidFill>
                  <a:schemeClr val="bg1"/>
                </a:solidFill>
              </a:rPr>
              <a:t>num</a:t>
            </a:r>
            <a:r>
              <a:rPr lang="en-US" sz="1800" dirty="0">
                <a:solidFill>
                  <a:schemeClr val="bg1"/>
                </a:solidFill>
              </a:rPr>
              <a:t>;</a:t>
            </a:r>
          </a:p>
          <a:p>
            <a:pPr marL="0" indent="0">
              <a:buNone/>
            </a:pPr>
            <a:r>
              <a:rPr lang="en-US" sz="1800" dirty="0">
                <a:solidFill>
                  <a:schemeClr val="bg1"/>
                </a:solidFill>
              </a:rPr>
              <a:t> </a:t>
            </a:r>
            <a:r>
              <a:rPr lang="en-US" sz="1800" dirty="0" err="1">
                <a:solidFill>
                  <a:schemeClr val="bg1"/>
                </a:solidFill>
              </a:rPr>
              <a:t>cout</a:t>
            </a:r>
            <a:r>
              <a:rPr lang="en-US" sz="1800" dirty="0">
                <a:solidFill>
                  <a:schemeClr val="bg1"/>
                </a:solidFill>
              </a:rPr>
              <a:t>&lt;&lt;"Enter a positive integer to check: ";</a:t>
            </a:r>
          </a:p>
          <a:p>
            <a:pPr marL="0" indent="0">
              <a:buNone/>
            </a:pPr>
            <a:r>
              <a:rPr lang="en-US" sz="1800" dirty="0">
                <a:solidFill>
                  <a:schemeClr val="bg1"/>
                </a:solidFill>
              </a:rPr>
              <a:t> </a:t>
            </a:r>
            <a:r>
              <a:rPr lang="en-US" sz="1800" dirty="0" err="1">
                <a:solidFill>
                  <a:schemeClr val="bg1"/>
                </a:solidFill>
              </a:rPr>
              <a:t>cin</a:t>
            </a:r>
            <a:r>
              <a:rPr lang="en-US" sz="1800" dirty="0">
                <a:solidFill>
                  <a:schemeClr val="bg1"/>
                </a:solidFill>
              </a:rPr>
              <a:t>&gt;&gt;</a:t>
            </a:r>
            <a:r>
              <a:rPr lang="en-US" sz="1800" dirty="0" err="1">
                <a:solidFill>
                  <a:schemeClr val="bg1"/>
                </a:solidFill>
              </a:rPr>
              <a:t>num</a:t>
            </a:r>
            <a:r>
              <a:rPr lang="en-US" sz="1800" dirty="0">
                <a:solidFill>
                  <a:schemeClr val="bg1"/>
                </a:solidFill>
              </a:rPr>
              <a:t>; </a:t>
            </a:r>
          </a:p>
          <a:p>
            <a:pPr marL="0" indent="0">
              <a:buNone/>
            </a:pPr>
            <a:r>
              <a:rPr lang="en-US" sz="1800" dirty="0">
                <a:solidFill>
                  <a:schemeClr val="bg1"/>
                </a:solidFill>
              </a:rPr>
              <a:t>prime(</a:t>
            </a:r>
            <a:r>
              <a:rPr lang="en-US" sz="1800" dirty="0" err="1">
                <a:solidFill>
                  <a:schemeClr val="bg1"/>
                </a:solidFill>
              </a:rPr>
              <a:t>num</a:t>
            </a:r>
            <a:r>
              <a:rPr lang="en-US" sz="1800" dirty="0">
                <a:solidFill>
                  <a:schemeClr val="bg1"/>
                </a:solidFill>
              </a:rPr>
              <a:t>); </a:t>
            </a:r>
            <a:r>
              <a:rPr lang="en-US" sz="1800" dirty="0">
                <a:ln>
                  <a:solidFill>
                    <a:srgbClr val="FFFF00"/>
                  </a:solidFill>
                </a:ln>
                <a:solidFill>
                  <a:srgbClr val="FFFF00"/>
                </a:solidFill>
              </a:rPr>
              <a:t>// Argument </a:t>
            </a:r>
            <a:r>
              <a:rPr lang="en-US" sz="1800" dirty="0" err="1">
                <a:ln>
                  <a:solidFill>
                    <a:srgbClr val="FFFF00"/>
                  </a:solidFill>
                </a:ln>
                <a:solidFill>
                  <a:srgbClr val="FFFF00"/>
                </a:solidFill>
              </a:rPr>
              <a:t>num</a:t>
            </a:r>
            <a:r>
              <a:rPr lang="en-US" sz="1800" dirty="0">
                <a:ln>
                  <a:solidFill>
                    <a:srgbClr val="FFFF00"/>
                  </a:solidFill>
                </a:ln>
                <a:solidFill>
                  <a:srgbClr val="FFFF00"/>
                </a:solidFill>
              </a:rPr>
              <a:t> is passed to function.</a:t>
            </a:r>
          </a:p>
          <a:p>
            <a:pPr marL="0" indent="0">
              <a:buNone/>
            </a:pPr>
            <a:r>
              <a:rPr lang="en-US" sz="1800" dirty="0">
                <a:solidFill>
                  <a:schemeClr val="bg1"/>
                </a:solidFill>
              </a:rPr>
              <a:t> return 0; } </a:t>
            </a:r>
          </a:p>
          <a:p>
            <a:pPr marL="0" indent="0">
              <a:buNone/>
            </a:pPr>
            <a:r>
              <a:rPr lang="en-US" sz="1800" dirty="0">
                <a:ln>
                  <a:solidFill>
                    <a:srgbClr val="FFFF00"/>
                  </a:solidFill>
                </a:ln>
                <a:solidFill>
                  <a:srgbClr val="FFFF00"/>
                </a:solidFill>
              </a:rPr>
              <a:t>// There is no return value to calling function.</a:t>
            </a:r>
          </a:p>
          <a:p>
            <a:pPr marL="0" indent="0">
              <a:buNone/>
            </a:pPr>
            <a:r>
              <a:rPr lang="en-US" sz="1800" dirty="0">
                <a:ln>
                  <a:solidFill>
                    <a:srgbClr val="FFFF00"/>
                  </a:solidFill>
                </a:ln>
                <a:solidFill>
                  <a:srgbClr val="FFFF00"/>
                </a:solidFill>
              </a:rPr>
              <a:t> Hence, return type of function is void. */</a:t>
            </a:r>
          </a:p>
          <a:p>
            <a:pPr marL="0" indent="0">
              <a:buNone/>
            </a:pPr>
            <a:r>
              <a:rPr lang="en-US" sz="1800" dirty="0">
                <a:solidFill>
                  <a:schemeClr val="bg1"/>
                </a:solidFill>
              </a:rPr>
              <a:t> void prime(</a:t>
            </a:r>
            <a:r>
              <a:rPr lang="en-US" sz="1800" dirty="0" err="1">
                <a:solidFill>
                  <a:schemeClr val="bg1"/>
                </a:solidFill>
              </a:rPr>
              <a:t>int</a:t>
            </a:r>
            <a:r>
              <a:rPr lang="en-US" sz="1800" dirty="0">
                <a:solidFill>
                  <a:schemeClr val="bg1"/>
                </a:solidFill>
              </a:rPr>
              <a:t> n) { </a:t>
            </a:r>
          </a:p>
          <a:p>
            <a:pPr marL="0" indent="0">
              <a:buNone/>
            </a:pPr>
            <a:r>
              <a:rPr lang="en-US" sz="1800" dirty="0" err="1">
                <a:solidFill>
                  <a:schemeClr val="bg1"/>
                </a:solidFill>
              </a:rPr>
              <a:t>int</a:t>
            </a:r>
            <a:r>
              <a:rPr lang="en-US" sz="1800" dirty="0">
                <a:solidFill>
                  <a:schemeClr val="bg1"/>
                </a:solidFill>
              </a:rPr>
              <a:t> i, flag = 0; </a:t>
            </a:r>
          </a:p>
          <a:p>
            <a:pPr marL="0" indent="0">
              <a:buNone/>
            </a:pPr>
            <a:r>
              <a:rPr lang="en-US" sz="1800" dirty="0">
                <a:solidFill>
                  <a:schemeClr val="bg1"/>
                </a:solidFill>
              </a:rPr>
              <a:t>for (i = 2; i &lt;= n/2; ++i) { </a:t>
            </a:r>
          </a:p>
          <a:p>
            <a:pPr marL="0" indent="0">
              <a:buNone/>
            </a:pPr>
            <a:r>
              <a:rPr lang="en-US" sz="1800" dirty="0">
                <a:solidFill>
                  <a:schemeClr val="bg1"/>
                </a:solidFill>
              </a:rPr>
              <a:t>if (</a:t>
            </a:r>
            <a:r>
              <a:rPr lang="en-US" sz="1800" dirty="0" err="1">
                <a:solidFill>
                  <a:schemeClr val="bg1"/>
                </a:solidFill>
              </a:rPr>
              <a:t>n%i</a:t>
            </a:r>
            <a:r>
              <a:rPr lang="en-US" sz="1800" dirty="0">
                <a:solidFill>
                  <a:schemeClr val="bg1"/>
                </a:solidFill>
              </a:rPr>
              <a:t> == 0) { </a:t>
            </a:r>
          </a:p>
          <a:p>
            <a:pPr marL="0" indent="0">
              <a:buNone/>
            </a:pPr>
            <a:r>
              <a:rPr lang="en-US" sz="1800" dirty="0">
                <a:solidFill>
                  <a:schemeClr val="bg1"/>
                </a:solidFill>
              </a:rPr>
              <a:t>flag = 1; </a:t>
            </a:r>
          </a:p>
          <a:p>
            <a:pPr marL="0" indent="0">
              <a:buNone/>
            </a:pPr>
            <a:r>
              <a:rPr lang="en-US" sz="1800" dirty="0">
                <a:solidFill>
                  <a:schemeClr val="bg1"/>
                </a:solidFill>
              </a:rPr>
              <a:t>break; } }</a:t>
            </a:r>
          </a:p>
          <a:p>
            <a:pPr marL="0" indent="0">
              <a:buNone/>
            </a:pPr>
            <a:r>
              <a:rPr lang="en-US" sz="1800" dirty="0">
                <a:solidFill>
                  <a:schemeClr val="bg1"/>
                </a:solidFill>
              </a:rPr>
              <a:t> if (flag == 1) {</a:t>
            </a:r>
          </a:p>
          <a:p>
            <a:pPr marL="0" indent="0">
              <a:buNone/>
            </a:pPr>
            <a:r>
              <a:rPr lang="en-US" sz="1800" dirty="0">
                <a:solidFill>
                  <a:schemeClr val="bg1"/>
                </a:solidFill>
              </a:rPr>
              <a:t> </a:t>
            </a:r>
            <a:r>
              <a:rPr lang="en-US" sz="1800" dirty="0" err="1">
                <a:solidFill>
                  <a:schemeClr val="bg1"/>
                </a:solidFill>
              </a:rPr>
              <a:t>cout</a:t>
            </a:r>
            <a:r>
              <a:rPr lang="en-US" sz="1800" dirty="0">
                <a:solidFill>
                  <a:schemeClr val="bg1"/>
                </a:solidFill>
              </a:rPr>
              <a:t>&lt;&lt;n&lt;&lt;" is not a prime number."; }</a:t>
            </a:r>
          </a:p>
          <a:p>
            <a:pPr marL="0" indent="0">
              <a:buNone/>
            </a:pPr>
            <a:r>
              <a:rPr lang="en-US" sz="1800" dirty="0">
                <a:solidFill>
                  <a:schemeClr val="bg1"/>
                </a:solidFill>
              </a:rPr>
              <a:t> else { </a:t>
            </a:r>
            <a:r>
              <a:rPr lang="en-US" sz="1800" dirty="0" err="1">
                <a:solidFill>
                  <a:schemeClr val="bg1"/>
                </a:solidFill>
              </a:rPr>
              <a:t>cout</a:t>
            </a:r>
            <a:r>
              <a:rPr lang="en-US" sz="1800" dirty="0">
                <a:solidFill>
                  <a:schemeClr val="bg1"/>
                </a:solidFill>
              </a:rPr>
              <a:t>&lt;&lt;n&lt;&lt;" is a prime number."; </a:t>
            </a:r>
          </a:p>
          <a:p>
            <a:pPr marL="0" indent="0">
              <a:buNone/>
            </a:pPr>
            <a:r>
              <a:rPr lang="en-US" sz="1800" dirty="0">
                <a:solidFill>
                  <a:schemeClr val="bg1"/>
                </a:solidFill>
              </a:rPr>
              <a:t>} }</a:t>
            </a:r>
          </a:p>
        </p:txBody>
      </p:sp>
      <p:sp>
        <p:nvSpPr>
          <p:cNvPr id="4" name="Slide Number Placeholder 3"/>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289891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down)">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wipe(down)">
                                      <p:cBhvr>
                                        <p:cTn id="23" dur="500"/>
                                        <p:tgtEl>
                                          <p:spTgt spid="3">
                                            <p:txEl>
                                              <p:pRg st="11" end="11"/>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20" end="20"/>
                                            </p:txEl>
                                          </p:spTgt>
                                        </p:tgtEl>
                                        <p:attrNameLst>
                                          <p:attrName>style.visibility</p:attrName>
                                        </p:attrNameLst>
                                      </p:cBhvr>
                                      <p:to>
                                        <p:strVal val="visible"/>
                                      </p:to>
                                    </p:set>
                                    <p:animEffect transition="in" filter="wipe(down)">
                                      <p:cBhvr>
                                        <p:cTn id="26" dur="500"/>
                                        <p:tgtEl>
                                          <p:spTgt spid="3">
                                            <p:txEl>
                                              <p:pRg st="20" end="2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00"/>
                                        <p:tgtEl>
                                          <p:spTgt spid="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down)">
                                      <p:cBhvr>
                                        <p:cTn id="44" dur="500"/>
                                        <p:tgtEl>
                                          <p:spTgt spid="3">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wipe(down)">
                                      <p:cBhvr>
                                        <p:cTn id="49" dur="500"/>
                                        <p:tgtEl>
                                          <p:spTgt spid="3">
                                            <p:txEl>
                                              <p:pRg st="13" end="13"/>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wipe(down)">
                                      <p:cBhvr>
                                        <p:cTn id="52" dur="500"/>
                                        <p:tgtEl>
                                          <p:spTgt spid="3">
                                            <p:txEl>
                                              <p:pRg st="14" end="14"/>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wipe(down)">
                                      <p:cBhvr>
                                        <p:cTn id="55" dur="500"/>
                                        <p:tgtEl>
                                          <p:spTgt spid="3">
                                            <p:txEl>
                                              <p:pRg st="15" end="15"/>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6" end="16"/>
                                            </p:txEl>
                                          </p:spTgt>
                                        </p:tgtEl>
                                        <p:attrNameLst>
                                          <p:attrName>style.visibility</p:attrName>
                                        </p:attrNameLst>
                                      </p:cBhvr>
                                      <p:to>
                                        <p:strVal val="visible"/>
                                      </p:to>
                                    </p:set>
                                    <p:animEffect transition="in" filter="wipe(down)">
                                      <p:cBhvr>
                                        <p:cTn id="58" dur="500"/>
                                        <p:tgtEl>
                                          <p:spTgt spid="3">
                                            <p:txEl>
                                              <p:pRg st="16" end="16"/>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animEffect transition="in" filter="wipe(down)">
                                      <p:cBhvr>
                                        <p:cTn id="61" dur="500"/>
                                        <p:tgtEl>
                                          <p:spTgt spid="3">
                                            <p:txEl>
                                              <p:pRg st="17" end="17"/>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3">
                                            <p:txEl>
                                              <p:pRg st="18" end="18"/>
                                            </p:txEl>
                                          </p:spTgt>
                                        </p:tgtEl>
                                        <p:attrNameLst>
                                          <p:attrName>style.visibility</p:attrName>
                                        </p:attrNameLst>
                                      </p:cBhvr>
                                      <p:to>
                                        <p:strVal val="visible"/>
                                      </p:to>
                                    </p:set>
                                    <p:animEffect transition="in" filter="wipe(down)">
                                      <p:cBhvr>
                                        <p:cTn id="64" dur="500"/>
                                        <p:tgtEl>
                                          <p:spTgt spid="3">
                                            <p:txEl>
                                              <p:pRg st="18" end="18"/>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animEffect transition="in" filter="wipe(down)">
                                      <p:cBhvr>
                                        <p:cTn id="67" dur="500"/>
                                        <p:tgtEl>
                                          <p:spTgt spid="3">
                                            <p:txEl>
                                              <p:pRg st="19" end="1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Effect transition="in" filter="wipe(down)">
                                      <p:cBhvr>
                                        <p:cTn id="72" dur="500"/>
                                        <p:tgtEl>
                                          <p:spTgt spid="3">
                                            <p:txEl>
                                              <p:pRg st="4" end="4"/>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00"/>
                                        <p:tgtEl>
                                          <p:spTgt spid="3">
                                            <p:txEl>
                                              <p:pRg st="5" end="5"/>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animEffect transition="in" filter="wipe(down)">
                                      <p:cBhvr>
                                        <p:cTn id="78" dur="500"/>
                                        <p:tgtEl>
                                          <p:spTgt spid="3">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Effect transition="in" filter="wipe(down)">
                                      <p:cBhvr>
                                        <p:cTn id="8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207818"/>
            <a:ext cx="10363200" cy="401782"/>
          </a:xfrm>
        </p:spPr>
        <p:txBody>
          <a:bodyPr/>
          <a:lstStyle/>
          <a:p>
            <a:endParaRPr lang="en-US" dirty="0"/>
          </a:p>
        </p:txBody>
      </p:sp>
      <p:sp>
        <p:nvSpPr>
          <p:cNvPr id="3" name="Content Placeholder 2"/>
          <p:cNvSpPr>
            <a:spLocks noGrp="1"/>
          </p:cNvSpPr>
          <p:nvPr>
            <p:ph idx="1"/>
          </p:nvPr>
        </p:nvSpPr>
        <p:spPr>
          <a:xfrm>
            <a:off x="346364" y="0"/>
            <a:ext cx="11097491" cy="6858000"/>
          </a:xfrm>
          <a:solidFill>
            <a:schemeClr val="accent1">
              <a:lumMod val="50000"/>
            </a:schemeClr>
          </a:solidFill>
        </p:spPr>
        <p:txBody>
          <a:bodyPr/>
          <a:lstStyle/>
          <a:p>
            <a:pPr marL="0" indent="0">
              <a:buNone/>
            </a:pPr>
            <a:r>
              <a:rPr lang="en-US" sz="1800" dirty="0">
                <a:solidFill>
                  <a:schemeClr val="bg1"/>
                </a:solidFill>
              </a:rPr>
              <a:t>#include &lt;</a:t>
            </a:r>
            <a:r>
              <a:rPr lang="en-US" sz="1800" dirty="0" err="1">
                <a:solidFill>
                  <a:schemeClr val="bg1"/>
                </a:solidFill>
              </a:rPr>
              <a:t>iostream</a:t>
            </a:r>
            <a:r>
              <a:rPr lang="en-US" sz="1800" dirty="0">
                <a:solidFill>
                  <a:schemeClr val="bg1"/>
                </a:solidFill>
              </a:rPr>
              <a:t>&gt; </a:t>
            </a:r>
          </a:p>
          <a:p>
            <a:pPr marL="0" indent="0">
              <a:buNone/>
            </a:pPr>
            <a:r>
              <a:rPr lang="en-US" sz="1800" dirty="0">
                <a:solidFill>
                  <a:schemeClr val="bg1"/>
                </a:solidFill>
              </a:rPr>
              <a:t>using namespace </a:t>
            </a:r>
            <a:r>
              <a:rPr lang="en-US" sz="1800" dirty="0" err="1">
                <a:solidFill>
                  <a:schemeClr val="bg1"/>
                </a:solidFill>
              </a:rPr>
              <a:t>std</a:t>
            </a:r>
            <a:r>
              <a:rPr lang="en-US" sz="1800" dirty="0">
                <a:solidFill>
                  <a:schemeClr val="bg1"/>
                </a:solidFill>
              </a:rPr>
              <a:t>; </a:t>
            </a:r>
          </a:p>
          <a:p>
            <a:pPr marL="0" indent="0">
              <a:buNone/>
            </a:pPr>
            <a:r>
              <a:rPr lang="en-US" sz="1800" dirty="0" err="1">
                <a:solidFill>
                  <a:schemeClr val="bg1"/>
                </a:solidFill>
              </a:rPr>
              <a:t>int</a:t>
            </a:r>
            <a:r>
              <a:rPr lang="en-US" sz="1800" dirty="0">
                <a:solidFill>
                  <a:schemeClr val="bg1"/>
                </a:solidFill>
              </a:rPr>
              <a:t> prime(</a:t>
            </a:r>
            <a:r>
              <a:rPr lang="en-US" sz="1800" dirty="0" err="1">
                <a:solidFill>
                  <a:schemeClr val="bg1"/>
                </a:solidFill>
              </a:rPr>
              <a:t>int</a:t>
            </a:r>
            <a:r>
              <a:rPr lang="en-US" sz="1800" dirty="0">
                <a:solidFill>
                  <a:schemeClr val="bg1"/>
                </a:solidFill>
              </a:rPr>
              <a:t> n);</a:t>
            </a: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main() {</a:t>
            </a: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a:t>
            </a:r>
            <a:r>
              <a:rPr lang="en-US" sz="1800" dirty="0" err="1">
                <a:solidFill>
                  <a:schemeClr val="bg1"/>
                </a:solidFill>
              </a:rPr>
              <a:t>num</a:t>
            </a:r>
            <a:r>
              <a:rPr lang="en-US" sz="1800" dirty="0">
                <a:solidFill>
                  <a:schemeClr val="bg1"/>
                </a:solidFill>
              </a:rPr>
              <a:t>,</a:t>
            </a:r>
          </a:p>
          <a:p>
            <a:pPr marL="0" indent="0">
              <a:buNone/>
            </a:pPr>
            <a:r>
              <a:rPr lang="en-US" sz="1800" dirty="0">
                <a:solidFill>
                  <a:schemeClr val="bg1"/>
                </a:solidFill>
              </a:rPr>
              <a:t> flag = 0; </a:t>
            </a:r>
          </a:p>
          <a:p>
            <a:pPr marL="0" indent="0">
              <a:buNone/>
            </a:pPr>
            <a:r>
              <a:rPr lang="en-US" sz="1800" dirty="0" err="1">
                <a:solidFill>
                  <a:schemeClr val="bg1"/>
                </a:solidFill>
              </a:rPr>
              <a:t>cout</a:t>
            </a:r>
            <a:r>
              <a:rPr lang="en-US" sz="1800" dirty="0">
                <a:solidFill>
                  <a:schemeClr val="bg1"/>
                </a:solidFill>
              </a:rPr>
              <a:t>&lt;&lt;"Enter positive enter to check: "; </a:t>
            </a:r>
          </a:p>
          <a:p>
            <a:pPr marL="0" indent="0">
              <a:buNone/>
            </a:pPr>
            <a:r>
              <a:rPr lang="en-US" sz="1800" dirty="0" err="1">
                <a:solidFill>
                  <a:schemeClr val="bg1"/>
                </a:solidFill>
              </a:rPr>
              <a:t>cin</a:t>
            </a:r>
            <a:r>
              <a:rPr lang="en-US" sz="1800" dirty="0">
                <a:solidFill>
                  <a:schemeClr val="bg1"/>
                </a:solidFill>
              </a:rPr>
              <a:t>&gt;&gt;</a:t>
            </a:r>
            <a:r>
              <a:rPr lang="en-US" sz="1800" dirty="0" err="1">
                <a:solidFill>
                  <a:schemeClr val="bg1"/>
                </a:solidFill>
              </a:rPr>
              <a:t>num</a:t>
            </a:r>
            <a:r>
              <a:rPr lang="en-US" sz="1800" dirty="0">
                <a:solidFill>
                  <a:schemeClr val="bg1"/>
                </a:solidFill>
              </a:rPr>
              <a:t>; </a:t>
            </a:r>
          </a:p>
          <a:p>
            <a:pPr marL="0" indent="0">
              <a:buNone/>
            </a:pPr>
            <a:r>
              <a:rPr lang="en-US" sz="1800" dirty="0">
                <a:solidFill>
                  <a:schemeClr val="bg1"/>
                </a:solidFill>
              </a:rPr>
              <a:t>flag = prime(</a:t>
            </a:r>
            <a:r>
              <a:rPr lang="en-US" sz="1800" dirty="0" err="1">
                <a:solidFill>
                  <a:schemeClr val="bg1"/>
                </a:solidFill>
              </a:rPr>
              <a:t>num</a:t>
            </a:r>
            <a:r>
              <a:rPr lang="en-US" sz="1800" dirty="0">
                <a:solidFill>
                  <a:schemeClr val="bg1"/>
                </a:solidFill>
              </a:rPr>
              <a:t>); </a:t>
            </a:r>
            <a:r>
              <a:rPr lang="en-US" sz="1800" dirty="0">
                <a:ln>
                  <a:solidFill>
                    <a:srgbClr val="FFFF00"/>
                  </a:solidFill>
                </a:ln>
                <a:solidFill>
                  <a:srgbClr val="FFFF00"/>
                </a:solidFill>
              </a:rPr>
              <a:t>/* Argument </a:t>
            </a:r>
            <a:r>
              <a:rPr lang="en-US" sz="1800" dirty="0" err="1">
                <a:ln>
                  <a:solidFill>
                    <a:srgbClr val="FFFF00"/>
                  </a:solidFill>
                </a:ln>
                <a:solidFill>
                  <a:srgbClr val="FFFF00"/>
                </a:solidFill>
              </a:rPr>
              <a:t>num</a:t>
            </a:r>
            <a:r>
              <a:rPr lang="en-US" sz="1800" dirty="0">
                <a:ln>
                  <a:solidFill>
                    <a:srgbClr val="FFFF00"/>
                  </a:solidFill>
                </a:ln>
                <a:solidFill>
                  <a:srgbClr val="FFFF00"/>
                </a:solidFill>
              </a:rPr>
              <a:t> is passed to check() function. */ </a:t>
            </a:r>
          </a:p>
          <a:p>
            <a:pPr marL="0" indent="0">
              <a:buNone/>
            </a:pPr>
            <a:r>
              <a:rPr lang="en-US" sz="1800" dirty="0">
                <a:solidFill>
                  <a:schemeClr val="bg1"/>
                </a:solidFill>
              </a:rPr>
              <a:t>if(flag == 1) </a:t>
            </a:r>
          </a:p>
          <a:p>
            <a:pPr marL="0" indent="0">
              <a:buNone/>
            </a:pPr>
            <a:r>
              <a:rPr lang="en-US" sz="1800" dirty="0" err="1">
                <a:solidFill>
                  <a:schemeClr val="bg1"/>
                </a:solidFill>
              </a:rPr>
              <a:t>cout</a:t>
            </a:r>
            <a:r>
              <a:rPr lang="en-US" sz="1800" dirty="0">
                <a:solidFill>
                  <a:schemeClr val="bg1"/>
                </a:solidFill>
              </a:rPr>
              <a:t>&lt;&lt;</a:t>
            </a:r>
            <a:r>
              <a:rPr lang="en-US" sz="1800" dirty="0" err="1">
                <a:solidFill>
                  <a:schemeClr val="bg1"/>
                </a:solidFill>
              </a:rPr>
              <a:t>num</a:t>
            </a:r>
            <a:r>
              <a:rPr lang="en-US" sz="1800" dirty="0">
                <a:solidFill>
                  <a:schemeClr val="bg1"/>
                </a:solidFill>
              </a:rPr>
              <a:t>&lt;&lt;" is not a prime number.";</a:t>
            </a:r>
          </a:p>
          <a:p>
            <a:pPr marL="0" indent="0">
              <a:buNone/>
            </a:pPr>
            <a:r>
              <a:rPr lang="en-US" sz="1800" dirty="0">
                <a:solidFill>
                  <a:schemeClr val="bg1"/>
                </a:solidFill>
              </a:rPr>
              <a:t> else </a:t>
            </a:r>
            <a:r>
              <a:rPr lang="en-US" sz="1800" dirty="0" err="1">
                <a:solidFill>
                  <a:schemeClr val="bg1"/>
                </a:solidFill>
              </a:rPr>
              <a:t>cout</a:t>
            </a:r>
            <a:r>
              <a:rPr lang="en-US" sz="1800" dirty="0">
                <a:solidFill>
                  <a:schemeClr val="bg1"/>
                </a:solidFill>
              </a:rPr>
              <a:t>&lt;&lt;</a:t>
            </a:r>
            <a:r>
              <a:rPr lang="en-US" sz="1800" dirty="0" err="1">
                <a:solidFill>
                  <a:schemeClr val="bg1"/>
                </a:solidFill>
              </a:rPr>
              <a:t>num</a:t>
            </a:r>
            <a:r>
              <a:rPr lang="en-US" sz="1800" dirty="0">
                <a:solidFill>
                  <a:schemeClr val="bg1"/>
                </a:solidFill>
              </a:rPr>
              <a:t>&lt;&lt;" is a prime number."; </a:t>
            </a:r>
          </a:p>
          <a:p>
            <a:pPr marL="0" indent="0">
              <a:buNone/>
            </a:pPr>
            <a:r>
              <a:rPr lang="en-US" sz="1800" dirty="0">
                <a:solidFill>
                  <a:schemeClr val="bg1"/>
                </a:solidFill>
              </a:rPr>
              <a:t>return 0; } </a:t>
            </a:r>
          </a:p>
          <a:p>
            <a:pPr marL="0" indent="0">
              <a:buNone/>
            </a:pPr>
            <a:r>
              <a:rPr lang="en-US" sz="1800" dirty="0">
                <a:ln>
                  <a:solidFill>
                    <a:srgbClr val="FFFF00"/>
                  </a:solidFill>
                </a:ln>
                <a:solidFill>
                  <a:srgbClr val="FFFF00"/>
                </a:solidFill>
              </a:rPr>
              <a:t>/* This function returns integer value. */ </a:t>
            </a:r>
          </a:p>
          <a:p>
            <a:pPr marL="0" indent="0">
              <a:buNone/>
            </a:pPr>
            <a:r>
              <a:rPr lang="en-US" sz="1800" dirty="0" err="1">
                <a:solidFill>
                  <a:schemeClr val="bg1"/>
                </a:solidFill>
              </a:rPr>
              <a:t>int</a:t>
            </a:r>
            <a:r>
              <a:rPr lang="en-US" sz="1800" dirty="0">
                <a:solidFill>
                  <a:schemeClr val="bg1"/>
                </a:solidFill>
              </a:rPr>
              <a:t> prime(</a:t>
            </a:r>
            <a:r>
              <a:rPr lang="en-US" sz="1800" dirty="0" err="1">
                <a:solidFill>
                  <a:schemeClr val="bg1"/>
                </a:solidFill>
              </a:rPr>
              <a:t>int</a:t>
            </a:r>
            <a:r>
              <a:rPr lang="en-US" sz="1800" dirty="0">
                <a:solidFill>
                  <a:schemeClr val="bg1"/>
                </a:solidFill>
              </a:rPr>
              <a:t> n){</a:t>
            </a:r>
          </a:p>
          <a:p>
            <a:pPr marL="0" indent="0">
              <a:buNone/>
            </a:pPr>
            <a:r>
              <a:rPr lang="en-US" sz="1800" dirty="0">
                <a:solidFill>
                  <a:schemeClr val="bg1"/>
                </a:solidFill>
              </a:rPr>
              <a:t> </a:t>
            </a:r>
            <a:r>
              <a:rPr lang="en-US" sz="1800" dirty="0" err="1">
                <a:solidFill>
                  <a:schemeClr val="bg1"/>
                </a:solidFill>
              </a:rPr>
              <a:t>int</a:t>
            </a:r>
            <a:r>
              <a:rPr lang="en-US" sz="1800" dirty="0">
                <a:solidFill>
                  <a:schemeClr val="bg1"/>
                </a:solidFill>
              </a:rPr>
              <a:t> i;</a:t>
            </a:r>
          </a:p>
          <a:p>
            <a:pPr marL="0" indent="0">
              <a:buNone/>
            </a:pPr>
            <a:r>
              <a:rPr lang="en-US" sz="1800" dirty="0">
                <a:solidFill>
                  <a:schemeClr val="bg1"/>
                </a:solidFill>
              </a:rPr>
              <a:t>for(i = 2; i &lt;= n/2; ++i){ </a:t>
            </a:r>
          </a:p>
          <a:p>
            <a:pPr marL="0" indent="0">
              <a:buNone/>
            </a:pPr>
            <a:r>
              <a:rPr lang="en-US" sz="1800" dirty="0">
                <a:solidFill>
                  <a:schemeClr val="bg1"/>
                </a:solidFill>
              </a:rPr>
              <a:t>if(</a:t>
            </a:r>
            <a:r>
              <a:rPr lang="en-US" sz="1800" dirty="0" err="1">
                <a:solidFill>
                  <a:schemeClr val="bg1"/>
                </a:solidFill>
              </a:rPr>
              <a:t>n%i</a:t>
            </a:r>
            <a:r>
              <a:rPr lang="en-US" sz="1800" dirty="0">
                <a:solidFill>
                  <a:schemeClr val="bg1"/>
                </a:solidFill>
              </a:rPr>
              <a:t> == 0)</a:t>
            </a:r>
          </a:p>
          <a:p>
            <a:pPr marL="0" indent="0">
              <a:buNone/>
            </a:pPr>
            <a:r>
              <a:rPr lang="en-US" sz="1800" dirty="0">
                <a:solidFill>
                  <a:schemeClr val="bg1"/>
                </a:solidFill>
              </a:rPr>
              <a:t> return 1; }</a:t>
            </a:r>
          </a:p>
          <a:p>
            <a:pPr marL="0" indent="0">
              <a:buNone/>
            </a:pPr>
            <a:r>
              <a:rPr lang="en-US" sz="1800" dirty="0">
                <a:solidFill>
                  <a:schemeClr val="bg1"/>
                </a:solidFill>
              </a:rPr>
              <a:t> return 0; }</a:t>
            </a:r>
          </a:p>
        </p:txBody>
      </p:sp>
      <p:sp>
        <p:nvSpPr>
          <p:cNvPr id="4" name="Slide Number Placeholder 3"/>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109569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wipe(down)">
                                      <p:cBhvr>
                                        <p:cTn id="15" dur="500"/>
                                        <p:tgtEl>
                                          <p:spTgt spid="3">
                                            <p:txEl>
                                              <p:pRg st="12" end="1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animEffect transition="in" filter="wipe(down)">
                                      <p:cBhvr>
                                        <p:cTn id="23" dur="500"/>
                                        <p:tgtEl>
                                          <p:spTgt spid="3">
                                            <p:txEl>
                                              <p:pRg st="14" end="1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9" end="19"/>
                                            </p:txEl>
                                          </p:spTgt>
                                        </p:tgtEl>
                                        <p:attrNameLst>
                                          <p:attrName>style.visibility</p:attrName>
                                        </p:attrNameLst>
                                      </p:cBhvr>
                                      <p:to>
                                        <p:strVal val="visible"/>
                                      </p:to>
                                    </p:set>
                                    <p:animEffect transition="in" filter="wipe(down)">
                                      <p:cBhvr>
                                        <p:cTn id="26" dur="500"/>
                                        <p:tgtEl>
                                          <p:spTgt spid="3">
                                            <p:txEl>
                                              <p:pRg st="19" end="1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wipe(down)">
                                      <p:cBhvr>
                                        <p:cTn id="36" dur="500"/>
                                        <p:tgtEl>
                                          <p:spTgt spid="3">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Effect transition="in" filter="wipe(down)">
                                      <p:cBhvr>
                                        <p:cTn id="41" dur="500"/>
                                        <p:tgtEl>
                                          <p:spTgt spid="3">
                                            <p:txEl>
                                              <p:pRg st="15" end="15"/>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animEffect transition="in" filter="wipe(down)">
                                      <p:cBhvr>
                                        <p:cTn id="44" dur="500"/>
                                        <p:tgtEl>
                                          <p:spTgt spid="3">
                                            <p:txEl>
                                              <p:pRg st="16" end="16"/>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animEffect transition="in" filter="wipe(down)">
                                      <p:cBhvr>
                                        <p:cTn id="47" dur="500"/>
                                        <p:tgtEl>
                                          <p:spTgt spid="3">
                                            <p:txEl>
                                              <p:pRg st="17" end="17"/>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8" end="18"/>
                                            </p:txEl>
                                          </p:spTgt>
                                        </p:tgtEl>
                                        <p:attrNameLst>
                                          <p:attrName>style.visibility</p:attrName>
                                        </p:attrNameLst>
                                      </p:cBhvr>
                                      <p:to>
                                        <p:strVal val="visible"/>
                                      </p:to>
                                    </p:set>
                                    <p:animEffect transition="in" filter="wipe(down)">
                                      <p:cBhvr>
                                        <p:cTn id="50" dur="500"/>
                                        <p:tgtEl>
                                          <p:spTgt spid="3">
                                            <p:txEl>
                                              <p:pRg st="18"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00"/>
                                        <p:tgtEl>
                                          <p:spTgt spid="3">
                                            <p:txEl>
                                              <p:pRg st="4" end="4"/>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wipe(down)">
                                      <p:cBhvr>
                                        <p:cTn id="58" dur="500"/>
                                        <p:tgtEl>
                                          <p:spTgt spid="3">
                                            <p:txEl>
                                              <p:pRg st="5" end="5"/>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wipe(down)">
                                      <p:cBhvr>
                                        <p:cTn id="61" dur="500"/>
                                        <p:tgtEl>
                                          <p:spTgt spid="3">
                                            <p:txEl>
                                              <p:pRg st="6" end="6"/>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wipe(down)">
                                      <p:cBhvr>
                                        <p:cTn id="64" dur="500"/>
                                        <p:tgtEl>
                                          <p:spTgt spid="3">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wipe(down)">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wipe(down)">
                                      <p:cBhvr>
                                        <p:cTn id="74" dur="500"/>
                                        <p:tgtEl>
                                          <p:spTgt spid="3">
                                            <p:txEl>
                                              <p:pRg st="9" end="9"/>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wipe(down)">
                                      <p:cBhvr>
                                        <p:cTn id="77" dur="500"/>
                                        <p:tgtEl>
                                          <p:spTgt spid="3">
                                            <p:txEl>
                                              <p:pRg st="10" end="10"/>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wipe(down)">
                                      <p:cBhvr>
                                        <p:cTn id="8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Functions</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77091" y="1593273"/>
            <a:ext cx="11707091" cy="160712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2"/>
                </a:solidFill>
              </a:rPr>
              <a:t>The Top-down design approach is based on dividing the main problem into smaller tasks which may be divided into simpler tasks.</a:t>
            </a:r>
          </a:p>
          <a:p>
            <a:pPr algn="just"/>
            <a:endParaRPr lang="en-US" sz="2400" dirty="0">
              <a:solidFill>
                <a:schemeClr val="tx2"/>
              </a:solidFill>
            </a:endParaRPr>
          </a:p>
          <a:p>
            <a:pPr algn="just"/>
            <a:r>
              <a:rPr lang="en-US" sz="2400" dirty="0">
                <a:solidFill>
                  <a:schemeClr val="tx2"/>
                </a:solidFill>
              </a:rPr>
              <a:t>Then implementing each simple task by a subprogram or a function.</a:t>
            </a:r>
          </a:p>
        </p:txBody>
      </p:sp>
      <p:sp>
        <p:nvSpPr>
          <p:cNvPr id="7" name="Rectangle 6"/>
          <p:cNvSpPr/>
          <p:nvPr/>
        </p:nvSpPr>
        <p:spPr>
          <a:xfrm rot="10800000" flipH="1" flipV="1">
            <a:off x="277090" y="3692234"/>
            <a:ext cx="11707091" cy="48490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rPr>
              <a:t>A function is a subprogram that acts on data and often returns a value.</a:t>
            </a:r>
            <a:endParaRPr lang="en-US" sz="2400" dirty="0"/>
          </a:p>
        </p:txBody>
      </p:sp>
      <p:sp>
        <p:nvSpPr>
          <p:cNvPr id="8" name="Rectangle 7"/>
          <p:cNvSpPr/>
          <p:nvPr/>
        </p:nvSpPr>
        <p:spPr>
          <a:xfrm rot="10800000" flipH="1" flipV="1">
            <a:off x="277091" y="4481943"/>
            <a:ext cx="11707091" cy="48490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Arial" charset="0"/>
                <a:cs typeface="Arial" charset="0"/>
              </a:rPr>
              <a:t>Functions are having modular approach.</a:t>
            </a:r>
          </a:p>
        </p:txBody>
      </p:sp>
      <p:sp>
        <p:nvSpPr>
          <p:cNvPr id="9" name="Rectangle 8"/>
          <p:cNvSpPr/>
          <p:nvPr/>
        </p:nvSpPr>
        <p:spPr>
          <a:xfrm rot="10800000" flipH="1" flipV="1">
            <a:off x="277091" y="5507179"/>
            <a:ext cx="11707091" cy="48490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latin typeface="Arial" charset="0"/>
                <a:cs typeface="Arial" charset="0"/>
              </a:rPr>
              <a:t>Functions are the user defined data types. </a:t>
            </a:r>
          </a:p>
        </p:txBody>
      </p:sp>
    </p:spTree>
    <p:extLst>
      <p:ext uri="{BB962C8B-B14F-4D97-AF65-F5344CB8AC3E}">
        <p14:creationId xmlns:p14="http://schemas.microsoft.com/office/powerpoint/2010/main" val="17256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Overloading</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42454" y="1302329"/>
            <a:ext cx="11707091" cy="156556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rgbClr val="252525"/>
                </a:solidFill>
              </a:rPr>
              <a:t>In some </a:t>
            </a:r>
            <a:r>
              <a:rPr lang="en-US" sz="2400" dirty="0">
                <a:solidFill>
                  <a:schemeClr val="tx1"/>
                </a:solidFill>
              </a:rPr>
              <a:t>programming languages, </a:t>
            </a:r>
            <a:r>
              <a:rPr lang="en-US" sz="2400" b="1" dirty="0">
                <a:solidFill>
                  <a:srgbClr val="252525"/>
                </a:solidFill>
              </a:rPr>
              <a:t>function overloading</a:t>
            </a:r>
            <a:r>
              <a:rPr lang="en-US" sz="2400" dirty="0">
                <a:solidFill>
                  <a:srgbClr val="252525"/>
                </a:solidFill>
              </a:rPr>
              <a:t> or </a:t>
            </a:r>
            <a:r>
              <a:rPr lang="en-US" sz="2400" b="1" dirty="0">
                <a:solidFill>
                  <a:srgbClr val="252525"/>
                </a:solidFill>
              </a:rPr>
              <a:t>method overloading</a:t>
            </a:r>
            <a:r>
              <a:rPr lang="en-US" sz="2400" dirty="0">
                <a:solidFill>
                  <a:srgbClr val="252525"/>
                </a:solidFill>
              </a:rPr>
              <a:t> is the ability to create multiple </a:t>
            </a:r>
            <a:r>
              <a:rPr lang="en-US" sz="2400" dirty="0">
                <a:solidFill>
                  <a:schemeClr val="tx1"/>
                </a:solidFill>
              </a:rPr>
              <a:t>methods</a:t>
            </a:r>
            <a:r>
              <a:rPr lang="en-US" sz="2400" dirty="0">
                <a:solidFill>
                  <a:srgbClr val="252525"/>
                </a:solidFill>
              </a:rPr>
              <a:t> of the same name with different implementations.</a:t>
            </a:r>
          </a:p>
        </p:txBody>
      </p:sp>
      <p:sp>
        <p:nvSpPr>
          <p:cNvPr id="7" name="Rectangle 6"/>
          <p:cNvSpPr/>
          <p:nvPr/>
        </p:nvSpPr>
        <p:spPr>
          <a:xfrm rot="10800000" flipH="1" flipV="1">
            <a:off x="242454" y="3283528"/>
            <a:ext cx="11707091" cy="112914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C++ programming, two functions can have </a:t>
            </a:r>
            <a:r>
              <a:rPr lang="en-US" sz="2400" dirty="0">
                <a:solidFill>
                  <a:srgbClr val="C00000"/>
                </a:solidFill>
              </a:rPr>
              <a:t>same identifier</a:t>
            </a:r>
            <a:r>
              <a:rPr lang="en-US" sz="2400" dirty="0">
                <a:solidFill>
                  <a:schemeClr val="tx1"/>
                </a:solidFill>
              </a:rPr>
              <a:t>(name) </a:t>
            </a:r>
            <a:r>
              <a:rPr lang="en-US" sz="2400" dirty="0">
                <a:solidFill>
                  <a:srgbClr val="C00000"/>
                </a:solidFill>
              </a:rPr>
              <a:t>if either number of arguments or type of arguments passed to functions are different. </a:t>
            </a:r>
            <a:r>
              <a:rPr lang="en-US" sz="2400" dirty="0">
                <a:solidFill>
                  <a:schemeClr val="tx1"/>
                </a:solidFill>
              </a:rPr>
              <a:t>These types of functions having similar name are called overloaded functions.</a:t>
            </a:r>
          </a:p>
        </p:txBody>
      </p:sp>
      <p:sp>
        <p:nvSpPr>
          <p:cNvPr id="8" name="Rectangle 7"/>
          <p:cNvSpPr/>
          <p:nvPr/>
        </p:nvSpPr>
        <p:spPr>
          <a:xfrm rot="10800000" flipH="1" flipV="1">
            <a:off x="242454" y="4807527"/>
            <a:ext cx="11707091" cy="133003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An overloaded declaration is a declaration that had been declared with the same name as a previously declared declaration in the same scope, except that both declarations have different arguments and obviously different definition (implementation).</a:t>
            </a:r>
            <a:endParaRPr lang="en-US" sz="2400" dirty="0">
              <a:solidFill>
                <a:schemeClr val="tx1"/>
              </a:solidFill>
              <a:latin typeface="Arial" charset="0"/>
              <a:cs typeface="Arial" charset="0"/>
            </a:endParaRPr>
          </a:p>
        </p:txBody>
      </p:sp>
    </p:spTree>
    <p:extLst>
      <p:ext uri="{BB962C8B-B14F-4D97-AF65-F5344CB8AC3E}">
        <p14:creationId xmlns:p14="http://schemas.microsoft.com/office/powerpoint/2010/main" val="359953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Overloading(</a:t>
            </a:r>
            <a:r>
              <a:rPr lang="en-US" sz="4800" b="1" dirty="0" err="1">
                <a:solidFill>
                  <a:schemeClr val="bg1"/>
                </a:solidFill>
                <a:latin typeface="Rockwell" panose="02060603020205020403" pitchFamily="18" charset="0"/>
              </a:rPr>
              <a:t>Con’t</a:t>
            </a:r>
            <a:r>
              <a:rPr lang="en-US" sz="4800" b="1" dirty="0">
                <a:solidFill>
                  <a:schemeClr val="bg1"/>
                </a:solidFill>
                <a:latin typeface="Rockwell" panose="02060603020205020403" pitchFamily="18" charset="0"/>
              </a:rPr>
              <a:t>)</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42454" y="1454726"/>
            <a:ext cx="11707091" cy="22998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We can have multiple definitions for the same function name in the same scope. The definition of the function must differ from each other by the types and/or the number of arguments in the argument list. We can not overload function declarations that differ only by return type.</a:t>
            </a:r>
          </a:p>
        </p:txBody>
      </p:sp>
      <p:sp>
        <p:nvSpPr>
          <p:cNvPr id="8" name="Rectangle 7"/>
          <p:cNvSpPr/>
          <p:nvPr/>
        </p:nvSpPr>
        <p:spPr>
          <a:xfrm rot="10800000" flipH="1" flipV="1">
            <a:off x="277091" y="4322618"/>
            <a:ext cx="11707091" cy="17872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Overloaded function may or may not have different return type but it should have different argument(either type of argument or numbers of argument passed).</a:t>
            </a:r>
          </a:p>
        </p:txBody>
      </p:sp>
    </p:spTree>
    <p:extLst>
      <p:ext uri="{BB962C8B-B14F-4D97-AF65-F5344CB8AC3E}">
        <p14:creationId xmlns:p14="http://schemas.microsoft.com/office/powerpoint/2010/main" val="4929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Overloading(</a:t>
            </a:r>
            <a:r>
              <a:rPr lang="en-US" sz="4800" b="1" dirty="0" err="1">
                <a:solidFill>
                  <a:schemeClr val="bg1"/>
                </a:solidFill>
                <a:latin typeface="Rockwell" panose="02060603020205020403" pitchFamily="18" charset="0"/>
              </a:rPr>
              <a:t>Con’t</a:t>
            </a:r>
            <a:r>
              <a:rPr lang="en-US" sz="4800" b="1" dirty="0">
                <a:solidFill>
                  <a:schemeClr val="bg1"/>
                </a:solidFill>
                <a:latin typeface="Rockwell" panose="02060603020205020403" pitchFamily="18" charset="0"/>
              </a:rPr>
              <a:t>)</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42454" y="1316182"/>
            <a:ext cx="11707091" cy="20366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Function overloading is usually used to enhance the readability of the program. If we have to perform one single operation but with different number or types of arguments, then we can simply overload the function.</a:t>
            </a:r>
          </a:p>
        </p:txBody>
      </p:sp>
      <p:sp>
        <p:nvSpPr>
          <p:cNvPr id="7" name="Rectangle 6"/>
          <p:cNvSpPr/>
          <p:nvPr/>
        </p:nvSpPr>
        <p:spPr>
          <a:xfrm rot="10800000" flipH="1" flipV="1">
            <a:off x="242453" y="3643746"/>
            <a:ext cx="11707091" cy="266007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Example of function overloading */</a:t>
            </a:r>
          </a:p>
          <a:p>
            <a:endParaRPr lang="en-US" sz="2400" dirty="0">
              <a:solidFill>
                <a:schemeClr val="tx1"/>
              </a:solidFill>
            </a:endParaRPr>
          </a:p>
          <a:p>
            <a:r>
              <a:rPr lang="en-US" sz="2400" dirty="0" err="1">
                <a:solidFill>
                  <a:schemeClr val="tx1"/>
                </a:solidFill>
              </a:rPr>
              <a:t>int</a:t>
            </a:r>
            <a:r>
              <a:rPr lang="en-US" sz="2400" dirty="0">
                <a:solidFill>
                  <a:schemeClr val="tx1"/>
                </a:solidFill>
              </a:rPr>
              <a:t> test() { }</a:t>
            </a:r>
          </a:p>
          <a:p>
            <a:r>
              <a:rPr lang="en-US" sz="2400" dirty="0" err="1">
                <a:solidFill>
                  <a:schemeClr val="tx1"/>
                </a:solidFill>
              </a:rPr>
              <a:t>int</a:t>
            </a:r>
            <a:r>
              <a:rPr lang="en-US" sz="2400" dirty="0">
                <a:solidFill>
                  <a:schemeClr val="tx1"/>
                </a:solidFill>
              </a:rPr>
              <a:t> test(</a:t>
            </a:r>
            <a:r>
              <a:rPr lang="en-US" sz="2400" dirty="0" err="1">
                <a:solidFill>
                  <a:schemeClr val="tx1"/>
                </a:solidFill>
              </a:rPr>
              <a:t>int</a:t>
            </a:r>
            <a:r>
              <a:rPr lang="en-US" sz="2400" dirty="0">
                <a:solidFill>
                  <a:schemeClr val="tx1"/>
                </a:solidFill>
              </a:rPr>
              <a:t> a){ }</a:t>
            </a:r>
          </a:p>
          <a:p>
            <a:r>
              <a:rPr lang="en-US" sz="2400" dirty="0" err="1">
                <a:solidFill>
                  <a:schemeClr val="tx1"/>
                </a:solidFill>
              </a:rPr>
              <a:t>int</a:t>
            </a:r>
            <a:r>
              <a:rPr lang="en-US" sz="2400" dirty="0">
                <a:solidFill>
                  <a:schemeClr val="tx1"/>
                </a:solidFill>
              </a:rPr>
              <a:t> test(double a){ }</a:t>
            </a:r>
          </a:p>
          <a:p>
            <a:r>
              <a:rPr lang="en-US" sz="2400" dirty="0" err="1">
                <a:solidFill>
                  <a:schemeClr val="tx1"/>
                </a:solidFill>
              </a:rPr>
              <a:t>int</a:t>
            </a:r>
            <a:r>
              <a:rPr lang="en-US" sz="2400" dirty="0">
                <a:solidFill>
                  <a:schemeClr val="tx1"/>
                </a:solidFill>
              </a:rPr>
              <a:t> test(</a:t>
            </a:r>
            <a:r>
              <a:rPr lang="en-US" sz="2400" dirty="0" err="1">
                <a:solidFill>
                  <a:schemeClr val="tx1"/>
                </a:solidFill>
              </a:rPr>
              <a:t>int</a:t>
            </a:r>
            <a:r>
              <a:rPr lang="en-US" sz="2400" dirty="0">
                <a:solidFill>
                  <a:schemeClr val="tx1"/>
                </a:solidFill>
              </a:rPr>
              <a:t> a, double b){ }</a:t>
            </a:r>
          </a:p>
        </p:txBody>
      </p:sp>
    </p:spTree>
    <p:extLst>
      <p:ext uri="{BB962C8B-B14F-4D97-AF65-F5344CB8AC3E}">
        <p14:creationId xmlns:p14="http://schemas.microsoft.com/office/powerpoint/2010/main" val="151131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Overloading</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42453" y="1537855"/>
            <a:ext cx="11707091" cy="11222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Two functions shown below are not overloaded functions because they only have same number of arguments and arguments in both functions are of type int.</a:t>
            </a:r>
          </a:p>
        </p:txBody>
      </p:sp>
      <p:sp>
        <p:nvSpPr>
          <p:cNvPr id="7" name="Rectangle 6"/>
          <p:cNvSpPr/>
          <p:nvPr/>
        </p:nvSpPr>
        <p:spPr>
          <a:xfrm rot="10800000" flipH="1" flipV="1">
            <a:off x="277091" y="3491346"/>
            <a:ext cx="11707091" cy="266007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Both functions has same number of argument and same type of argument*/ </a:t>
            </a:r>
          </a:p>
          <a:p>
            <a:r>
              <a:rPr lang="en-US" sz="2400" dirty="0">
                <a:solidFill>
                  <a:schemeClr val="bg1"/>
                </a:solidFill>
              </a:rPr>
              <a:t>/* Hence, functions mentioned below are not overloaded functions.*/</a:t>
            </a:r>
          </a:p>
          <a:p>
            <a:r>
              <a:rPr lang="en-US" sz="2400" dirty="0">
                <a:solidFill>
                  <a:schemeClr val="bg1"/>
                </a:solidFill>
              </a:rPr>
              <a:t> /* Compiler shows error in this case. */ </a:t>
            </a:r>
          </a:p>
          <a:p>
            <a:r>
              <a:rPr lang="en-US" sz="2400" dirty="0" err="1">
                <a:solidFill>
                  <a:schemeClr val="bg1"/>
                </a:solidFill>
              </a:rPr>
              <a:t>int</a:t>
            </a:r>
            <a:r>
              <a:rPr lang="en-US" sz="2400" dirty="0">
                <a:solidFill>
                  <a:schemeClr val="bg1"/>
                </a:solidFill>
              </a:rPr>
              <a:t> test(</a:t>
            </a:r>
            <a:r>
              <a:rPr lang="en-US" sz="2400" dirty="0" err="1">
                <a:solidFill>
                  <a:schemeClr val="bg1"/>
                </a:solidFill>
              </a:rPr>
              <a:t>int</a:t>
            </a:r>
            <a:r>
              <a:rPr lang="en-US" sz="2400" dirty="0">
                <a:solidFill>
                  <a:schemeClr val="bg1"/>
                </a:solidFill>
              </a:rPr>
              <a:t> a){ } </a:t>
            </a:r>
          </a:p>
          <a:p>
            <a:r>
              <a:rPr lang="en-US" sz="2400" dirty="0">
                <a:solidFill>
                  <a:schemeClr val="bg1"/>
                </a:solidFill>
              </a:rPr>
              <a:t>double test(</a:t>
            </a:r>
            <a:r>
              <a:rPr lang="en-US" sz="2400" dirty="0" err="1">
                <a:solidFill>
                  <a:schemeClr val="bg1"/>
                </a:solidFill>
              </a:rPr>
              <a:t>int</a:t>
            </a:r>
            <a:r>
              <a:rPr lang="en-US" sz="2400" dirty="0">
                <a:solidFill>
                  <a:schemeClr val="bg1"/>
                </a:solidFill>
              </a:rPr>
              <a:t> b){ }</a:t>
            </a:r>
          </a:p>
        </p:txBody>
      </p:sp>
    </p:spTree>
    <p:extLst>
      <p:ext uri="{BB962C8B-B14F-4D97-AF65-F5344CB8AC3E}">
        <p14:creationId xmlns:p14="http://schemas.microsoft.com/office/powerpoint/2010/main" val="103491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0"/>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Ways to  Overloading</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367145" y="1745673"/>
            <a:ext cx="11707091" cy="202276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q"/>
            </a:pPr>
            <a:r>
              <a:rPr lang="en-US" sz="2400" dirty="0">
                <a:solidFill>
                  <a:schemeClr val="tx1"/>
                </a:solidFill>
              </a:rPr>
              <a:t>By changing number of Arguments.</a:t>
            </a:r>
          </a:p>
          <a:p>
            <a:pPr marL="342900" indent="-342900">
              <a:buFont typeface="Wingdings" pitchFamily="2" charset="2"/>
              <a:buChar char="q"/>
            </a:pPr>
            <a:r>
              <a:rPr lang="en-US" sz="2400" dirty="0">
                <a:solidFill>
                  <a:schemeClr val="tx1"/>
                </a:solidFill>
              </a:rPr>
              <a:t>By having different types of argument.</a:t>
            </a:r>
          </a:p>
        </p:txBody>
      </p:sp>
    </p:spTree>
    <p:extLst>
      <p:ext uri="{BB962C8B-B14F-4D97-AF65-F5344CB8AC3E}">
        <p14:creationId xmlns:p14="http://schemas.microsoft.com/office/powerpoint/2010/main" val="10243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dirty="0">
                <a:solidFill>
                  <a:schemeClr val="bg1"/>
                </a:solidFill>
              </a:rPr>
              <a:t>By changing number of Arguments.</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42453" y="1357745"/>
            <a:ext cx="11707091" cy="17318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In this type of function overloading we define two functions with same names but different number of parameters of the same type. For example, in the below mentioned program we have made two sum() functions to return sum of two and three integers.</a:t>
            </a:r>
          </a:p>
        </p:txBody>
      </p:sp>
      <p:sp>
        <p:nvSpPr>
          <p:cNvPr id="7" name="Rectangle 6"/>
          <p:cNvSpPr/>
          <p:nvPr/>
        </p:nvSpPr>
        <p:spPr>
          <a:xfrm rot="10800000" flipH="1" flipV="1">
            <a:off x="242452" y="3269672"/>
            <a:ext cx="11707091" cy="3034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err="1">
                <a:ln>
                  <a:solidFill>
                    <a:schemeClr val="bg1"/>
                  </a:solidFill>
                </a:ln>
                <a:solidFill>
                  <a:schemeClr val="bg1"/>
                </a:solidFill>
              </a:rPr>
              <a:t>int</a:t>
            </a:r>
            <a:r>
              <a:rPr lang="fr-FR" sz="2400" dirty="0">
                <a:ln>
                  <a:solidFill>
                    <a:schemeClr val="bg1"/>
                  </a:solidFill>
                </a:ln>
                <a:solidFill>
                  <a:schemeClr val="bg1"/>
                </a:solidFill>
              </a:rPr>
              <a:t> </a:t>
            </a:r>
            <a:r>
              <a:rPr lang="fr-FR" sz="2400" dirty="0" err="1">
                <a:ln>
                  <a:solidFill>
                    <a:schemeClr val="bg1"/>
                  </a:solidFill>
                </a:ln>
                <a:solidFill>
                  <a:schemeClr val="bg1"/>
                </a:solidFill>
              </a:rPr>
              <a:t>sum</a:t>
            </a:r>
            <a:r>
              <a:rPr lang="fr-FR" sz="2400" dirty="0">
                <a:ln>
                  <a:solidFill>
                    <a:schemeClr val="bg1"/>
                  </a:solidFill>
                </a:ln>
                <a:solidFill>
                  <a:schemeClr val="bg1"/>
                </a:solidFill>
              </a:rPr>
              <a:t> (</a:t>
            </a:r>
            <a:r>
              <a:rPr lang="fr-FR" sz="2400" dirty="0" err="1">
                <a:ln>
                  <a:solidFill>
                    <a:schemeClr val="bg1"/>
                  </a:solidFill>
                </a:ln>
                <a:solidFill>
                  <a:schemeClr val="bg1"/>
                </a:solidFill>
              </a:rPr>
              <a:t>int</a:t>
            </a:r>
            <a:r>
              <a:rPr lang="fr-FR" sz="2400" dirty="0">
                <a:ln>
                  <a:solidFill>
                    <a:schemeClr val="bg1"/>
                  </a:solidFill>
                </a:ln>
                <a:solidFill>
                  <a:schemeClr val="bg1"/>
                </a:solidFill>
              </a:rPr>
              <a:t> x, </a:t>
            </a:r>
            <a:r>
              <a:rPr lang="fr-FR" sz="2400" dirty="0" err="1">
                <a:ln>
                  <a:solidFill>
                    <a:schemeClr val="bg1"/>
                  </a:solidFill>
                </a:ln>
                <a:solidFill>
                  <a:schemeClr val="bg1"/>
                </a:solidFill>
              </a:rPr>
              <a:t>int</a:t>
            </a:r>
            <a:r>
              <a:rPr lang="fr-FR" sz="2400" dirty="0">
                <a:ln>
                  <a:solidFill>
                    <a:schemeClr val="bg1"/>
                  </a:solidFill>
                </a:ln>
                <a:solidFill>
                  <a:schemeClr val="bg1"/>
                </a:solidFill>
              </a:rPr>
              <a:t> y)</a:t>
            </a:r>
          </a:p>
          <a:p>
            <a:r>
              <a:rPr lang="fr-FR" sz="2400" dirty="0">
                <a:ln>
                  <a:solidFill>
                    <a:schemeClr val="bg1"/>
                  </a:solidFill>
                </a:ln>
                <a:solidFill>
                  <a:schemeClr val="bg1"/>
                </a:solidFill>
              </a:rPr>
              <a:t>{</a:t>
            </a:r>
          </a:p>
          <a:p>
            <a:r>
              <a:rPr lang="fr-FR" sz="2400" dirty="0">
                <a:ln>
                  <a:solidFill>
                    <a:schemeClr val="bg1"/>
                  </a:solidFill>
                </a:ln>
                <a:solidFill>
                  <a:schemeClr val="bg1"/>
                </a:solidFill>
              </a:rPr>
              <a:t> cout &lt;&lt; </a:t>
            </a:r>
            <a:r>
              <a:rPr lang="fr-FR" sz="2400" dirty="0" err="1">
                <a:ln>
                  <a:solidFill>
                    <a:schemeClr val="bg1"/>
                  </a:solidFill>
                </a:ln>
                <a:solidFill>
                  <a:schemeClr val="bg1"/>
                </a:solidFill>
              </a:rPr>
              <a:t>x+y</a:t>
            </a:r>
            <a:r>
              <a:rPr lang="fr-FR" sz="2400" dirty="0">
                <a:ln>
                  <a:solidFill>
                    <a:schemeClr val="bg1"/>
                  </a:solidFill>
                </a:ln>
                <a:solidFill>
                  <a:schemeClr val="bg1"/>
                </a:solidFill>
              </a:rPr>
              <a:t>;</a:t>
            </a:r>
          </a:p>
          <a:p>
            <a:r>
              <a:rPr lang="fr-FR" sz="2400" dirty="0">
                <a:ln>
                  <a:solidFill>
                    <a:schemeClr val="bg1"/>
                  </a:solidFill>
                </a:ln>
                <a:solidFill>
                  <a:schemeClr val="bg1"/>
                </a:solidFill>
              </a:rPr>
              <a:t>}</a:t>
            </a:r>
          </a:p>
          <a:p>
            <a:endParaRPr lang="fr-FR" sz="2400" dirty="0">
              <a:ln>
                <a:solidFill>
                  <a:schemeClr val="bg1"/>
                </a:solidFill>
              </a:ln>
              <a:solidFill>
                <a:schemeClr val="bg1"/>
              </a:solidFill>
            </a:endParaRPr>
          </a:p>
          <a:p>
            <a:r>
              <a:rPr lang="fr-FR" sz="2400" dirty="0" err="1">
                <a:ln>
                  <a:solidFill>
                    <a:schemeClr val="bg1"/>
                  </a:solidFill>
                </a:ln>
                <a:solidFill>
                  <a:schemeClr val="bg1"/>
                </a:solidFill>
              </a:rPr>
              <a:t>int</a:t>
            </a:r>
            <a:r>
              <a:rPr lang="fr-FR" sz="2400" dirty="0">
                <a:ln>
                  <a:solidFill>
                    <a:schemeClr val="bg1"/>
                  </a:solidFill>
                </a:ln>
                <a:solidFill>
                  <a:schemeClr val="bg1"/>
                </a:solidFill>
              </a:rPr>
              <a:t> </a:t>
            </a:r>
            <a:r>
              <a:rPr lang="fr-FR" sz="2400" dirty="0" err="1">
                <a:ln>
                  <a:solidFill>
                    <a:schemeClr val="bg1"/>
                  </a:solidFill>
                </a:ln>
                <a:solidFill>
                  <a:schemeClr val="bg1"/>
                </a:solidFill>
              </a:rPr>
              <a:t>sum</a:t>
            </a:r>
            <a:r>
              <a:rPr lang="fr-FR" sz="2400" dirty="0">
                <a:ln>
                  <a:solidFill>
                    <a:schemeClr val="bg1"/>
                  </a:solidFill>
                </a:ln>
                <a:solidFill>
                  <a:schemeClr val="bg1"/>
                </a:solidFill>
              </a:rPr>
              <a:t>(</a:t>
            </a:r>
            <a:r>
              <a:rPr lang="fr-FR" sz="2400" dirty="0" err="1">
                <a:ln>
                  <a:solidFill>
                    <a:schemeClr val="bg1"/>
                  </a:solidFill>
                </a:ln>
                <a:solidFill>
                  <a:schemeClr val="bg1"/>
                </a:solidFill>
              </a:rPr>
              <a:t>int</a:t>
            </a:r>
            <a:r>
              <a:rPr lang="fr-FR" sz="2400" dirty="0">
                <a:ln>
                  <a:solidFill>
                    <a:schemeClr val="bg1"/>
                  </a:solidFill>
                </a:ln>
                <a:solidFill>
                  <a:schemeClr val="bg1"/>
                </a:solidFill>
              </a:rPr>
              <a:t> x, </a:t>
            </a:r>
            <a:r>
              <a:rPr lang="fr-FR" sz="2400" dirty="0" err="1">
                <a:ln>
                  <a:solidFill>
                    <a:schemeClr val="bg1"/>
                  </a:solidFill>
                </a:ln>
                <a:solidFill>
                  <a:schemeClr val="bg1"/>
                </a:solidFill>
              </a:rPr>
              <a:t>int</a:t>
            </a:r>
            <a:r>
              <a:rPr lang="fr-FR" sz="2400" dirty="0">
                <a:ln>
                  <a:solidFill>
                    <a:schemeClr val="bg1"/>
                  </a:solidFill>
                </a:ln>
                <a:solidFill>
                  <a:schemeClr val="bg1"/>
                </a:solidFill>
              </a:rPr>
              <a:t> y, </a:t>
            </a:r>
            <a:r>
              <a:rPr lang="fr-FR" sz="2400" dirty="0" err="1">
                <a:ln>
                  <a:solidFill>
                    <a:schemeClr val="bg1"/>
                  </a:solidFill>
                </a:ln>
                <a:solidFill>
                  <a:schemeClr val="bg1"/>
                </a:solidFill>
              </a:rPr>
              <a:t>int</a:t>
            </a:r>
            <a:r>
              <a:rPr lang="fr-FR" sz="2400" dirty="0">
                <a:ln>
                  <a:solidFill>
                    <a:schemeClr val="bg1"/>
                  </a:solidFill>
                </a:ln>
                <a:solidFill>
                  <a:schemeClr val="bg1"/>
                </a:solidFill>
              </a:rPr>
              <a:t> z)</a:t>
            </a:r>
          </a:p>
          <a:p>
            <a:r>
              <a:rPr lang="fr-FR" sz="2400" dirty="0">
                <a:ln>
                  <a:solidFill>
                    <a:schemeClr val="bg1"/>
                  </a:solidFill>
                </a:ln>
                <a:solidFill>
                  <a:schemeClr val="bg1"/>
                </a:solidFill>
              </a:rPr>
              <a:t>{</a:t>
            </a:r>
          </a:p>
          <a:p>
            <a:r>
              <a:rPr lang="fr-FR" sz="2400" dirty="0">
                <a:ln>
                  <a:solidFill>
                    <a:schemeClr val="bg1"/>
                  </a:solidFill>
                </a:ln>
                <a:solidFill>
                  <a:schemeClr val="bg1"/>
                </a:solidFill>
              </a:rPr>
              <a:t> cout &lt;&lt; </a:t>
            </a:r>
            <a:r>
              <a:rPr lang="fr-FR" sz="2400" dirty="0" err="1">
                <a:ln>
                  <a:solidFill>
                    <a:schemeClr val="bg1"/>
                  </a:solidFill>
                </a:ln>
                <a:solidFill>
                  <a:schemeClr val="bg1"/>
                </a:solidFill>
              </a:rPr>
              <a:t>x+y+z</a:t>
            </a:r>
            <a:r>
              <a:rPr lang="fr-FR" sz="2400" dirty="0">
                <a:ln>
                  <a:solidFill>
                    <a:schemeClr val="bg1"/>
                  </a:solidFill>
                </a:ln>
                <a:solidFill>
                  <a:schemeClr val="bg1"/>
                </a:solidFill>
              </a:rPr>
              <a:t>;</a:t>
            </a:r>
          </a:p>
          <a:p>
            <a:r>
              <a:rPr lang="fr-FR" sz="2400" dirty="0">
                <a:ln>
                  <a:solidFill>
                    <a:schemeClr val="bg1"/>
                  </a:solidFill>
                </a:ln>
                <a:solidFill>
                  <a:schemeClr val="bg1"/>
                </a:solidFill>
              </a:rPr>
              <a:t>}</a:t>
            </a:r>
            <a:endParaRPr lang="en-US" sz="2400" dirty="0">
              <a:ln>
                <a:solidFill>
                  <a:schemeClr val="bg1"/>
                </a:solidFill>
              </a:ln>
              <a:solidFill>
                <a:schemeClr val="bg1"/>
              </a:solidFill>
            </a:endParaRPr>
          </a:p>
        </p:txBody>
      </p:sp>
    </p:spTree>
    <p:extLst>
      <p:ext uri="{BB962C8B-B14F-4D97-AF65-F5344CB8AC3E}">
        <p14:creationId xmlns:p14="http://schemas.microsoft.com/office/powerpoint/2010/main" val="27616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dirty="0">
                <a:solidFill>
                  <a:schemeClr val="bg1"/>
                </a:solidFill>
              </a:rPr>
              <a:t>Different data types of argument.</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242450" y="1288472"/>
            <a:ext cx="11707091" cy="17318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In this type of overloading we define two or more functions with same name and same number of parameters, but the type of parameter is different. For example in this program, we have two sum() function, first one gets two integer arguments and second one gets two double arguments.</a:t>
            </a:r>
          </a:p>
        </p:txBody>
      </p:sp>
      <p:sp>
        <p:nvSpPr>
          <p:cNvPr id="7" name="Rectangle 6"/>
          <p:cNvSpPr/>
          <p:nvPr/>
        </p:nvSpPr>
        <p:spPr>
          <a:xfrm rot="10800000" flipH="1" flipV="1">
            <a:off x="242449" y="3120302"/>
            <a:ext cx="11707091" cy="321122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err="1">
                <a:solidFill>
                  <a:schemeClr val="bg1"/>
                </a:solidFill>
              </a:rPr>
              <a:t>int</a:t>
            </a:r>
            <a:r>
              <a:rPr lang="fr-FR" sz="2400" dirty="0">
                <a:solidFill>
                  <a:schemeClr val="bg1"/>
                </a:solidFill>
              </a:rPr>
              <a:t> </a:t>
            </a:r>
            <a:r>
              <a:rPr lang="fr-FR" sz="2400" dirty="0" err="1">
                <a:solidFill>
                  <a:schemeClr val="bg1"/>
                </a:solidFill>
              </a:rPr>
              <a:t>sum</a:t>
            </a:r>
            <a:r>
              <a:rPr lang="fr-FR" sz="2400" dirty="0">
                <a:solidFill>
                  <a:schemeClr val="bg1"/>
                </a:solidFill>
              </a:rPr>
              <a:t>(</a:t>
            </a:r>
            <a:r>
              <a:rPr lang="fr-FR" sz="2400" dirty="0" err="1">
                <a:solidFill>
                  <a:schemeClr val="bg1"/>
                </a:solidFill>
              </a:rPr>
              <a:t>int</a:t>
            </a:r>
            <a:r>
              <a:rPr lang="fr-FR" sz="2400" dirty="0">
                <a:solidFill>
                  <a:schemeClr val="bg1"/>
                </a:solidFill>
              </a:rPr>
              <a:t> </a:t>
            </a:r>
            <a:r>
              <a:rPr lang="fr-FR" sz="2400" dirty="0" err="1">
                <a:solidFill>
                  <a:schemeClr val="bg1"/>
                </a:solidFill>
              </a:rPr>
              <a:t>x,int</a:t>
            </a:r>
            <a:r>
              <a:rPr lang="fr-FR" sz="2400" dirty="0">
                <a:solidFill>
                  <a:schemeClr val="bg1"/>
                </a:solidFill>
              </a:rPr>
              <a:t> y) </a:t>
            </a:r>
          </a:p>
          <a:p>
            <a:r>
              <a:rPr lang="fr-FR" sz="2400" dirty="0">
                <a:solidFill>
                  <a:schemeClr val="bg1"/>
                </a:solidFill>
              </a:rPr>
              <a:t>{ cout&lt;&lt; </a:t>
            </a:r>
            <a:r>
              <a:rPr lang="fr-FR" sz="2400" dirty="0" err="1">
                <a:solidFill>
                  <a:schemeClr val="bg1"/>
                </a:solidFill>
              </a:rPr>
              <a:t>x+y</a:t>
            </a:r>
            <a:r>
              <a:rPr lang="fr-FR" sz="2400" dirty="0">
                <a:solidFill>
                  <a:schemeClr val="bg1"/>
                </a:solidFill>
              </a:rPr>
              <a:t>; }</a:t>
            </a:r>
          </a:p>
          <a:p>
            <a:r>
              <a:rPr lang="fr-FR" sz="2400" dirty="0">
                <a:solidFill>
                  <a:schemeClr val="bg1"/>
                </a:solidFill>
              </a:rPr>
              <a:t> double </a:t>
            </a:r>
            <a:r>
              <a:rPr lang="fr-FR" sz="2400" dirty="0" err="1">
                <a:solidFill>
                  <a:schemeClr val="bg1"/>
                </a:solidFill>
              </a:rPr>
              <a:t>sum</a:t>
            </a:r>
            <a:r>
              <a:rPr lang="fr-FR" sz="2400" dirty="0">
                <a:solidFill>
                  <a:schemeClr val="bg1"/>
                </a:solidFill>
              </a:rPr>
              <a:t>(double </a:t>
            </a:r>
            <a:r>
              <a:rPr lang="fr-FR" sz="2400" dirty="0" err="1">
                <a:solidFill>
                  <a:schemeClr val="bg1"/>
                </a:solidFill>
              </a:rPr>
              <a:t>x,double</a:t>
            </a:r>
            <a:r>
              <a:rPr lang="fr-FR" sz="2400" dirty="0">
                <a:solidFill>
                  <a:schemeClr val="bg1"/>
                </a:solidFill>
              </a:rPr>
              <a:t> y) {</a:t>
            </a:r>
          </a:p>
          <a:p>
            <a:r>
              <a:rPr lang="fr-FR" sz="2400" dirty="0">
                <a:solidFill>
                  <a:schemeClr val="bg1"/>
                </a:solidFill>
              </a:rPr>
              <a:t> cout &lt;&lt; </a:t>
            </a:r>
            <a:r>
              <a:rPr lang="fr-FR" sz="2400" dirty="0" err="1">
                <a:solidFill>
                  <a:schemeClr val="bg1"/>
                </a:solidFill>
              </a:rPr>
              <a:t>x+y</a:t>
            </a:r>
            <a:r>
              <a:rPr lang="fr-FR" sz="2400" dirty="0">
                <a:solidFill>
                  <a:schemeClr val="bg1"/>
                </a:solidFill>
              </a:rPr>
              <a:t>; </a:t>
            </a:r>
          </a:p>
          <a:p>
            <a:r>
              <a:rPr lang="fr-FR" sz="2400" dirty="0">
                <a:solidFill>
                  <a:schemeClr val="bg1"/>
                </a:solidFill>
              </a:rPr>
              <a:t>}</a:t>
            </a:r>
          </a:p>
          <a:p>
            <a:r>
              <a:rPr lang="fr-FR" sz="2400" dirty="0">
                <a:solidFill>
                  <a:schemeClr val="bg1"/>
                </a:solidFill>
              </a:rPr>
              <a:t> </a:t>
            </a:r>
            <a:r>
              <a:rPr lang="fr-FR" sz="2400" dirty="0" err="1">
                <a:solidFill>
                  <a:schemeClr val="bg1"/>
                </a:solidFill>
              </a:rPr>
              <a:t>int</a:t>
            </a:r>
            <a:r>
              <a:rPr lang="fr-FR" sz="2400" dirty="0">
                <a:solidFill>
                  <a:schemeClr val="bg1"/>
                </a:solidFill>
              </a:rPr>
              <a:t> main() { </a:t>
            </a:r>
          </a:p>
          <a:p>
            <a:r>
              <a:rPr lang="fr-FR" sz="2400" dirty="0" err="1">
                <a:solidFill>
                  <a:schemeClr val="bg1"/>
                </a:solidFill>
              </a:rPr>
              <a:t>sum</a:t>
            </a:r>
            <a:r>
              <a:rPr lang="fr-FR" sz="2400" dirty="0">
                <a:solidFill>
                  <a:schemeClr val="bg1"/>
                </a:solidFill>
              </a:rPr>
              <a:t> (10,20); </a:t>
            </a:r>
          </a:p>
          <a:p>
            <a:r>
              <a:rPr lang="fr-FR" sz="2400" dirty="0" err="1">
                <a:solidFill>
                  <a:schemeClr val="bg1"/>
                </a:solidFill>
              </a:rPr>
              <a:t>sum</a:t>
            </a:r>
            <a:r>
              <a:rPr lang="fr-FR" sz="2400" dirty="0">
                <a:solidFill>
                  <a:schemeClr val="bg1"/>
                </a:solidFill>
              </a:rPr>
              <a:t>(10.5,20.5); }</a:t>
            </a:r>
            <a:endParaRPr lang="en-US" sz="2400" dirty="0">
              <a:solidFill>
                <a:schemeClr val="bg1"/>
              </a:solidFill>
            </a:endParaRPr>
          </a:p>
        </p:txBody>
      </p:sp>
    </p:spTree>
    <p:extLst>
      <p:ext uri="{BB962C8B-B14F-4D97-AF65-F5344CB8AC3E}">
        <p14:creationId xmlns:p14="http://schemas.microsoft.com/office/powerpoint/2010/main" val="261489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207818"/>
            <a:ext cx="10363200" cy="401782"/>
          </a:xfrm>
        </p:spPr>
        <p:txBody>
          <a:bodyPr/>
          <a:lstStyle/>
          <a:p>
            <a:endParaRPr lang="en-US" dirty="0"/>
          </a:p>
        </p:txBody>
      </p:sp>
      <p:sp>
        <p:nvSpPr>
          <p:cNvPr id="3" name="Content Placeholder 2"/>
          <p:cNvSpPr>
            <a:spLocks noGrp="1"/>
          </p:cNvSpPr>
          <p:nvPr>
            <p:ph idx="1"/>
          </p:nvPr>
        </p:nvSpPr>
        <p:spPr>
          <a:xfrm>
            <a:off x="346364" y="0"/>
            <a:ext cx="11097491" cy="6858000"/>
          </a:xfrm>
          <a:solidFill>
            <a:schemeClr val="accent1">
              <a:lumMod val="50000"/>
            </a:schemeClr>
          </a:solidFill>
        </p:spPr>
        <p:txBody>
          <a:bodyPr/>
          <a:lstStyle/>
          <a:p>
            <a:pPr marL="0" indent="0">
              <a:buNone/>
            </a:pPr>
            <a:r>
              <a:rPr lang="en-US" sz="1900" dirty="0">
                <a:solidFill>
                  <a:srgbClr val="FFFF00"/>
                </a:solidFill>
              </a:rPr>
              <a:t>/*Calling overloaded function test() with different argument/s.*/</a:t>
            </a:r>
          </a:p>
          <a:p>
            <a:pPr marL="0" indent="0">
              <a:buNone/>
            </a:pPr>
            <a:r>
              <a:rPr lang="en-US" sz="1900" dirty="0">
                <a:solidFill>
                  <a:schemeClr val="bg1"/>
                </a:solidFill>
              </a:rPr>
              <a:t>#include &lt;</a:t>
            </a:r>
            <a:r>
              <a:rPr lang="en-US" sz="1900" dirty="0" err="1">
                <a:solidFill>
                  <a:schemeClr val="bg1"/>
                </a:solidFill>
              </a:rPr>
              <a:t>iostream</a:t>
            </a:r>
            <a:r>
              <a:rPr lang="en-US" sz="1900" dirty="0">
                <a:solidFill>
                  <a:schemeClr val="bg1"/>
                </a:solidFill>
              </a:rPr>
              <a:t>&gt; </a:t>
            </a:r>
          </a:p>
          <a:p>
            <a:pPr marL="0" indent="0">
              <a:buNone/>
            </a:pPr>
            <a:r>
              <a:rPr lang="en-US" sz="1900" dirty="0">
                <a:solidFill>
                  <a:schemeClr val="bg1"/>
                </a:solidFill>
              </a:rPr>
              <a:t>using namespace </a:t>
            </a:r>
            <a:r>
              <a:rPr lang="en-US" sz="1900" dirty="0" err="1">
                <a:solidFill>
                  <a:schemeClr val="bg1"/>
                </a:solidFill>
              </a:rPr>
              <a:t>std</a:t>
            </a:r>
            <a:r>
              <a:rPr lang="en-US" sz="1900" dirty="0">
                <a:solidFill>
                  <a:schemeClr val="bg1"/>
                </a:solidFill>
              </a:rPr>
              <a:t>; </a:t>
            </a:r>
          </a:p>
          <a:p>
            <a:pPr marL="0" indent="0">
              <a:buNone/>
            </a:pPr>
            <a:r>
              <a:rPr lang="en-US" sz="1900" dirty="0">
                <a:solidFill>
                  <a:schemeClr val="bg1"/>
                </a:solidFill>
              </a:rPr>
              <a:t>void test(</a:t>
            </a:r>
            <a:r>
              <a:rPr lang="en-US" sz="1900" dirty="0" err="1">
                <a:solidFill>
                  <a:schemeClr val="bg1"/>
                </a:solidFill>
              </a:rPr>
              <a:t>int</a:t>
            </a:r>
            <a:r>
              <a:rPr lang="en-US" sz="1900" dirty="0">
                <a:solidFill>
                  <a:schemeClr val="bg1"/>
                </a:solidFill>
              </a:rPr>
              <a:t>); </a:t>
            </a:r>
          </a:p>
          <a:p>
            <a:pPr marL="0" indent="0">
              <a:buNone/>
            </a:pPr>
            <a:r>
              <a:rPr lang="en-US" sz="1900" dirty="0">
                <a:solidFill>
                  <a:schemeClr val="bg1"/>
                </a:solidFill>
              </a:rPr>
              <a:t>void test(float); </a:t>
            </a:r>
          </a:p>
          <a:p>
            <a:pPr marL="0" indent="0">
              <a:buNone/>
            </a:pPr>
            <a:r>
              <a:rPr lang="en-US" sz="1900" dirty="0">
                <a:solidFill>
                  <a:schemeClr val="bg1"/>
                </a:solidFill>
              </a:rPr>
              <a:t>void test(</a:t>
            </a:r>
            <a:r>
              <a:rPr lang="en-US" sz="1900" dirty="0" err="1">
                <a:solidFill>
                  <a:schemeClr val="bg1"/>
                </a:solidFill>
              </a:rPr>
              <a:t>int</a:t>
            </a:r>
            <a:r>
              <a:rPr lang="en-US" sz="1900" dirty="0">
                <a:solidFill>
                  <a:schemeClr val="bg1"/>
                </a:solidFill>
              </a:rPr>
              <a:t> , float); </a:t>
            </a:r>
          </a:p>
          <a:p>
            <a:pPr marL="0" indent="0">
              <a:buNone/>
            </a:pPr>
            <a:r>
              <a:rPr lang="en-US" sz="1900" dirty="0" err="1">
                <a:solidFill>
                  <a:schemeClr val="bg1"/>
                </a:solidFill>
              </a:rPr>
              <a:t>int</a:t>
            </a:r>
            <a:r>
              <a:rPr lang="en-US" sz="1900" dirty="0">
                <a:solidFill>
                  <a:schemeClr val="bg1"/>
                </a:solidFill>
              </a:rPr>
              <a:t> main() { </a:t>
            </a:r>
          </a:p>
          <a:p>
            <a:pPr marL="0" indent="0">
              <a:buNone/>
            </a:pPr>
            <a:r>
              <a:rPr lang="en-US" sz="1900" dirty="0" err="1">
                <a:solidFill>
                  <a:schemeClr val="bg1"/>
                </a:solidFill>
              </a:rPr>
              <a:t>int</a:t>
            </a:r>
            <a:r>
              <a:rPr lang="en-US" sz="1900" dirty="0">
                <a:solidFill>
                  <a:schemeClr val="bg1"/>
                </a:solidFill>
              </a:rPr>
              <a:t> a = 5; </a:t>
            </a:r>
          </a:p>
          <a:p>
            <a:pPr marL="0" indent="0">
              <a:buNone/>
            </a:pPr>
            <a:r>
              <a:rPr lang="en-US" sz="1900" dirty="0">
                <a:solidFill>
                  <a:schemeClr val="bg1"/>
                </a:solidFill>
              </a:rPr>
              <a:t>float b = 5.5;</a:t>
            </a:r>
          </a:p>
          <a:p>
            <a:pPr marL="0" indent="0">
              <a:buNone/>
            </a:pPr>
            <a:r>
              <a:rPr lang="en-US" sz="1900" dirty="0">
                <a:solidFill>
                  <a:schemeClr val="bg1"/>
                </a:solidFill>
              </a:rPr>
              <a:t> test(a); </a:t>
            </a:r>
          </a:p>
          <a:p>
            <a:pPr marL="0" indent="0">
              <a:buNone/>
            </a:pPr>
            <a:r>
              <a:rPr lang="en-US" sz="1900" dirty="0">
                <a:solidFill>
                  <a:schemeClr val="bg1"/>
                </a:solidFill>
              </a:rPr>
              <a:t>test(b); </a:t>
            </a:r>
          </a:p>
          <a:p>
            <a:pPr marL="0" indent="0">
              <a:buNone/>
            </a:pPr>
            <a:r>
              <a:rPr lang="en-US" sz="1900" dirty="0">
                <a:solidFill>
                  <a:schemeClr val="bg1"/>
                </a:solidFill>
              </a:rPr>
              <a:t>test(a, b); </a:t>
            </a:r>
          </a:p>
          <a:p>
            <a:pPr marL="0" indent="0">
              <a:buNone/>
            </a:pPr>
            <a:r>
              <a:rPr lang="en-US" sz="1900" dirty="0">
                <a:solidFill>
                  <a:schemeClr val="bg1"/>
                </a:solidFill>
              </a:rPr>
              <a:t>return 0; } </a:t>
            </a:r>
          </a:p>
          <a:p>
            <a:pPr marL="0" indent="0">
              <a:buNone/>
            </a:pPr>
            <a:r>
              <a:rPr lang="en-US" sz="1900" dirty="0">
                <a:solidFill>
                  <a:schemeClr val="bg1"/>
                </a:solidFill>
              </a:rPr>
              <a:t>void test(</a:t>
            </a:r>
            <a:r>
              <a:rPr lang="en-US" sz="1900" dirty="0" err="1">
                <a:solidFill>
                  <a:schemeClr val="bg1"/>
                </a:solidFill>
              </a:rPr>
              <a:t>int</a:t>
            </a:r>
            <a:r>
              <a:rPr lang="en-US" sz="1900" dirty="0">
                <a:solidFill>
                  <a:schemeClr val="bg1"/>
                </a:solidFill>
              </a:rPr>
              <a:t> </a:t>
            </a:r>
            <a:r>
              <a:rPr lang="en-US" sz="1900" dirty="0" err="1">
                <a:solidFill>
                  <a:schemeClr val="bg1"/>
                </a:solidFill>
              </a:rPr>
              <a:t>var</a:t>
            </a:r>
            <a:r>
              <a:rPr lang="en-US" sz="1900" dirty="0">
                <a:solidFill>
                  <a:schemeClr val="bg1"/>
                </a:solidFill>
              </a:rPr>
              <a:t>) { </a:t>
            </a:r>
          </a:p>
          <a:p>
            <a:pPr marL="0" indent="0">
              <a:buNone/>
            </a:pPr>
            <a:r>
              <a:rPr lang="en-US" sz="1900" dirty="0" err="1">
                <a:solidFill>
                  <a:schemeClr val="bg1"/>
                </a:solidFill>
              </a:rPr>
              <a:t>cout</a:t>
            </a:r>
            <a:r>
              <a:rPr lang="en-US" sz="1900" dirty="0">
                <a:solidFill>
                  <a:schemeClr val="bg1"/>
                </a:solidFill>
              </a:rPr>
              <a:t>&lt;&lt;"Integer number: "&lt;&lt;</a:t>
            </a:r>
            <a:r>
              <a:rPr lang="en-US" sz="1900" dirty="0" err="1">
                <a:solidFill>
                  <a:schemeClr val="bg1"/>
                </a:solidFill>
              </a:rPr>
              <a:t>var</a:t>
            </a:r>
            <a:r>
              <a:rPr lang="en-US" sz="1900" dirty="0">
                <a:solidFill>
                  <a:schemeClr val="bg1"/>
                </a:solidFill>
              </a:rPr>
              <a:t>&lt;&lt;</a:t>
            </a:r>
            <a:r>
              <a:rPr lang="en-US" sz="1900" dirty="0" err="1">
                <a:solidFill>
                  <a:schemeClr val="bg1"/>
                </a:solidFill>
              </a:rPr>
              <a:t>endl</a:t>
            </a:r>
            <a:r>
              <a:rPr lang="en-US" sz="1900" dirty="0">
                <a:solidFill>
                  <a:schemeClr val="bg1"/>
                </a:solidFill>
              </a:rPr>
              <a:t>; } </a:t>
            </a:r>
          </a:p>
          <a:p>
            <a:pPr marL="0" indent="0">
              <a:buNone/>
            </a:pPr>
            <a:r>
              <a:rPr lang="en-US" sz="1900" dirty="0">
                <a:solidFill>
                  <a:schemeClr val="bg1"/>
                </a:solidFill>
              </a:rPr>
              <a:t>void test(float </a:t>
            </a:r>
            <a:r>
              <a:rPr lang="en-US" sz="1900" dirty="0" err="1">
                <a:solidFill>
                  <a:schemeClr val="bg1"/>
                </a:solidFill>
              </a:rPr>
              <a:t>var</a:t>
            </a:r>
            <a:r>
              <a:rPr lang="en-US" sz="1900" dirty="0">
                <a:solidFill>
                  <a:schemeClr val="bg1"/>
                </a:solidFill>
              </a:rPr>
              <a:t>){ </a:t>
            </a:r>
          </a:p>
          <a:p>
            <a:pPr marL="0" indent="0">
              <a:buNone/>
            </a:pPr>
            <a:r>
              <a:rPr lang="en-US" sz="1900" dirty="0" err="1">
                <a:solidFill>
                  <a:schemeClr val="bg1"/>
                </a:solidFill>
              </a:rPr>
              <a:t>cout</a:t>
            </a:r>
            <a:r>
              <a:rPr lang="en-US" sz="1900" dirty="0">
                <a:solidFill>
                  <a:schemeClr val="bg1"/>
                </a:solidFill>
              </a:rPr>
              <a:t>&lt;&lt;"Float number: "&lt;&lt;</a:t>
            </a:r>
            <a:r>
              <a:rPr lang="en-US" sz="1900" dirty="0" err="1">
                <a:solidFill>
                  <a:schemeClr val="bg1"/>
                </a:solidFill>
              </a:rPr>
              <a:t>var</a:t>
            </a:r>
            <a:r>
              <a:rPr lang="en-US" sz="1900" dirty="0">
                <a:solidFill>
                  <a:schemeClr val="bg1"/>
                </a:solidFill>
              </a:rPr>
              <a:t>&lt;&lt;</a:t>
            </a:r>
            <a:r>
              <a:rPr lang="en-US" sz="1900" dirty="0" err="1">
                <a:solidFill>
                  <a:schemeClr val="bg1"/>
                </a:solidFill>
              </a:rPr>
              <a:t>endl</a:t>
            </a:r>
            <a:r>
              <a:rPr lang="en-US" sz="1900" dirty="0">
                <a:solidFill>
                  <a:schemeClr val="bg1"/>
                </a:solidFill>
              </a:rPr>
              <a:t>; } </a:t>
            </a:r>
          </a:p>
          <a:p>
            <a:pPr marL="0" indent="0">
              <a:buNone/>
            </a:pPr>
            <a:r>
              <a:rPr lang="en-US" sz="1900" dirty="0">
                <a:solidFill>
                  <a:schemeClr val="bg1"/>
                </a:solidFill>
              </a:rPr>
              <a:t>void test(</a:t>
            </a:r>
            <a:r>
              <a:rPr lang="en-US" sz="1900" dirty="0" err="1">
                <a:solidFill>
                  <a:schemeClr val="bg1"/>
                </a:solidFill>
              </a:rPr>
              <a:t>int</a:t>
            </a:r>
            <a:r>
              <a:rPr lang="en-US" sz="1900" dirty="0">
                <a:solidFill>
                  <a:schemeClr val="bg1"/>
                </a:solidFill>
              </a:rPr>
              <a:t> var1, float var2) { </a:t>
            </a:r>
          </a:p>
          <a:p>
            <a:pPr marL="0" indent="0">
              <a:buNone/>
            </a:pPr>
            <a:r>
              <a:rPr lang="en-US" sz="1900" dirty="0" err="1">
                <a:solidFill>
                  <a:schemeClr val="bg1"/>
                </a:solidFill>
              </a:rPr>
              <a:t>cout</a:t>
            </a:r>
            <a:r>
              <a:rPr lang="en-US" sz="1900" dirty="0">
                <a:solidFill>
                  <a:schemeClr val="bg1"/>
                </a:solidFill>
              </a:rPr>
              <a:t>&lt;&lt;"Integer number: "&lt;&lt;var1; </a:t>
            </a:r>
            <a:r>
              <a:rPr lang="en-US" sz="1900" dirty="0" err="1">
                <a:solidFill>
                  <a:schemeClr val="bg1"/>
                </a:solidFill>
              </a:rPr>
              <a:t>cout</a:t>
            </a:r>
            <a:r>
              <a:rPr lang="en-US" sz="1900" dirty="0">
                <a:solidFill>
                  <a:schemeClr val="bg1"/>
                </a:solidFill>
              </a:rPr>
              <a:t>&lt;&lt;" And float number:"&lt;&lt;var2;</a:t>
            </a:r>
          </a:p>
          <a:p>
            <a:pPr marL="0" indent="0">
              <a:buNone/>
            </a:pPr>
            <a:r>
              <a:rPr lang="en-US" sz="1900" dirty="0">
                <a:solidFill>
                  <a:schemeClr val="bg1"/>
                </a:solidFill>
              </a:rPr>
              <a:t> }</a:t>
            </a:r>
          </a:p>
        </p:txBody>
      </p:sp>
      <p:sp>
        <p:nvSpPr>
          <p:cNvPr id="4" name="Slide Number Placeholder 3"/>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382174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wipe(down)">
                                      <p:cBhvr>
                                        <p:cTn id="31" dur="500"/>
                                        <p:tgtEl>
                                          <p:spTgt spid="3">
                                            <p:txEl>
                                              <p:pRg st="13" end="1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wipe(down)">
                                      <p:cBhvr>
                                        <p:cTn id="34" dur="500"/>
                                        <p:tgtEl>
                                          <p:spTgt spid="3">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Effect transition="in" filter="wipe(down)">
                                      <p:cBhvr>
                                        <p:cTn id="39" dur="500"/>
                                        <p:tgtEl>
                                          <p:spTgt spid="3">
                                            <p:txEl>
                                              <p:pRg st="15" end="15"/>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6" end="16"/>
                                            </p:txEl>
                                          </p:spTgt>
                                        </p:tgtEl>
                                        <p:attrNameLst>
                                          <p:attrName>style.visibility</p:attrName>
                                        </p:attrNameLst>
                                      </p:cBhvr>
                                      <p:to>
                                        <p:strVal val="visible"/>
                                      </p:to>
                                    </p:set>
                                    <p:animEffect transition="in" filter="wipe(down)">
                                      <p:cBhvr>
                                        <p:cTn id="42" dur="500"/>
                                        <p:tgtEl>
                                          <p:spTgt spid="3">
                                            <p:txEl>
                                              <p:pRg st="16"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animEffect transition="in" filter="wipe(down)">
                                      <p:cBhvr>
                                        <p:cTn id="47" dur="500"/>
                                        <p:tgtEl>
                                          <p:spTgt spid="3">
                                            <p:txEl>
                                              <p:pRg st="17" end="17"/>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8" end="18"/>
                                            </p:txEl>
                                          </p:spTgt>
                                        </p:tgtEl>
                                        <p:attrNameLst>
                                          <p:attrName>style.visibility</p:attrName>
                                        </p:attrNameLst>
                                      </p:cBhvr>
                                      <p:to>
                                        <p:strVal val="visible"/>
                                      </p:to>
                                    </p:set>
                                    <p:animEffect transition="in" filter="wipe(down)">
                                      <p:cBhvr>
                                        <p:cTn id="50" dur="500"/>
                                        <p:tgtEl>
                                          <p:spTgt spid="3">
                                            <p:txEl>
                                              <p:pRg st="18" end="18"/>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animEffect transition="in" filter="wipe(down)">
                                      <p:cBhvr>
                                        <p:cTn id="53" dur="500"/>
                                        <p:tgtEl>
                                          <p:spTgt spid="3">
                                            <p:txEl>
                                              <p:pRg st="19" end="1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wipe(down)">
                                      <p:cBhvr>
                                        <p:cTn id="58" dur="500"/>
                                        <p:tgtEl>
                                          <p:spTgt spid="3">
                                            <p:txEl>
                                              <p:pRg st="6" end="6"/>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wipe(down)">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wipe(down)">
                                      <p:cBhvr>
                                        <p:cTn id="66" dur="500"/>
                                        <p:tgtEl>
                                          <p:spTgt spid="3">
                                            <p:txEl>
                                              <p:pRg st="7" end="7"/>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wipe(down)">
                                      <p:cBhvr>
                                        <p:cTn id="69" dur="500"/>
                                        <p:tgtEl>
                                          <p:spTgt spid="3">
                                            <p:txEl>
                                              <p:pRg st="8" end="8"/>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Effect transition="in" filter="wipe(down)">
                                      <p:cBhvr>
                                        <p:cTn id="72" dur="500"/>
                                        <p:tgtEl>
                                          <p:spTgt spid="3">
                                            <p:txEl>
                                              <p:pRg st="9" end="9"/>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wipe(down)">
                                      <p:cBhvr>
                                        <p:cTn id="75" dur="500"/>
                                        <p:tgtEl>
                                          <p:spTgt spid="3">
                                            <p:txEl>
                                              <p:pRg st="10" end="10"/>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wipe(down)">
                                      <p:cBhvr>
                                        <p:cTn id="7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109" y="817418"/>
            <a:ext cx="10972800" cy="512618"/>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28</a:t>
            </a:fld>
            <a:endParaRPr lang="en-US" dirty="0">
              <a:solidFill>
                <a:srgbClr val="00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365" y="1620983"/>
            <a:ext cx="10183090" cy="4391890"/>
          </a:xfrm>
          <a:prstGeom prst="rect">
            <a:avLst/>
          </a:prstGeom>
          <a:noFill/>
          <a:ln w="76200">
            <a:solidFill>
              <a:schemeClr val="accent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34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0"/>
            <a:ext cx="12192000" cy="1228725"/>
          </a:xfrm>
          <a:solidFill>
            <a:schemeClr val="accent1">
              <a:lumMod val="50000"/>
            </a:schemeClr>
          </a:solidFill>
        </p:spPr>
        <p:txBody>
          <a:bodyPr>
            <a:normAutofit/>
          </a:bodyPr>
          <a:lstStyle/>
          <a:p>
            <a:r>
              <a:rPr lang="en-US" sz="4800" dirty="0">
                <a:solidFill>
                  <a:schemeClr val="bg1"/>
                </a:solidFill>
              </a:rPr>
              <a:t>Different data types of argument.</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rot="10800000" flipH="1" flipV="1">
            <a:off x="367145" y="1745673"/>
            <a:ext cx="11707091" cy="202276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Write a C++ program that will take two different  data types argument using function overloading. </a:t>
            </a:r>
          </a:p>
        </p:txBody>
      </p:sp>
    </p:spTree>
    <p:extLst>
      <p:ext uri="{BB962C8B-B14F-4D97-AF65-F5344CB8AC3E}">
        <p14:creationId xmlns:p14="http://schemas.microsoft.com/office/powerpoint/2010/main" val="238419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0"/>
            <a:ext cx="12192000" cy="1163782"/>
          </a:xfrm>
          <a:solidFill>
            <a:schemeClr val="accent5">
              <a:lumMod val="50000"/>
            </a:schemeClr>
          </a:solidFill>
        </p:spPr>
        <p:txBody>
          <a:bodyPr/>
          <a:lstStyle/>
          <a:p>
            <a:pPr eaLnBrk="1" fontAlgn="auto" hangingPunct="1">
              <a:spcAft>
                <a:spcPts val="0"/>
              </a:spcAft>
              <a:defRPr/>
            </a:pPr>
            <a:r>
              <a:rPr lang="en-US" dirty="0"/>
              <a:t>About Functions in C++</a:t>
            </a:r>
          </a:p>
        </p:txBody>
      </p:sp>
      <p:sp>
        <p:nvSpPr>
          <p:cNvPr id="123907" name="Rectangle 3"/>
          <p:cNvSpPr>
            <a:spLocks noGrp="1" noChangeArrowheads="1"/>
          </p:cNvSpPr>
          <p:nvPr>
            <p:ph type="body" sz="half" idx="1"/>
          </p:nvPr>
        </p:nvSpPr>
        <p:spPr>
          <a:xfrm>
            <a:off x="350982" y="1325706"/>
            <a:ext cx="11176000" cy="1981200"/>
          </a:xfrm>
        </p:spPr>
        <p:txBody>
          <a:bodyPr>
            <a:normAutofit/>
          </a:bodyPr>
          <a:lstStyle/>
          <a:p>
            <a:pPr marL="365760" indent="-256032" eaLnBrk="1" fontAlgn="auto" hangingPunct="1">
              <a:spcAft>
                <a:spcPts val="0"/>
              </a:spcAft>
              <a:buFont typeface="Wingdings 3"/>
              <a:buChar char=""/>
              <a:defRPr/>
            </a:pPr>
            <a:r>
              <a:rPr lang="en-US" sz="2000" dirty="0"/>
              <a:t>Functions invoked by a function–call-statement which consist of it’s name and information it needs (</a:t>
            </a:r>
            <a:r>
              <a:rPr lang="en-US" sz="2000" i="1" dirty="0"/>
              <a:t>arguments)</a:t>
            </a:r>
          </a:p>
          <a:p>
            <a:pPr marL="365760" indent="-256032" eaLnBrk="1" fontAlgn="auto" hangingPunct="1">
              <a:spcAft>
                <a:spcPts val="0"/>
              </a:spcAft>
              <a:buFont typeface="Wingdings 3"/>
              <a:buChar char=""/>
              <a:defRPr/>
            </a:pPr>
            <a:r>
              <a:rPr lang="en-US" sz="2000" dirty="0">
                <a:solidFill>
                  <a:srgbClr val="FF0000"/>
                </a:solidFill>
              </a:rPr>
              <a:t>Boss To Worker Analogy</a:t>
            </a:r>
          </a:p>
          <a:p>
            <a:pPr marL="365760" indent="-256032" eaLnBrk="1" fontAlgn="auto" hangingPunct="1">
              <a:spcAft>
                <a:spcPts val="0"/>
              </a:spcAft>
              <a:buFontTx/>
              <a:buNone/>
              <a:defRPr/>
            </a:pPr>
            <a:r>
              <a:rPr lang="en-US" sz="2000" dirty="0">
                <a:solidFill>
                  <a:srgbClr val="FF0000"/>
                </a:solidFill>
              </a:rPr>
              <a:t>      </a:t>
            </a:r>
            <a:r>
              <a:rPr lang="en-US" sz="2000" dirty="0">
                <a:solidFill>
                  <a:srgbClr val="FF0000"/>
                </a:solidFill>
                <a:sym typeface="Wingdings" pitchFamily="2" charset="2"/>
              </a:rPr>
              <a:t> </a:t>
            </a:r>
            <a:r>
              <a:rPr lang="en-US" sz="2000" dirty="0">
                <a:sym typeface="Wingdings" pitchFamily="2" charset="2"/>
              </a:rPr>
              <a:t>A Boss (the calling/caller function) asks a worker (the called function) to perform a task and return result when it is done.</a:t>
            </a:r>
            <a:endParaRPr lang="en-US" sz="2000" dirty="0"/>
          </a:p>
          <a:p>
            <a:pPr marL="365760" indent="-256032" eaLnBrk="1" fontAlgn="auto" hangingPunct="1">
              <a:spcAft>
                <a:spcPts val="0"/>
              </a:spcAft>
              <a:buFont typeface="Wingdings 3"/>
              <a:buChar char=""/>
              <a:defRPr/>
            </a:pPr>
            <a:endParaRPr lang="en-US" sz="20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710" y="3306906"/>
            <a:ext cx="10737272" cy="355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60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down)">
                                      <p:cBhvr>
                                        <p:cTn id="7" dur="50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wipe(down)">
                                      <p:cBhvr>
                                        <p:cTn id="12" dur="50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wipe(down)">
                                      <p:cBhvr>
                                        <p:cTn id="17" dur="50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C++ Default Arguments</a:t>
            </a:r>
          </a:p>
        </p:txBody>
      </p:sp>
      <p:sp>
        <p:nvSpPr>
          <p:cNvPr id="3" name="Rectangle 2"/>
          <p:cNvSpPr/>
          <p:nvPr/>
        </p:nvSpPr>
        <p:spPr>
          <a:xfrm>
            <a:off x="374073" y="1676399"/>
            <a:ext cx="11388435" cy="1731819"/>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fontAlgn="base">
              <a:buFont typeface="Wingdings" pitchFamily="2" charset="2"/>
              <a:buChar char="Ø"/>
            </a:pPr>
            <a:r>
              <a:rPr lang="en-US" sz="2800" dirty="0">
                <a:solidFill>
                  <a:schemeClr val="tx1"/>
                </a:solidFill>
              </a:rPr>
              <a:t>In C++ programming, we can provide default values for function parameters. The idea behind default argument is very simple. </a:t>
            </a:r>
          </a:p>
          <a:p>
            <a:pPr marL="457200" indent="-457200" fontAlgn="base">
              <a:buFont typeface="Wingdings" pitchFamily="2" charset="2"/>
              <a:buChar char="Ø"/>
            </a:pPr>
            <a:r>
              <a:rPr lang="en-US" sz="2800" dirty="0">
                <a:solidFill>
                  <a:schemeClr val="tx1"/>
                </a:solidFill>
              </a:rPr>
              <a:t>If a function is called by passing argument/s, those arguments are used by the function.</a:t>
            </a:r>
          </a:p>
        </p:txBody>
      </p:sp>
      <p:sp>
        <p:nvSpPr>
          <p:cNvPr id="4" name="Rectangle 3"/>
          <p:cNvSpPr/>
          <p:nvPr/>
        </p:nvSpPr>
        <p:spPr>
          <a:xfrm>
            <a:off x="374073" y="3860006"/>
            <a:ext cx="11582399" cy="17872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itchFamily="2" charset="2"/>
              <a:buChar char="Ø"/>
            </a:pPr>
            <a:r>
              <a:rPr lang="en-US" sz="2800" dirty="0">
                <a:solidFill>
                  <a:schemeClr val="tx1"/>
                </a:solidFill>
              </a:rPr>
              <a:t>But if all argument/s are not passed while invoking a function then, the default value passed to arguments are used. </a:t>
            </a:r>
          </a:p>
          <a:p>
            <a:pPr marL="457200" indent="-457200">
              <a:buFont typeface="Wingdings" pitchFamily="2" charset="2"/>
              <a:buChar char="Ø"/>
            </a:pPr>
            <a:r>
              <a:rPr lang="en-US" sz="2800" dirty="0">
                <a:solidFill>
                  <a:schemeClr val="tx1"/>
                </a:solidFill>
              </a:rPr>
              <a:t>Default value/s are passed to argument/s in function prototype. </a:t>
            </a:r>
          </a:p>
        </p:txBody>
      </p:sp>
    </p:spTree>
    <p:extLst>
      <p:ext uri="{BB962C8B-B14F-4D97-AF65-F5344CB8AC3E}">
        <p14:creationId xmlns:p14="http://schemas.microsoft.com/office/powerpoint/2010/main" val="285275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down)">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C++ Default Arguments</a:t>
            </a:r>
          </a:p>
        </p:txBody>
      </p:sp>
      <p:sp>
        <p:nvSpPr>
          <p:cNvPr id="3" name="Rectangle 2"/>
          <p:cNvSpPr/>
          <p:nvPr/>
        </p:nvSpPr>
        <p:spPr>
          <a:xfrm>
            <a:off x="374072" y="1537854"/>
            <a:ext cx="11582399" cy="1731819"/>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800" dirty="0">
                <a:solidFill>
                  <a:schemeClr val="tx1"/>
                </a:solidFill>
              </a:rPr>
              <a:t>Default value/s are passed to argument/s in function prototype. Working of default argument is demonstrated in the figure below:</a:t>
            </a:r>
          </a:p>
        </p:txBody>
      </p:sp>
      <p:sp>
        <p:nvSpPr>
          <p:cNvPr id="6" name="Rectangle 5"/>
          <p:cNvSpPr/>
          <p:nvPr/>
        </p:nvSpPr>
        <p:spPr>
          <a:xfrm>
            <a:off x="931356" y="3388952"/>
            <a:ext cx="3316406" cy="34392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n>
                  <a:solidFill>
                    <a:schemeClr val="tx1"/>
                  </a:solidFill>
                </a:ln>
                <a:solidFill>
                  <a:schemeClr val="tx1"/>
                </a:solidFill>
              </a:rPr>
              <a:t>Case 1:No argument passed</a:t>
            </a:r>
          </a:p>
          <a:p>
            <a:endParaRPr lang="en-US" dirty="0"/>
          </a:p>
          <a:p>
            <a:r>
              <a:rPr lang="en-US" dirty="0"/>
              <a:t>void temp(</a:t>
            </a:r>
            <a:r>
              <a:rPr lang="en-US" dirty="0" err="1"/>
              <a:t>int</a:t>
            </a:r>
            <a:r>
              <a:rPr lang="en-US" dirty="0"/>
              <a:t>  =10,float =3.5);</a:t>
            </a:r>
          </a:p>
          <a:p>
            <a:endParaRPr lang="en-US" dirty="0"/>
          </a:p>
          <a:p>
            <a:r>
              <a:rPr lang="en-US" dirty="0" err="1"/>
              <a:t>int</a:t>
            </a:r>
            <a:r>
              <a:rPr lang="en-US" dirty="0"/>
              <a:t> main(){</a:t>
            </a:r>
          </a:p>
          <a:p>
            <a:r>
              <a:rPr lang="en-US" dirty="0"/>
              <a:t>temp();</a:t>
            </a:r>
          </a:p>
          <a:p>
            <a:r>
              <a:rPr lang="en-US" dirty="0"/>
              <a:t>………..</a:t>
            </a:r>
          </a:p>
          <a:p>
            <a:r>
              <a:rPr lang="en-US" dirty="0"/>
              <a:t>……}</a:t>
            </a:r>
          </a:p>
          <a:p>
            <a:r>
              <a:rPr lang="en-US" dirty="0"/>
              <a:t>void temp(</a:t>
            </a:r>
            <a:r>
              <a:rPr lang="en-US" dirty="0" err="1"/>
              <a:t>int</a:t>
            </a:r>
            <a:r>
              <a:rPr lang="en-US" dirty="0"/>
              <a:t>  a, float b){</a:t>
            </a:r>
          </a:p>
          <a:p>
            <a:r>
              <a:rPr lang="en-US" dirty="0"/>
              <a:t>…….</a:t>
            </a:r>
          </a:p>
          <a:p>
            <a:r>
              <a:rPr lang="en-US" dirty="0"/>
              <a:t>……….}</a:t>
            </a:r>
          </a:p>
        </p:txBody>
      </p:sp>
      <p:cxnSp>
        <p:nvCxnSpPr>
          <p:cNvPr id="9" name="Straight Connector 8"/>
          <p:cNvCxnSpPr/>
          <p:nvPr/>
        </p:nvCxnSpPr>
        <p:spPr>
          <a:xfrm>
            <a:off x="931356" y="3893127"/>
            <a:ext cx="3316406" cy="0"/>
          </a:xfrm>
          <a:prstGeom prst="line">
            <a:avLst/>
          </a:prstGeom>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6165271" y="3383540"/>
            <a:ext cx="3316406" cy="34392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n>
                  <a:solidFill>
                    <a:schemeClr val="tx1"/>
                  </a:solidFill>
                </a:ln>
                <a:solidFill>
                  <a:schemeClr val="tx1"/>
                </a:solidFill>
              </a:rPr>
              <a:t>Case 2:First argument passed</a:t>
            </a:r>
          </a:p>
          <a:p>
            <a:endParaRPr lang="en-US" dirty="0"/>
          </a:p>
          <a:p>
            <a:r>
              <a:rPr lang="en-US" dirty="0"/>
              <a:t>Void temp(</a:t>
            </a:r>
            <a:r>
              <a:rPr lang="en-US" dirty="0" err="1"/>
              <a:t>int</a:t>
            </a:r>
            <a:r>
              <a:rPr lang="en-US" dirty="0"/>
              <a:t>  =10,float =3.5);</a:t>
            </a:r>
          </a:p>
          <a:p>
            <a:endParaRPr lang="en-US" dirty="0"/>
          </a:p>
          <a:p>
            <a:r>
              <a:rPr lang="en-US" dirty="0" err="1"/>
              <a:t>Int</a:t>
            </a:r>
            <a:r>
              <a:rPr lang="en-US" dirty="0"/>
              <a:t> main(){</a:t>
            </a:r>
          </a:p>
          <a:p>
            <a:r>
              <a:rPr lang="en-US" dirty="0"/>
              <a:t>temp(6);</a:t>
            </a:r>
          </a:p>
          <a:p>
            <a:r>
              <a:rPr lang="en-US" dirty="0"/>
              <a:t>………..</a:t>
            </a:r>
          </a:p>
          <a:p>
            <a:r>
              <a:rPr lang="en-US" dirty="0"/>
              <a:t>……}</a:t>
            </a:r>
          </a:p>
          <a:p>
            <a:r>
              <a:rPr lang="en-US" dirty="0"/>
              <a:t>Void temp(</a:t>
            </a:r>
            <a:r>
              <a:rPr lang="en-US" dirty="0" err="1"/>
              <a:t>int</a:t>
            </a:r>
            <a:r>
              <a:rPr lang="en-US" dirty="0"/>
              <a:t>  a, float b){</a:t>
            </a:r>
          </a:p>
          <a:p>
            <a:r>
              <a:rPr lang="en-US" dirty="0"/>
              <a:t>…….</a:t>
            </a:r>
          </a:p>
          <a:p>
            <a:r>
              <a:rPr lang="en-US" dirty="0"/>
              <a:t>……….}</a:t>
            </a:r>
          </a:p>
        </p:txBody>
      </p:sp>
      <p:cxnSp>
        <p:nvCxnSpPr>
          <p:cNvPr id="18" name="Straight Connector 17"/>
          <p:cNvCxnSpPr/>
          <p:nvPr/>
        </p:nvCxnSpPr>
        <p:spPr>
          <a:xfrm>
            <a:off x="6165271" y="3893127"/>
            <a:ext cx="331640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6885709" y="4959927"/>
            <a:ext cx="692727" cy="73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8104908" y="4287981"/>
            <a:ext cx="540328" cy="13438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780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wipe(down)">
                                      <p:cBhvr>
                                        <p:cTn id="29" dur="500"/>
                                        <p:tgtEl>
                                          <p:spTgt spid="6">
                                            <p:txEl>
                                              <p:pRg st="2" end="2"/>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down)">
                                      <p:cBhvr>
                                        <p:cTn id="35" dur="500"/>
                                        <p:tgtEl>
                                          <p:spTgt spid="6">
                                            <p:txEl>
                                              <p:pRg st="5" end="5"/>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down)">
                                      <p:cBhvr>
                                        <p:cTn id="38" dur="500"/>
                                        <p:tgtEl>
                                          <p:spTgt spid="6">
                                            <p:txEl>
                                              <p:pRg st="6" end="6"/>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wipe(down)">
                                      <p:cBhvr>
                                        <p:cTn id="41" dur="500"/>
                                        <p:tgtEl>
                                          <p:spTgt spid="6">
                                            <p:txEl>
                                              <p:pRg st="7" end="7"/>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wipe(down)">
                                      <p:cBhvr>
                                        <p:cTn id="44" dur="500"/>
                                        <p:tgtEl>
                                          <p:spTgt spid="6">
                                            <p:txEl>
                                              <p:pRg st="8" end="8"/>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wipe(down)">
                                      <p:cBhvr>
                                        <p:cTn id="47" dur="500"/>
                                        <p:tgtEl>
                                          <p:spTgt spid="6">
                                            <p:txEl>
                                              <p:pRg st="9" end="9"/>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wipe(down)">
                                      <p:cBhvr>
                                        <p:cTn id="50" dur="500"/>
                                        <p:tgtEl>
                                          <p:spTgt spid="6">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wipe(down)">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xEl>
                                              <p:pRg st="2" end="2"/>
                                            </p:txEl>
                                          </p:spTgt>
                                        </p:tgtEl>
                                        <p:attrNameLst>
                                          <p:attrName>style.visibility</p:attrName>
                                        </p:attrNameLst>
                                      </p:cBhvr>
                                      <p:to>
                                        <p:strVal val="visible"/>
                                      </p:to>
                                    </p:set>
                                    <p:animEffect transition="in" filter="wipe(down)">
                                      <p:cBhvr>
                                        <p:cTn id="72" dur="500"/>
                                        <p:tgtEl>
                                          <p:spTgt spid="17">
                                            <p:txEl>
                                              <p:pRg st="2" end="2"/>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17">
                                            <p:txEl>
                                              <p:pRg st="4" end="4"/>
                                            </p:txEl>
                                          </p:spTgt>
                                        </p:tgtEl>
                                        <p:attrNameLst>
                                          <p:attrName>style.visibility</p:attrName>
                                        </p:attrNameLst>
                                      </p:cBhvr>
                                      <p:to>
                                        <p:strVal val="visible"/>
                                      </p:to>
                                    </p:set>
                                    <p:animEffect transition="in" filter="wipe(down)">
                                      <p:cBhvr>
                                        <p:cTn id="75" dur="500"/>
                                        <p:tgtEl>
                                          <p:spTgt spid="17">
                                            <p:txEl>
                                              <p:pRg st="4" end="4"/>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7">
                                            <p:txEl>
                                              <p:pRg st="5" end="5"/>
                                            </p:txEl>
                                          </p:spTgt>
                                        </p:tgtEl>
                                        <p:attrNameLst>
                                          <p:attrName>style.visibility</p:attrName>
                                        </p:attrNameLst>
                                      </p:cBhvr>
                                      <p:to>
                                        <p:strVal val="visible"/>
                                      </p:to>
                                    </p:set>
                                    <p:animEffect transition="in" filter="wipe(down)">
                                      <p:cBhvr>
                                        <p:cTn id="78" dur="500"/>
                                        <p:tgtEl>
                                          <p:spTgt spid="17">
                                            <p:txEl>
                                              <p:pRg st="5" end="5"/>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7">
                                            <p:txEl>
                                              <p:pRg st="6" end="6"/>
                                            </p:txEl>
                                          </p:spTgt>
                                        </p:tgtEl>
                                        <p:attrNameLst>
                                          <p:attrName>style.visibility</p:attrName>
                                        </p:attrNameLst>
                                      </p:cBhvr>
                                      <p:to>
                                        <p:strVal val="visible"/>
                                      </p:to>
                                    </p:set>
                                    <p:animEffect transition="in" filter="wipe(down)">
                                      <p:cBhvr>
                                        <p:cTn id="81" dur="500"/>
                                        <p:tgtEl>
                                          <p:spTgt spid="17">
                                            <p:txEl>
                                              <p:pRg st="6" end="6"/>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7">
                                            <p:txEl>
                                              <p:pRg st="7" end="7"/>
                                            </p:txEl>
                                          </p:spTgt>
                                        </p:tgtEl>
                                        <p:attrNameLst>
                                          <p:attrName>style.visibility</p:attrName>
                                        </p:attrNameLst>
                                      </p:cBhvr>
                                      <p:to>
                                        <p:strVal val="visible"/>
                                      </p:to>
                                    </p:set>
                                    <p:animEffect transition="in" filter="wipe(down)">
                                      <p:cBhvr>
                                        <p:cTn id="84" dur="500"/>
                                        <p:tgtEl>
                                          <p:spTgt spid="17">
                                            <p:txEl>
                                              <p:pRg st="7" end="7"/>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17">
                                            <p:txEl>
                                              <p:pRg st="8" end="8"/>
                                            </p:txEl>
                                          </p:spTgt>
                                        </p:tgtEl>
                                        <p:attrNameLst>
                                          <p:attrName>style.visibility</p:attrName>
                                        </p:attrNameLst>
                                      </p:cBhvr>
                                      <p:to>
                                        <p:strVal val="visible"/>
                                      </p:to>
                                    </p:set>
                                    <p:animEffect transition="in" filter="wipe(down)">
                                      <p:cBhvr>
                                        <p:cTn id="87" dur="500"/>
                                        <p:tgtEl>
                                          <p:spTgt spid="17">
                                            <p:txEl>
                                              <p:pRg st="8" end="8"/>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17">
                                            <p:txEl>
                                              <p:pRg st="9" end="9"/>
                                            </p:txEl>
                                          </p:spTgt>
                                        </p:tgtEl>
                                        <p:attrNameLst>
                                          <p:attrName>style.visibility</p:attrName>
                                        </p:attrNameLst>
                                      </p:cBhvr>
                                      <p:to>
                                        <p:strVal val="visible"/>
                                      </p:to>
                                    </p:set>
                                    <p:animEffect transition="in" filter="wipe(down)">
                                      <p:cBhvr>
                                        <p:cTn id="90" dur="500"/>
                                        <p:tgtEl>
                                          <p:spTgt spid="17">
                                            <p:txEl>
                                              <p:pRg st="9" end="9"/>
                                            </p:txEl>
                                          </p:spTgt>
                                        </p:tgtEl>
                                      </p:cBhvr>
                                    </p:animEffect>
                                  </p:childTnLst>
                                </p:cTn>
                              </p:par>
                              <p:par>
                                <p:cTn id="91" presetID="22" presetClass="entr" presetSubtype="4" fill="hold" nodeType="withEffect">
                                  <p:stCondLst>
                                    <p:cond delay="0"/>
                                  </p:stCondLst>
                                  <p:childTnLst>
                                    <p:set>
                                      <p:cBhvr>
                                        <p:cTn id="92" dur="1" fill="hold">
                                          <p:stCondLst>
                                            <p:cond delay="0"/>
                                          </p:stCondLst>
                                        </p:cTn>
                                        <p:tgtEl>
                                          <p:spTgt spid="17">
                                            <p:txEl>
                                              <p:pRg st="10" end="10"/>
                                            </p:txEl>
                                          </p:spTgt>
                                        </p:tgtEl>
                                        <p:attrNameLst>
                                          <p:attrName>style.visibility</p:attrName>
                                        </p:attrNameLst>
                                      </p:cBhvr>
                                      <p:to>
                                        <p:strVal val="visible"/>
                                      </p:to>
                                    </p:set>
                                    <p:animEffect transition="in" filter="wipe(down)">
                                      <p:cBhvr>
                                        <p:cTn id="93" dur="500"/>
                                        <p:tgtEl>
                                          <p:spTgt spid="17">
                                            <p:txEl>
                                              <p:pRg st="10" end="1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ppt_x"/>
                                          </p:val>
                                        </p:tav>
                                        <p:tav tm="100000">
                                          <p:val>
                                            <p:strVal val="#ppt_x"/>
                                          </p:val>
                                        </p:tav>
                                      </p:tavLst>
                                    </p:anim>
                                    <p:anim calcmode="lin" valueType="num">
                                      <p:cBhvr additive="base">
                                        <p:cTn id="9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additive="base">
                                        <p:cTn id="104" dur="500" fill="hold"/>
                                        <p:tgtEl>
                                          <p:spTgt spid="21"/>
                                        </p:tgtEl>
                                        <p:attrNameLst>
                                          <p:attrName>ppt_x</p:attrName>
                                        </p:attrNameLst>
                                      </p:cBhvr>
                                      <p:tavLst>
                                        <p:tav tm="0">
                                          <p:val>
                                            <p:strVal val="#ppt_x"/>
                                          </p:val>
                                        </p:tav>
                                        <p:tav tm="100000">
                                          <p:val>
                                            <p:strVal val="#ppt_x"/>
                                          </p:val>
                                        </p:tav>
                                      </p:tavLst>
                                    </p:anim>
                                    <p:anim calcmode="lin" valueType="num">
                                      <p:cBhvr additive="base">
                                        <p:cTn id="10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C++ Default Arguments</a:t>
            </a:r>
          </a:p>
        </p:txBody>
      </p:sp>
      <p:sp>
        <p:nvSpPr>
          <p:cNvPr id="3" name="Rectangle 2"/>
          <p:cNvSpPr/>
          <p:nvPr/>
        </p:nvSpPr>
        <p:spPr>
          <a:xfrm>
            <a:off x="374072" y="1302327"/>
            <a:ext cx="11582399" cy="1731819"/>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800" dirty="0">
                <a:solidFill>
                  <a:schemeClr val="tx1"/>
                </a:solidFill>
              </a:rPr>
              <a:t>Default value/s are passed to argument/s in function prototype. Working of default argument is demonstrated in the figure below:</a:t>
            </a:r>
          </a:p>
        </p:txBody>
      </p:sp>
      <p:sp>
        <p:nvSpPr>
          <p:cNvPr id="6" name="Rectangle 5"/>
          <p:cNvSpPr/>
          <p:nvPr/>
        </p:nvSpPr>
        <p:spPr>
          <a:xfrm>
            <a:off x="931356" y="3383540"/>
            <a:ext cx="3316406" cy="34392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n>
                  <a:solidFill>
                    <a:schemeClr val="tx1"/>
                  </a:solidFill>
                </a:ln>
                <a:solidFill>
                  <a:schemeClr val="tx1"/>
                </a:solidFill>
              </a:rPr>
              <a:t>Case 3:Both argument passed</a:t>
            </a:r>
          </a:p>
          <a:p>
            <a:endParaRPr lang="en-US" dirty="0"/>
          </a:p>
          <a:p>
            <a:r>
              <a:rPr lang="en-US" dirty="0"/>
              <a:t>Void temp(</a:t>
            </a:r>
            <a:r>
              <a:rPr lang="en-US" dirty="0" err="1"/>
              <a:t>int</a:t>
            </a:r>
            <a:r>
              <a:rPr lang="en-US" dirty="0"/>
              <a:t>  =10,float =3.5);</a:t>
            </a:r>
          </a:p>
          <a:p>
            <a:endParaRPr lang="en-US" dirty="0"/>
          </a:p>
          <a:p>
            <a:r>
              <a:rPr lang="en-US" dirty="0" err="1"/>
              <a:t>Int</a:t>
            </a:r>
            <a:r>
              <a:rPr lang="en-US" dirty="0"/>
              <a:t> main(){</a:t>
            </a:r>
          </a:p>
          <a:p>
            <a:r>
              <a:rPr lang="en-US" dirty="0"/>
              <a:t>temp(6,4.7);</a:t>
            </a:r>
          </a:p>
          <a:p>
            <a:r>
              <a:rPr lang="en-US" dirty="0"/>
              <a:t>………..</a:t>
            </a:r>
          </a:p>
          <a:p>
            <a:r>
              <a:rPr lang="en-US" dirty="0"/>
              <a:t>……}</a:t>
            </a:r>
          </a:p>
          <a:p>
            <a:r>
              <a:rPr lang="en-US" dirty="0"/>
              <a:t>Void temp(</a:t>
            </a:r>
            <a:r>
              <a:rPr lang="en-US" dirty="0" err="1"/>
              <a:t>int</a:t>
            </a:r>
            <a:r>
              <a:rPr lang="en-US" dirty="0"/>
              <a:t>  a, float b){</a:t>
            </a:r>
          </a:p>
          <a:p>
            <a:r>
              <a:rPr lang="en-US" dirty="0"/>
              <a:t>…….</a:t>
            </a:r>
          </a:p>
          <a:p>
            <a:r>
              <a:rPr lang="en-US" dirty="0"/>
              <a:t>……….}</a:t>
            </a:r>
          </a:p>
        </p:txBody>
      </p:sp>
      <p:cxnSp>
        <p:nvCxnSpPr>
          <p:cNvPr id="9" name="Straight Connector 8"/>
          <p:cNvCxnSpPr/>
          <p:nvPr/>
        </p:nvCxnSpPr>
        <p:spPr>
          <a:xfrm>
            <a:off x="931356" y="3893127"/>
            <a:ext cx="3316406" cy="0"/>
          </a:xfrm>
          <a:prstGeom prst="line">
            <a:avLst/>
          </a:prstGeom>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6774871" y="3189576"/>
            <a:ext cx="3316406" cy="363861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n>
                  <a:solidFill>
                    <a:schemeClr val="tx1"/>
                  </a:solidFill>
                </a:ln>
                <a:solidFill>
                  <a:schemeClr val="tx1"/>
                </a:solidFill>
              </a:rPr>
              <a:t>Case 4:Second argument passed</a:t>
            </a:r>
          </a:p>
          <a:p>
            <a:endParaRPr lang="en-US" dirty="0">
              <a:solidFill>
                <a:schemeClr val="tx1"/>
              </a:solidFill>
            </a:endParaRPr>
          </a:p>
          <a:p>
            <a:r>
              <a:rPr lang="en-US" dirty="0">
                <a:solidFill>
                  <a:schemeClr val="bg1"/>
                </a:solidFill>
              </a:rPr>
              <a:t>void temp(</a:t>
            </a:r>
            <a:r>
              <a:rPr lang="en-US" dirty="0" err="1">
                <a:solidFill>
                  <a:schemeClr val="bg1"/>
                </a:solidFill>
              </a:rPr>
              <a:t>int</a:t>
            </a:r>
            <a:r>
              <a:rPr lang="en-US" dirty="0">
                <a:solidFill>
                  <a:schemeClr val="bg1"/>
                </a:solidFill>
              </a:rPr>
              <a:t>  =10,float =3.5);</a:t>
            </a:r>
          </a:p>
          <a:p>
            <a:r>
              <a:rPr lang="en-US" dirty="0" err="1">
                <a:solidFill>
                  <a:schemeClr val="bg1"/>
                </a:solidFill>
              </a:rPr>
              <a:t>int</a:t>
            </a:r>
            <a:r>
              <a:rPr lang="en-US" dirty="0">
                <a:solidFill>
                  <a:schemeClr val="bg1"/>
                </a:solidFill>
              </a:rPr>
              <a:t> main(){</a:t>
            </a:r>
          </a:p>
          <a:p>
            <a:r>
              <a:rPr lang="en-US" dirty="0">
                <a:solidFill>
                  <a:schemeClr val="bg1"/>
                </a:solidFill>
              </a:rPr>
              <a:t>temp(4.7);</a:t>
            </a:r>
          </a:p>
          <a:p>
            <a:r>
              <a:rPr lang="en-US" dirty="0">
                <a:solidFill>
                  <a:schemeClr val="bg1"/>
                </a:solidFill>
              </a:rPr>
              <a:t>………..</a:t>
            </a:r>
          </a:p>
          <a:p>
            <a:r>
              <a:rPr lang="en-US" dirty="0">
                <a:solidFill>
                  <a:schemeClr val="bg1"/>
                </a:solidFill>
              </a:rPr>
              <a:t>……}</a:t>
            </a:r>
          </a:p>
          <a:p>
            <a:r>
              <a:rPr lang="en-US" dirty="0">
                <a:solidFill>
                  <a:schemeClr val="bg1"/>
                </a:solidFill>
              </a:rPr>
              <a:t>void temp(</a:t>
            </a:r>
            <a:r>
              <a:rPr lang="en-US" dirty="0" err="1">
                <a:solidFill>
                  <a:schemeClr val="bg1"/>
                </a:solidFill>
              </a:rPr>
              <a:t>int</a:t>
            </a:r>
            <a:r>
              <a:rPr lang="en-US" dirty="0">
                <a:solidFill>
                  <a:schemeClr val="bg1"/>
                </a:solidFill>
              </a:rPr>
              <a:t>  a, float b){</a:t>
            </a:r>
          </a:p>
          <a:p>
            <a:r>
              <a:rPr lang="en-US" dirty="0">
                <a:solidFill>
                  <a:schemeClr val="bg1"/>
                </a:solidFill>
              </a:rPr>
              <a:t>……..}</a:t>
            </a:r>
          </a:p>
          <a:p>
            <a:endParaRPr lang="en-US" dirty="0">
              <a:solidFill>
                <a:srgbClr val="99CC00"/>
              </a:solidFill>
            </a:endParaRPr>
          </a:p>
          <a:p>
            <a:endParaRPr lang="en-US" dirty="0">
              <a:solidFill>
                <a:srgbClr val="99CC00"/>
              </a:solidFill>
            </a:endParaRPr>
          </a:p>
          <a:p>
            <a:r>
              <a:rPr lang="en-US" dirty="0">
                <a:ln>
                  <a:solidFill>
                    <a:srgbClr val="FF0000"/>
                  </a:solidFill>
                </a:ln>
                <a:solidFill>
                  <a:srgbClr val="99CC00"/>
                </a:solidFill>
              </a:rPr>
              <a:t>Error:  Missing argument must be last argument</a:t>
            </a:r>
          </a:p>
        </p:txBody>
      </p:sp>
      <p:cxnSp>
        <p:nvCxnSpPr>
          <p:cNvPr id="18" name="Straight Connector 17"/>
          <p:cNvCxnSpPr/>
          <p:nvPr/>
        </p:nvCxnSpPr>
        <p:spPr>
          <a:xfrm>
            <a:off x="6774871" y="3643745"/>
            <a:ext cx="331640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1766453" y="5103158"/>
            <a:ext cx="512619" cy="54603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a:off x="2022763" y="5103158"/>
            <a:ext cx="1052946" cy="52871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a:xfrm>
            <a:off x="6774871" y="6068291"/>
            <a:ext cx="3316406"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wipe(down)">
                                      <p:cBhvr>
                                        <p:cTn id="30" dur="500"/>
                                        <p:tgtEl>
                                          <p:spTgt spid="6">
                                            <p:txEl>
                                              <p:pRg st="2" end="2"/>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wipe(down)">
                                      <p:cBhvr>
                                        <p:cTn id="45" dur="500"/>
                                        <p:tgtEl>
                                          <p:spTgt spid="6">
                                            <p:txEl>
                                              <p:pRg st="8" end="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wipe(down)">
                                      <p:cBhvr>
                                        <p:cTn id="48" dur="500"/>
                                        <p:tgtEl>
                                          <p:spTgt spid="6">
                                            <p:txEl>
                                              <p:pRg st="9" end="9"/>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wipe(down)">
                                      <p:cBhvr>
                                        <p:cTn id="51" dur="500"/>
                                        <p:tgtEl>
                                          <p:spTgt spid="6">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ppt_x"/>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Effect transition="in" filter="wipe(down)">
                                      <p:cBhvr>
                                        <p:cTn id="74" dur="500"/>
                                        <p:tgtEl>
                                          <p:spTgt spid="1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xEl>
                                              <p:pRg st="2" end="2"/>
                                            </p:txEl>
                                          </p:spTgt>
                                        </p:tgtEl>
                                        <p:attrNameLst>
                                          <p:attrName>style.visibility</p:attrName>
                                        </p:attrNameLst>
                                      </p:cBhvr>
                                      <p:to>
                                        <p:strVal val="visible"/>
                                      </p:to>
                                    </p:set>
                                    <p:anim calcmode="lin" valueType="num">
                                      <p:cBhvr additive="base">
                                        <p:cTn id="8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7">
                                            <p:txEl>
                                              <p:pRg st="3" end="3"/>
                                            </p:txEl>
                                          </p:spTgt>
                                        </p:tgtEl>
                                        <p:attrNameLst>
                                          <p:attrName>style.visibility</p:attrName>
                                        </p:attrNameLst>
                                      </p:cBhvr>
                                      <p:to>
                                        <p:strVal val="visible"/>
                                      </p:to>
                                    </p:set>
                                    <p:anim calcmode="lin" valueType="num">
                                      <p:cBhvr additive="base">
                                        <p:cTn id="89"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7">
                                            <p:txEl>
                                              <p:pRg st="4" end="4"/>
                                            </p:txEl>
                                          </p:spTgt>
                                        </p:tgtEl>
                                        <p:attrNameLst>
                                          <p:attrName>style.visibility</p:attrName>
                                        </p:attrNameLst>
                                      </p:cBhvr>
                                      <p:to>
                                        <p:strVal val="visible"/>
                                      </p:to>
                                    </p:set>
                                    <p:anim calcmode="lin" valueType="num">
                                      <p:cBhvr additive="base">
                                        <p:cTn id="93"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7">
                                            <p:txEl>
                                              <p:pRg st="5" end="5"/>
                                            </p:txEl>
                                          </p:spTgt>
                                        </p:tgtEl>
                                        <p:attrNameLst>
                                          <p:attrName>style.visibility</p:attrName>
                                        </p:attrNameLst>
                                      </p:cBhvr>
                                      <p:to>
                                        <p:strVal val="visible"/>
                                      </p:to>
                                    </p:set>
                                    <p:anim calcmode="lin" valueType="num">
                                      <p:cBhvr additive="base">
                                        <p:cTn id="97"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7">
                                            <p:txEl>
                                              <p:pRg st="6" end="6"/>
                                            </p:txEl>
                                          </p:spTgt>
                                        </p:tgtEl>
                                        <p:attrNameLst>
                                          <p:attrName>style.visibility</p:attrName>
                                        </p:attrNameLst>
                                      </p:cBhvr>
                                      <p:to>
                                        <p:strVal val="visible"/>
                                      </p:to>
                                    </p:set>
                                    <p:anim calcmode="lin" valueType="num">
                                      <p:cBhvr additive="base">
                                        <p:cTn id="101"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7">
                                            <p:txEl>
                                              <p:pRg st="7" end="7"/>
                                            </p:txEl>
                                          </p:spTgt>
                                        </p:tgtEl>
                                        <p:attrNameLst>
                                          <p:attrName>style.visibility</p:attrName>
                                        </p:attrNameLst>
                                      </p:cBhvr>
                                      <p:to>
                                        <p:strVal val="visible"/>
                                      </p:to>
                                    </p:set>
                                    <p:anim calcmode="lin" valueType="num">
                                      <p:cBhvr additive="base">
                                        <p:cTn id="105" dur="500" fill="hold"/>
                                        <p:tgtEl>
                                          <p:spTgt spid="1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7">
                                            <p:txEl>
                                              <p:pRg st="8" end="8"/>
                                            </p:txEl>
                                          </p:spTgt>
                                        </p:tgtEl>
                                        <p:attrNameLst>
                                          <p:attrName>style.visibility</p:attrName>
                                        </p:attrNameLst>
                                      </p:cBhvr>
                                      <p:to>
                                        <p:strVal val="visible"/>
                                      </p:to>
                                    </p:set>
                                    <p:anim calcmode="lin" valueType="num">
                                      <p:cBhvr additive="base">
                                        <p:cTn id="109" dur="500" fill="hold"/>
                                        <p:tgtEl>
                                          <p:spTgt spid="1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6"/>
                                        </p:tgtEl>
                                        <p:attrNameLst>
                                          <p:attrName>style.visibility</p:attrName>
                                        </p:attrNameLst>
                                      </p:cBhvr>
                                      <p:to>
                                        <p:strVal val="visible"/>
                                      </p:to>
                                    </p:set>
                                    <p:anim calcmode="lin" valueType="num">
                                      <p:cBhvr additive="base">
                                        <p:cTn id="115" dur="500" fill="hold"/>
                                        <p:tgtEl>
                                          <p:spTgt spid="16"/>
                                        </p:tgtEl>
                                        <p:attrNameLst>
                                          <p:attrName>ppt_x</p:attrName>
                                        </p:attrNameLst>
                                      </p:cBhvr>
                                      <p:tavLst>
                                        <p:tav tm="0">
                                          <p:val>
                                            <p:strVal val="#ppt_x"/>
                                          </p:val>
                                        </p:tav>
                                        <p:tav tm="100000">
                                          <p:val>
                                            <p:strVal val="#ppt_x"/>
                                          </p:val>
                                        </p:tav>
                                      </p:tavLst>
                                    </p:anim>
                                    <p:anim calcmode="lin" valueType="num">
                                      <p:cBhvr additive="base">
                                        <p:cTn id="1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7">
                                            <p:txEl>
                                              <p:pRg st="11" end="11"/>
                                            </p:txEl>
                                          </p:spTgt>
                                        </p:tgtEl>
                                        <p:attrNameLst>
                                          <p:attrName>style.visibility</p:attrName>
                                        </p:attrNameLst>
                                      </p:cBhvr>
                                      <p:to>
                                        <p:strVal val="visible"/>
                                      </p:to>
                                    </p:set>
                                    <p:anim calcmode="lin" valueType="num">
                                      <p:cBhvr additive="base">
                                        <p:cTn id="121" dur="500" fill="hold"/>
                                        <p:tgtEl>
                                          <p:spTgt spid="1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Scope of Variables</a:t>
            </a:r>
          </a:p>
        </p:txBody>
      </p:sp>
      <p:sp>
        <p:nvSpPr>
          <p:cNvPr id="3" name="Rectangle 2"/>
          <p:cNvSpPr/>
          <p:nvPr/>
        </p:nvSpPr>
        <p:spPr>
          <a:xfrm>
            <a:off x="374073" y="1676399"/>
            <a:ext cx="11388435" cy="4281056"/>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fontAlgn="base">
              <a:buFont typeface="Wingdings" pitchFamily="2" charset="2"/>
              <a:buChar char="Ø"/>
            </a:pPr>
            <a:r>
              <a:rPr lang="en-US" sz="2800" dirty="0">
                <a:solidFill>
                  <a:schemeClr val="tx1"/>
                </a:solidFill>
              </a:rPr>
              <a:t>Every variable in C++ has a type which specifies the type of data that can be stored in a variable. For example: </a:t>
            </a:r>
            <a:r>
              <a:rPr lang="en-US" sz="2800" dirty="0" err="1">
                <a:solidFill>
                  <a:schemeClr val="tx1"/>
                </a:solidFill>
              </a:rPr>
              <a:t>int</a:t>
            </a:r>
            <a:r>
              <a:rPr lang="en-US" sz="2800" dirty="0">
                <a:solidFill>
                  <a:schemeClr val="tx1"/>
                </a:solidFill>
              </a:rPr>
              <a:t>, float, char etc. </a:t>
            </a:r>
          </a:p>
          <a:p>
            <a:pPr marL="457200" indent="-457200" fontAlgn="base">
              <a:buFont typeface="Wingdings" pitchFamily="2" charset="2"/>
              <a:buChar char="Ø"/>
            </a:pPr>
            <a:r>
              <a:rPr lang="en-US" sz="2800" dirty="0">
                <a:solidFill>
                  <a:schemeClr val="tx1"/>
                </a:solidFill>
              </a:rPr>
              <a:t>Variables and objects in C++ have another feature called storage class. Storage class specifies control two different properties: storage duration and scope.</a:t>
            </a:r>
          </a:p>
          <a:p>
            <a:pPr marL="457200" indent="-457200" fontAlgn="base">
              <a:buFont typeface="Wingdings" pitchFamily="2" charset="2"/>
              <a:buChar char="Ø"/>
            </a:pPr>
            <a:r>
              <a:rPr lang="en-US" sz="2800" dirty="0">
                <a:solidFill>
                  <a:schemeClr val="tx1"/>
                </a:solidFill>
              </a:rPr>
              <a:t>The variables can be divided into two main ways depending upon the storage duration and scope of variables:</a:t>
            </a:r>
          </a:p>
          <a:p>
            <a:pPr fontAlgn="base"/>
            <a:r>
              <a:rPr lang="en-US" sz="2800" dirty="0">
                <a:solidFill>
                  <a:schemeClr val="tx1"/>
                </a:solidFill>
              </a:rPr>
              <a:t>                                1.Local Variables</a:t>
            </a:r>
          </a:p>
          <a:p>
            <a:pPr fontAlgn="base"/>
            <a:r>
              <a:rPr lang="en-US" sz="2800" dirty="0">
                <a:solidFill>
                  <a:schemeClr val="tx1"/>
                </a:solidFill>
              </a:rPr>
              <a:t>                                2.  Global Variables</a:t>
            </a:r>
          </a:p>
        </p:txBody>
      </p:sp>
    </p:spTree>
    <p:extLst>
      <p:ext uri="{BB962C8B-B14F-4D97-AF65-F5344CB8AC3E}">
        <p14:creationId xmlns:p14="http://schemas.microsoft.com/office/powerpoint/2010/main" val="114965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Local Variables</a:t>
            </a:r>
          </a:p>
        </p:txBody>
      </p:sp>
      <p:sp>
        <p:nvSpPr>
          <p:cNvPr id="3" name="Rectangle 2"/>
          <p:cNvSpPr/>
          <p:nvPr/>
        </p:nvSpPr>
        <p:spPr>
          <a:xfrm>
            <a:off x="374072" y="1454727"/>
            <a:ext cx="11388435" cy="3200401"/>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fontAlgn="base">
              <a:buFont typeface="Wingdings" pitchFamily="2" charset="2"/>
              <a:buChar char="Ø"/>
            </a:pPr>
            <a:r>
              <a:rPr lang="en-US" sz="2800" dirty="0">
                <a:solidFill>
                  <a:schemeClr val="tx1"/>
                </a:solidFill>
              </a:rPr>
              <a:t>A variable defined inside a function(defined inside function body between braces) is a local variable. </a:t>
            </a:r>
          </a:p>
          <a:p>
            <a:pPr marL="457200" indent="-457200" fontAlgn="base">
              <a:buFont typeface="Wingdings" pitchFamily="2" charset="2"/>
              <a:buChar char="Ø"/>
            </a:pPr>
            <a:r>
              <a:rPr lang="en-US" sz="2800" dirty="0">
                <a:solidFill>
                  <a:schemeClr val="tx1"/>
                </a:solidFill>
              </a:rPr>
              <a:t>Local variables are created when the function containing local variable is called and destroyed when that function returns. </a:t>
            </a:r>
          </a:p>
          <a:p>
            <a:pPr marL="457200" indent="-457200" fontAlgn="base">
              <a:buFont typeface="Wingdings" pitchFamily="2" charset="2"/>
              <a:buChar char="Ø"/>
            </a:pPr>
            <a:r>
              <a:rPr lang="en-US" sz="2800" dirty="0">
                <a:solidFill>
                  <a:schemeClr val="tx1"/>
                </a:solidFill>
              </a:rPr>
              <a:t>Local variables can only be accessed from inside a function in which it exists.</a:t>
            </a:r>
          </a:p>
        </p:txBody>
      </p:sp>
      <p:sp>
        <p:nvSpPr>
          <p:cNvPr id="4" name="Rectangle 3"/>
          <p:cNvSpPr/>
          <p:nvPr/>
        </p:nvSpPr>
        <p:spPr>
          <a:xfrm>
            <a:off x="374072" y="4890653"/>
            <a:ext cx="11582399" cy="17872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Write a C++ program that will take two local variables a, b and add them in a user defined function “sum”. And return the value of sum to main function.</a:t>
            </a:r>
          </a:p>
        </p:txBody>
      </p:sp>
    </p:spTree>
    <p:extLst>
      <p:ext uri="{BB962C8B-B14F-4D97-AF65-F5344CB8AC3E}">
        <p14:creationId xmlns:p14="http://schemas.microsoft.com/office/powerpoint/2010/main" val="114965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Global Variables</a:t>
            </a:r>
          </a:p>
        </p:txBody>
      </p:sp>
      <p:sp>
        <p:nvSpPr>
          <p:cNvPr id="3" name="Rectangle 2"/>
          <p:cNvSpPr/>
          <p:nvPr/>
        </p:nvSpPr>
        <p:spPr>
          <a:xfrm>
            <a:off x="498764" y="2147454"/>
            <a:ext cx="11388435" cy="3629892"/>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fontAlgn="base">
              <a:buFont typeface="Wingdings" pitchFamily="2" charset="2"/>
              <a:buChar char="Ø"/>
            </a:pPr>
            <a:r>
              <a:rPr lang="en-US" sz="2800" dirty="0">
                <a:solidFill>
                  <a:schemeClr val="tx1"/>
                </a:solidFill>
              </a:rPr>
              <a:t>If a variable is defined outside any function, then that variable is called a global variable.</a:t>
            </a:r>
          </a:p>
          <a:p>
            <a:pPr marL="457200" indent="-457200" fontAlgn="base">
              <a:buFont typeface="Wingdings" pitchFamily="2" charset="2"/>
              <a:buChar char="Ø"/>
            </a:pPr>
            <a:r>
              <a:rPr lang="en-US" sz="2800" dirty="0">
                <a:solidFill>
                  <a:schemeClr val="tx1"/>
                </a:solidFill>
              </a:rPr>
              <a:t> Any part of program after global variable declaration can access global variable. </a:t>
            </a:r>
          </a:p>
          <a:p>
            <a:pPr marL="457200" indent="-457200" fontAlgn="base">
              <a:buFont typeface="Wingdings" pitchFamily="2" charset="2"/>
              <a:buChar char="Ø"/>
            </a:pPr>
            <a:r>
              <a:rPr lang="en-US" sz="2800" dirty="0">
                <a:solidFill>
                  <a:schemeClr val="tx1"/>
                </a:solidFill>
              </a:rPr>
              <a:t>If a global variable is defined at the beginning of the listing, global variable is visible to all functions.</a:t>
            </a:r>
          </a:p>
        </p:txBody>
      </p:sp>
    </p:spTree>
    <p:extLst>
      <p:ext uri="{BB962C8B-B14F-4D97-AF65-F5344CB8AC3E}">
        <p14:creationId xmlns:p14="http://schemas.microsoft.com/office/powerpoint/2010/main" val="114965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C++ Global Variable Example</a:t>
            </a:r>
          </a:p>
        </p:txBody>
      </p:sp>
      <p:sp>
        <p:nvSpPr>
          <p:cNvPr id="3" name="Rectangle 2"/>
          <p:cNvSpPr/>
          <p:nvPr/>
        </p:nvSpPr>
        <p:spPr>
          <a:xfrm>
            <a:off x="235528" y="1330036"/>
            <a:ext cx="11499270" cy="5527964"/>
          </a:xfrm>
          <a:prstGeom prst="rect">
            <a:avLst/>
          </a:prstGeom>
          <a:solidFill>
            <a:schemeClr val="accent1">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200" dirty="0"/>
              <a:t>/* In this example, global variable can be accessed by all functions because it is defined at the top of the listing.*/ </a:t>
            </a:r>
          </a:p>
          <a:p>
            <a:pPr fontAlgn="base"/>
            <a:r>
              <a:rPr lang="en-US" sz="2200" dirty="0"/>
              <a:t>#include &lt;</a:t>
            </a:r>
            <a:r>
              <a:rPr lang="en-US" sz="2200" dirty="0" err="1"/>
              <a:t>iostream</a:t>
            </a:r>
            <a:r>
              <a:rPr lang="en-US" sz="2200" dirty="0"/>
              <a:t>&gt; </a:t>
            </a:r>
          </a:p>
          <a:p>
            <a:pPr fontAlgn="base"/>
            <a:r>
              <a:rPr lang="en-US" sz="2200" dirty="0"/>
              <a:t>using namespace </a:t>
            </a:r>
            <a:r>
              <a:rPr lang="en-US" sz="2200" dirty="0" err="1"/>
              <a:t>std</a:t>
            </a:r>
            <a:r>
              <a:rPr lang="en-US" sz="2200" dirty="0"/>
              <a:t>;</a:t>
            </a:r>
          </a:p>
          <a:p>
            <a:pPr fontAlgn="base"/>
            <a:r>
              <a:rPr lang="en-US" sz="2200" dirty="0"/>
              <a:t> </a:t>
            </a:r>
            <a:r>
              <a:rPr lang="en-US" sz="2200" dirty="0" err="1"/>
              <a:t>int</a:t>
            </a:r>
            <a:r>
              <a:rPr lang="en-US" sz="2200" dirty="0"/>
              <a:t> c = 12;</a:t>
            </a:r>
          </a:p>
          <a:p>
            <a:pPr fontAlgn="base"/>
            <a:r>
              <a:rPr lang="en-US" sz="2200" dirty="0"/>
              <a:t> void test();</a:t>
            </a:r>
          </a:p>
          <a:p>
            <a:pPr fontAlgn="base"/>
            <a:r>
              <a:rPr lang="en-US" sz="2200" dirty="0"/>
              <a:t> </a:t>
            </a:r>
            <a:r>
              <a:rPr lang="en-US" sz="2200" dirty="0" err="1"/>
              <a:t>int</a:t>
            </a:r>
            <a:r>
              <a:rPr lang="en-US" sz="2200" dirty="0"/>
              <a:t> main() {</a:t>
            </a:r>
          </a:p>
          <a:p>
            <a:pPr fontAlgn="base"/>
            <a:r>
              <a:rPr lang="en-US" sz="2200" dirty="0"/>
              <a:t> ++c; </a:t>
            </a:r>
          </a:p>
          <a:p>
            <a:pPr fontAlgn="base"/>
            <a:r>
              <a:rPr lang="en-US" sz="2200" dirty="0" err="1"/>
              <a:t>cout</a:t>
            </a:r>
            <a:r>
              <a:rPr lang="en-US" sz="2200" dirty="0"/>
              <a:t>&lt;&lt;c&lt;&lt;</a:t>
            </a:r>
            <a:r>
              <a:rPr lang="en-US" sz="2200" dirty="0" err="1"/>
              <a:t>endl</a:t>
            </a:r>
            <a:r>
              <a:rPr lang="en-US" sz="2200" dirty="0"/>
              <a:t>; </a:t>
            </a:r>
          </a:p>
          <a:p>
            <a:pPr fontAlgn="base"/>
            <a:r>
              <a:rPr lang="en-US" sz="2200" dirty="0">
                <a:ln>
                  <a:solidFill>
                    <a:srgbClr val="FFFF00"/>
                  </a:solidFill>
                </a:ln>
                <a:solidFill>
                  <a:srgbClr val="FFFF00"/>
                </a:solidFill>
              </a:rPr>
              <a:t>//Output: 13</a:t>
            </a:r>
          </a:p>
          <a:p>
            <a:pPr fontAlgn="base"/>
            <a:r>
              <a:rPr lang="en-US" sz="2200" dirty="0"/>
              <a:t> test(); </a:t>
            </a:r>
          </a:p>
          <a:p>
            <a:pPr fontAlgn="base"/>
            <a:r>
              <a:rPr lang="en-US" sz="2200" dirty="0"/>
              <a:t>return 0; }</a:t>
            </a:r>
          </a:p>
          <a:p>
            <a:pPr fontAlgn="base"/>
            <a:r>
              <a:rPr lang="en-US" sz="2200" dirty="0"/>
              <a:t> void test() { </a:t>
            </a:r>
          </a:p>
          <a:p>
            <a:pPr fontAlgn="base"/>
            <a:r>
              <a:rPr lang="en-US" sz="2200" dirty="0"/>
              <a:t>++c; </a:t>
            </a:r>
          </a:p>
          <a:p>
            <a:pPr fontAlgn="base"/>
            <a:r>
              <a:rPr lang="en-US" sz="2200" dirty="0" err="1"/>
              <a:t>cout</a:t>
            </a:r>
            <a:r>
              <a:rPr lang="en-US" sz="2200" dirty="0"/>
              <a:t>&lt;&lt;c; </a:t>
            </a:r>
          </a:p>
          <a:p>
            <a:pPr fontAlgn="base"/>
            <a:r>
              <a:rPr lang="en-US" sz="2200" dirty="0">
                <a:ln>
                  <a:solidFill>
                    <a:srgbClr val="FFFF00"/>
                  </a:solidFill>
                </a:ln>
                <a:solidFill>
                  <a:srgbClr val="FFFF00"/>
                </a:solidFill>
              </a:rPr>
              <a:t>//Output: 14 </a:t>
            </a:r>
          </a:p>
          <a:p>
            <a:pPr fontAlgn="base"/>
            <a:r>
              <a:rPr lang="en-US" sz="2200" dirty="0"/>
              <a:t>}</a:t>
            </a:r>
            <a:endParaRPr lang="en-US" sz="2400" dirty="0">
              <a:solidFill>
                <a:schemeClr val="tx1"/>
              </a:solidFill>
            </a:endParaRPr>
          </a:p>
        </p:txBody>
      </p:sp>
    </p:spTree>
    <p:extLst>
      <p:ext uri="{BB962C8B-B14F-4D97-AF65-F5344CB8AC3E}">
        <p14:creationId xmlns:p14="http://schemas.microsoft.com/office/powerpoint/2010/main" val="194772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 calcmode="lin" valueType="num">
                                      <p:cBhvr additive="base">
                                        <p:cTn id="1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4" end="14"/>
                                            </p:txEl>
                                          </p:spTgt>
                                        </p:tgtEl>
                                        <p:attrNameLst>
                                          <p:attrName>style.visibility</p:attrName>
                                        </p:attrNameLst>
                                      </p:cBhvr>
                                      <p:to>
                                        <p:strVal val="visible"/>
                                      </p:to>
                                    </p:set>
                                    <p:anim calcmode="lin" valueType="num">
                                      <p:cBhvr additive="base">
                                        <p:cTn id="1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Recursion</a:t>
            </a:r>
          </a:p>
        </p:txBody>
      </p:sp>
      <p:sp>
        <p:nvSpPr>
          <p:cNvPr id="3" name="Rectangle 2"/>
          <p:cNvSpPr/>
          <p:nvPr/>
        </p:nvSpPr>
        <p:spPr>
          <a:xfrm>
            <a:off x="374072" y="1371602"/>
            <a:ext cx="11388435" cy="1136071"/>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dirty="0">
                <a:solidFill>
                  <a:schemeClr val="tx1"/>
                </a:solidFill>
              </a:rPr>
              <a:t>In C++, it is possible to call a function from a same function. This function is known as recursive function and this programming technique is known as recursion.</a:t>
            </a:r>
          </a:p>
        </p:txBody>
      </p:sp>
      <p:sp>
        <p:nvSpPr>
          <p:cNvPr id="6" name="Rectangle 5"/>
          <p:cNvSpPr/>
          <p:nvPr/>
        </p:nvSpPr>
        <p:spPr>
          <a:xfrm>
            <a:off x="374071" y="2798618"/>
            <a:ext cx="11526979" cy="1136071"/>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dirty="0">
                <a:solidFill>
                  <a:schemeClr val="tx1"/>
                </a:solidFill>
              </a:rPr>
              <a:t>In recursion, a function calls itself but we shouldn't assume these two functions are same function. They are different functions although they have same name.</a:t>
            </a:r>
          </a:p>
        </p:txBody>
      </p:sp>
      <p:sp>
        <p:nvSpPr>
          <p:cNvPr id="8" name="Rectangle 7"/>
          <p:cNvSpPr/>
          <p:nvPr/>
        </p:nvSpPr>
        <p:spPr>
          <a:xfrm>
            <a:off x="374071" y="4156365"/>
            <a:ext cx="11526979" cy="2355272"/>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buFont typeface="Wingdings" pitchFamily="2" charset="2"/>
              <a:buChar char="Ø"/>
            </a:pPr>
            <a:r>
              <a:rPr lang="en-US" sz="2400" dirty="0">
                <a:solidFill>
                  <a:schemeClr val="tx1"/>
                </a:solidFill>
              </a:rPr>
              <a:t>Local variables are variables defined inside a function and has scope only inside that function. </a:t>
            </a:r>
          </a:p>
          <a:p>
            <a:pPr marL="342900" indent="-342900" fontAlgn="base">
              <a:buFont typeface="Wingdings" pitchFamily="2" charset="2"/>
              <a:buChar char="Ø"/>
            </a:pPr>
            <a:r>
              <a:rPr lang="en-US" sz="2400" dirty="0">
                <a:solidFill>
                  <a:schemeClr val="tx1"/>
                </a:solidFill>
              </a:rPr>
              <a:t>In recursion, a function call itself but these two functions are different functions ( can imagine these functions are function1 and function 2. The local variables inside function1 and function2 are also different and can only be accessed within that function.</a:t>
            </a:r>
          </a:p>
        </p:txBody>
      </p:sp>
    </p:spTree>
    <p:extLst>
      <p:ext uri="{BB962C8B-B14F-4D97-AF65-F5344CB8AC3E}">
        <p14:creationId xmlns:p14="http://schemas.microsoft.com/office/powerpoint/2010/main" val="114965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down)">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C++ Recursion Example</a:t>
            </a:r>
          </a:p>
        </p:txBody>
      </p:sp>
      <p:sp>
        <p:nvSpPr>
          <p:cNvPr id="3" name="Rectangle 2"/>
          <p:cNvSpPr/>
          <p:nvPr/>
        </p:nvSpPr>
        <p:spPr>
          <a:xfrm>
            <a:off x="235528" y="1330036"/>
            <a:ext cx="11499270" cy="5417128"/>
          </a:xfrm>
          <a:prstGeom prst="rect">
            <a:avLst/>
          </a:prstGeom>
          <a:solidFill>
            <a:schemeClr val="accent1">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dirty="0"/>
              <a:t>#include &lt;</a:t>
            </a:r>
            <a:r>
              <a:rPr lang="en-US" sz="2400" dirty="0" err="1"/>
              <a:t>iostream</a:t>
            </a:r>
            <a:r>
              <a:rPr lang="en-US" sz="2400" dirty="0"/>
              <a:t>&gt; </a:t>
            </a:r>
          </a:p>
          <a:p>
            <a:pPr fontAlgn="base"/>
            <a:r>
              <a:rPr lang="en-US" sz="2400" dirty="0"/>
              <a:t>using namespace </a:t>
            </a:r>
            <a:r>
              <a:rPr lang="en-US" sz="2400" dirty="0" err="1"/>
              <a:t>std</a:t>
            </a:r>
            <a:r>
              <a:rPr lang="en-US" sz="2400" dirty="0"/>
              <a:t>; </a:t>
            </a:r>
          </a:p>
          <a:p>
            <a:pPr fontAlgn="base"/>
            <a:r>
              <a:rPr lang="en-US" sz="2400" dirty="0" err="1"/>
              <a:t>int</a:t>
            </a:r>
            <a:r>
              <a:rPr lang="en-US" sz="2400" dirty="0"/>
              <a:t> factorial(</a:t>
            </a:r>
            <a:r>
              <a:rPr lang="en-US" sz="2400" dirty="0" err="1"/>
              <a:t>int</a:t>
            </a:r>
            <a:r>
              <a:rPr lang="en-US" sz="2400" dirty="0"/>
              <a:t>);</a:t>
            </a:r>
          </a:p>
          <a:p>
            <a:pPr fontAlgn="base"/>
            <a:r>
              <a:rPr lang="en-US" sz="2400" dirty="0"/>
              <a:t> </a:t>
            </a:r>
            <a:r>
              <a:rPr lang="en-US" sz="2400" dirty="0" err="1"/>
              <a:t>int</a:t>
            </a:r>
            <a:r>
              <a:rPr lang="en-US" sz="2400" dirty="0"/>
              <a:t> main() { </a:t>
            </a:r>
          </a:p>
          <a:p>
            <a:pPr fontAlgn="base"/>
            <a:r>
              <a:rPr lang="en-US" sz="2400" dirty="0" err="1"/>
              <a:t>int</a:t>
            </a:r>
            <a:r>
              <a:rPr lang="en-US" sz="2400" dirty="0"/>
              <a:t> n;</a:t>
            </a:r>
          </a:p>
          <a:p>
            <a:pPr fontAlgn="base"/>
            <a:r>
              <a:rPr lang="en-US" sz="2400" dirty="0"/>
              <a:t> </a:t>
            </a:r>
            <a:r>
              <a:rPr lang="en-US" sz="2400" dirty="0" err="1"/>
              <a:t>cout</a:t>
            </a:r>
            <a:r>
              <a:rPr lang="en-US" sz="2400" dirty="0"/>
              <a:t>&lt;&lt;"Enter a number to find factorial: ";</a:t>
            </a:r>
          </a:p>
          <a:p>
            <a:pPr fontAlgn="base"/>
            <a:r>
              <a:rPr lang="en-US" sz="2400" dirty="0"/>
              <a:t> </a:t>
            </a:r>
            <a:r>
              <a:rPr lang="en-US" sz="2400" dirty="0" err="1"/>
              <a:t>cin</a:t>
            </a:r>
            <a:r>
              <a:rPr lang="en-US" sz="2400" dirty="0"/>
              <a:t>&gt;&gt;n;</a:t>
            </a:r>
          </a:p>
          <a:p>
            <a:pPr fontAlgn="base"/>
            <a:r>
              <a:rPr lang="en-US" sz="2400" dirty="0"/>
              <a:t> </a:t>
            </a:r>
            <a:r>
              <a:rPr lang="en-US" sz="2400" dirty="0" err="1"/>
              <a:t>cout</a:t>
            </a:r>
            <a:r>
              <a:rPr lang="en-US" sz="2400" dirty="0"/>
              <a:t>&lt;&lt;"Factorial of "&lt;&lt;n&lt;&lt;" = "&lt;&lt;factorial(n); </a:t>
            </a:r>
          </a:p>
          <a:p>
            <a:pPr fontAlgn="base"/>
            <a:r>
              <a:rPr lang="en-US" sz="2400" dirty="0"/>
              <a:t>return 0; } </a:t>
            </a:r>
          </a:p>
          <a:p>
            <a:pPr fontAlgn="base"/>
            <a:r>
              <a:rPr lang="en-US" sz="2400" dirty="0" err="1"/>
              <a:t>int</a:t>
            </a:r>
            <a:r>
              <a:rPr lang="en-US" sz="2400" dirty="0"/>
              <a:t> factorial(</a:t>
            </a:r>
            <a:r>
              <a:rPr lang="en-US" sz="2400" dirty="0" err="1"/>
              <a:t>int</a:t>
            </a:r>
            <a:r>
              <a:rPr lang="en-US" sz="2400" dirty="0"/>
              <a:t> n) { </a:t>
            </a:r>
          </a:p>
          <a:p>
            <a:pPr fontAlgn="base"/>
            <a:r>
              <a:rPr lang="en-US" sz="2400" dirty="0"/>
              <a:t>if (n&gt;1) {</a:t>
            </a:r>
          </a:p>
          <a:p>
            <a:pPr fontAlgn="base"/>
            <a:r>
              <a:rPr lang="en-US" sz="2400" dirty="0"/>
              <a:t> return n*factorial(n-1);</a:t>
            </a:r>
          </a:p>
          <a:p>
            <a:pPr fontAlgn="base"/>
            <a:r>
              <a:rPr lang="en-US" sz="2400" dirty="0"/>
              <a:t> } else { </a:t>
            </a:r>
          </a:p>
          <a:p>
            <a:pPr fontAlgn="base"/>
            <a:r>
              <a:rPr lang="en-US" sz="2400" dirty="0"/>
              <a:t>return 1; } }</a:t>
            </a:r>
            <a:endParaRPr lang="en-US" sz="2400" dirty="0">
              <a:solidFill>
                <a:schemeClr val="tx1"/>
              </a:solidFill>
            </a:endParaRPr>
          </a:p>
        </p:txBody>
      </p:sp>
    </p:spTree>
    <p:extLst>
      <p:ext uri="{BB962C8B-B14F-4D97-AF65-F5344CB8AC3E}">
        <p14:creationId xmlns:p14="http://schemas.microsoft.com/office/powerpoint/2010/main" val="114965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 calcmode="lin" valueType="num">
                                      <p:cBhvr additive="base">
                                        <p:cTn id="2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down)">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00"/>
                                        <p:tgtEl>
                                          <p:spTgt spid="3">
                                            <p:txEl>
                                              <p:pRg st="7" end="7"/>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wipe(down)">
                                      <p:cBhvr>
                                        <p:cTn id="58" dur="500"/>
                                        <p:tgtEl>
                                          <p:spTgt spid="3">
                                            <p:txEl>
                                              <p:pRg st="13" end="13"/>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C++ Recursion Example</a:t>
            </a:r>
          </a:p>
        </p:txBody>
      </p:sp>
      <p:sp>
        <p:nvSpPr>
          <p:cNvPr id="3" name="Rectangle 2"/>
          <p:cNvSpPr/>
          <p:nvPr/>
        </p:nvSpPr>
        <p:spPr>
          <a:xfrm>
            <a:off x="249383" y="1330036"/>
            <a:ext cx="11499270" cy="5417128"/>
          </a:xfrm>
          <a:prstGeom prst="rect">
            <a:avLst/>
          </a:prstGeom>
          <a:solidFill>
            <a:schemeClr val="accent1">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US" sz="2400"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8" y="1378527"/>
            <a:ext cx="10573395" cy="5320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8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Function Types</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Rectangle 10"/>
          <p:cNvSpPr/>
          <p:nvPr/>
        </p:nvSpPr>
        <p:spPr>
          <a:xfrm>
            <a:off x="747680" y="1433946"/>
            <a:ext cx="2664511" cy="1015663"/>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fontAlgn="auto">
              <a:spcBef>
                <a:spcPts val="0"/>
              </a:spcBef>
              <a:spcAft>
                <a:spcPts val="0"/>
              </a:spcAft>
              <a:defRPr/>
            </a:pPr>
            <a:r>
              <a:rPr lang="en-US" sz="6000" b="1" cap="all" dirty="0">
                <a:ln>
                  <a:solidFill>
                    <a:schemeClr val="accent1">
                      <a:lumMod val="50000"/>
                    </a:schemeClr>
                  </a:solidFi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n-lt"/>
              </a:rPr>
              <a:t>Types</a:t>
            </a:r>
          </a:p>
        </p:txBody>
      </p:sp>
      <p:sp>
        <p:nvSpPr>
          <p:cNvPr id="10" name="Rectangle 9"/>
          <p:cNvSpPr/>
          <p:nvPr/>
        </p:nvSpPr>
        <p:spPr>
          <a:xfrm>
            <a:off x="3412191" y="3165763"/>
            <a:ext cx="6096000" cy="1384995"/>
          </a:xfrm>
          <a:prstGeom prst="rect">
            <a:avLst/>
          </a:prstGeom>
        </p:spPr>
        <p:txBody>
          <a:bodyPr>
            <a:spAutoFit/>
          </a:bodyPr>
          <a:lstStyle/>
          <a:p>
            <a:r>
              <a:rPr lang="en-US" sz="2800" dirty="0">
                <a:latin typeface="Arial" charset="0"/>
                <a:cs typeface="Arial" charset="0"/>
              </a:rPr>
              <a:t>Functions are of two types :</a:t>
            </a:r>
          </a:p>
          <a:p>
            <a:pPr lvl="3"/>
            <a:r>
              <a:rPr lang="en-US" sz="2800" dirty="0">
                <a:latin typeface="Arial" charset="0"/>
                <a:cs typeface="Arial" charset="0"/>
              </a:rPr>
              <a:t>Library functions</a:t>
            </a:r>
          </a:p>
          <a:p>
            <a:pPr lvl="3"/>
            <a:r>
              <a:rPr lang="en-US" sz="2800" dirty="0">
                <a:latin typeface="Arial" charset="0"/>
                <a:cs typeface="Arial" charset="0"/>
              </a:rPr>
              <a:t>User defined functions</a:t>
            </a:r>
          </a:p>
        </p:txBody>
      </p:sp>
    </p:spTree>
    <p:extLst>
      <p:ext uri="{BB962C8B-B14F-4D97-AF65-F5344CB8AC3E}">
        <p14:creationId xmlns:p14="http://schemas.microsoft.com/office/powerpoint/2010/main" val="92594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wipe(down)">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wipe(down)">
                                      <p:cBhvr>
                                        <p:cTn id="2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Library Functions</a:t>
            </a:r>
          </a:p>
        </p:txBody>
      </p:sp>
      <p:sp>
        <p:nvSpPr>
          <p:cNvPr id="11" name="Rectangle 10"/>
          <p:cNvSpPr/>
          <p:nvPr/>
        </p:nvSpPr>
        <p:spPr>
          <a:xfrm>
            <a:off x="187797" y="1528956"/>
            <a:ext cx="11081880" cy="830997"/>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base"/>
            <a:r>
              <a:rPr lang="en-US" sz="2400" dirty="0"/>
              <a:t>Library functions are the built-in function in C++ programming. Programmer can </a:t>
            </a:r>
          </a:p>
          <a:p>
            <a:pPr fontAlgn="base"/>
            <a:r>
              <a:rPr lang="en-US" sz="2400" dirty="0"/>
              <a:t>use library function by invoking function directly; they don't need to write it themselves.</a:t>
            </a:r>
          </a:p>
        </p:txBody>
      </p:sp>
      <p:sp>
        <p:nvSpPr>
          <p:cNvPr id="2" name="Rectangle 1"/>
          <p:cNvSpPr/>
          <p:nvPr/>
        </p:nvSpPr>
        <p:spPr>
          <a:xfrm>
            <a:off x="377916" y="2398292"/>
            <a:ext cx="11436167" cy="42811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#include&lt;</a:t>
            </a:r>
            <a:r>
              <a:rPr lang="en-US" dirty="0" err="1">
                <a:solidFill>
                  <a:schemeClr val="bg1"/>
                </a:solidFill>
              </a:rPr>
              <a:t>iostream</a:t>
            </a:r>
            <a:r>
              <a:rPr lang="en-US" dirty="0">
                <a:solidFill>
                  <a:schemeClr val="bg1"/>
                </a:solidFill>
              </a:rPr>
              <a:t>&gt;</a:t>
            </a:r>
          </a:p>
          <a:p>
            <a:r>
              <a:rPr lang="en-US" dirty="0">
                <a:solidFill>
                  <a:schemeClr val="bg1"/>
                </a:solidFill>
              </a:rPr>
              <a:t>#include &lt;</a:t>
            </a:r>
            <a:r>
              <a:rPr lang="en-US" dirty="0" err="1">
                <a:solidFill>
                  <a:schemeClr val="bg1"/>
                </a:solidFill>
              </a:rPr>
              <a:t>cmath</a:t>
            </a:r>
            <a:r>
              <a:rPr lang="en-US" dirty="0">
                <a:solidFill>
                  <a:schemeClr val="bg1"/>
                </a:solidFill>
              </a:rPr>
              <a:t>&gt;</a:t>
            </a:r>
          </a:p>
          <a:p>
            <a:r>
              <a:rPr lang="en-US" dirty="0">
                <a:solidFill>
                  <a:schemeClr val="bg1"/>
                </a:solidFill>
              </a:rPr>
              <a:t>using namespace </a:t>
            </a:r>
            <a:r>
              <a:rPr lang="en-US" dirty="0" err="1">
                <a:solidFill>
                  <a:schemeClr val="bg1"/>
                </a:solidFill>
              </a:rPr>
              <a:t>std</a:t>
            </a:r>
            <a:r>
              <a:rPr lang="en-US" dirty="0">
                <a:solidFill>
                  <a:schemeClr val="bg1"/>
                </a:solidFill>
              </a:rPr>
              <a:t>;</a:t>
            </a:r>
          </a:p>
          <a:p>
            <a:endParaRPr lang="en-US" dirty="0">
              <a:solidFill>
                <a:schemeClr val="bg1"/>
              </a:solidFill>
            </a:endParaRPr>
          </a:p>
          <a:p>
            <a:r>
              <a:rPr lang="en-US" dirty="0" err="1">
                <a:solidFill>
                  <a:schemeClr val="bg1"/>
                </a:solidFill>
              </a:rPr>
              <a:t>int</a:t>
            </a:r>
            <a:r>
              <a:rPr lang="en-US" dirty="0">
                <a:solidFill>
                  <a:schemeClr val="bg1"/>
                </a:solidFill>
              </a:rPr>
              <a:t> main() {</a:t>
            </a:r>
          </a:p>
          <a:p>
            <a:r>
              <a:rPr lang="en-US" dirty="0">
                <a:solidFill>
                  <a:schemeClr val="bg1"/>
                </a:solidFill>
              </a:rPr>
              <a:t>    double number, </a:t>
            </a:r>
            <a:r>
              <a:rPr lang="en-US" dirty="0" err="1">
                <a:solidFill>
                  <a:schemeClr val="bg1"/>
                </a:solidFill>
              </a:rPr>
              <a:t>squareRoot</a:t>
            </a:r>
            <a:r>
              <a:rPr lang="en-US" dirty="0">
                <a:solidFill>
                  <a:schemeClr val="bg1"/>
                </a:solidFill>
              </a:rPr>
              <a:t>;</a:t>
            </a:r>
          </a:p>
          <a:p>
            <a:r>
              <a:rPr lang="en-US" dirty="0">
                <a:solidFill>
                  <a:schemeClr val="bg1"/>
                </a:solidFill>
              </a:rPr>
              <a:t>    </a:t>
            </a:r>
            <a:r>
              <a:rPr lang="en-US" dirty="0" err="1">
                <a:solidFill>
                  <a:schemeClr val="bg1"/>
                </a:solidFill>
              </a:rPr>
              <a:t>cout</a:t>
            </a:r>
            <a:r>
              <a:rPr lang="en-US" dirty="0">
                <a:solidFill>
                  <a:schemeClr val="bg1"/>
                </a:solidFill>
              </a:rPr>
              <a:t>&lt;&lt;"Enter a number: ";</a:t>
            </a:r>
          </a:p>
          <a:p>
            <a:r>
              <a:rPr lang="en-US" dirty="0">
                <a:solidFill>
                  <a:schemeClr val="bg1"/>
                </a:solidFill>
              </a:rPr>
              <a:t>    </a:t>
            </a:r>
            <a:r>
              <a:rPr lang="en-US" dirty="0" err="1">
                <a:solidFill>
                  <a:schemeClr val="bg1"/>
                </a:solidFill>
              </a:rPr>
              <a:t>cin</a:t>
            </a:r>
            <a:r>
              <a:rPr lang="en-US" dirty="0">
                <a:solidFill>
                  <a:schemeClr val="bg1"/>
                </a:solidFill>
              </a:rPr>
              <a:t>&gt;&gt;number;</a:t>
            </a:r>
          </a:p>
          <a:p>
            <a:r>
              <a:rPr lang="en-US" dirty="0">
                <a:solidFill>
                  <a:schemeClr val="bg1"/>
                </a:solidFill>
              </a:rPr>
              <a:t>    </a:t>
            </a:r>
            <a:r>
              <a:rPr lang="en-US" dirty="0" err="1">
                <a:solidFill>
                  <a:schemeClr val="bg1"/>
                </a:solidFill>
              </a:rPr>
              <a:t>squareRoot</a:t>
            </a:r>
            <a:r>
              <a:rPr lang="en-US" dirty="0">
                <a:solidFill>
                  <a:schemeClr val="bg1"/>
                </a:solidFill>
              </a:rPr>
              <a:t> = sqrt(number);	/* sqrt() is a library function to calculate square root */</a:t>
            </a:r>
          </a:p>
          <a:p>
            <a:r>
              <a:rPr lang="en-US" dirty="0">
                <a:solidFill>
                  <a:schemeClr val="bg1"/>
                </a:solidFill>
              </a:rPr>
              <a:t>    </a:t>
            </a:r>
            <a:r>
              <a:rPr lang="en-US" dirty="0" err="1">
                <a:solidFill>
                  <a:schemeClr val="bg1"/>
                </a:solidFill>
              </a:rPr>
              <a:t>cout</a:t>
            </a:r>
            <a:r>
              <a:rPr lang="en-US" dirty="0">
                <a:solidFill>
                  <a:schemeClr val="bg1"/>
                </a:solidFill>
              </a:rPr>
              <a:t>&lt;&lt;"Square root of "&lt;&lt;number&lt;&lt;" = "&lt;&lt;</a:t>
            </a:r>
            <a:r>
              <a:rPr lang="en-US" dirty="0" err="1">
                <a:solidFill>
                  <a:schemeClr val="bg1"/>
                </a:solidFill>
              </a:rPr>
              <a:t>squareRoot</a:t>
            </a:r>
            <a:r>
              <a:rPr lang="en-US" dirty="0">
                <a:solidFill>
                  <a:schemeClr val="bg1"/>
                </a:solidFill>
              </a:rPr>
              <a:t>;</a:t>
            </a:r>
          </a:p>
          <a:p>
            <a:r>
              <a:rPr lang="en-US" dirty="0">
                <a:solidFill>
                  <a:schemeClr val="bg1"/>
                </a:solidFill>
              </a:rPr>
              <a:t>    return 0;</a:t>
            </a:r>
          </a:p>
          <a:p>
            <a:r>
              <a:rPr lang="en-US" dirty="0">
                <a:solidFill>
                  <a:schemeClr val="bg1"/>
                </a:solidFill>
              </a:rPr>
              <a:t>}</a:t>
            </a:r>
          </a:p>
        </p:txBody>
      </p:sp>
    </p:spTree>
    <p:extLst>
      <p:ext uri="{BB962C8B-B14F-4D97-AF65-F5344CB8AC3E}">
        <p14:creationId xmlns:p14="http://schemas.microsoft.com/office/powerpoint/2010/main" val="333631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User Defined Functions</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235526" y="2128946"/>
            <a:ext cx="11610111" cy="3108543"/>
          </a:xfrm>
          <a:prstGeom prst="rect">
            <a:avLst/>
          </a:prstGeom>
          <a:ln w="28575">
            <a:solidFill>
              <a:srgbClr val="00B050"/>
            </a:solidFill>
          </a:ln>
        </p:spPr>
        <p:txBody>
          <a:bodyPr wrap="square">
            <a:spAutoFit/>
          </a:bodyPr>
          <a:lstStyle/>
          <a:p>
            <a:pPr marL="457200" indent="-457200" algn="just">
              <a:buFont typeface="Wingdings" pitchFamily="2" charset="2"/>
              <a:buChar char="q"/>
            </a:pPr>
            <a:r>
              <a:rPr lang="en-US" sz="2800" dirty="0"/>
              <a:t>C++ allows programmer to define their own function.</a:t>
            </a:r>
          </a:p>
          <a:p>
            <a:pPr algn="just"/>
            <a:endParaRPr lang="en-US" sz="2800" dirty="0"/>
          </a:p>
          <a:p>
            <a:pPr marL="457200" indent="-457200" algn="just">
              <a:buFont typeface="Wingdings" pitchFamily="2" charset="2"/>
              <a:buChar char="q"/>
            </a:pPr>
            <a:r>
              <a:rPr lang="en-US" sz="2800" dirty="0"/>
              <a:t> A user-defined function groups code to perform a specific task and that group of code is given a name(identifier).</a:t>
            </a:r>
          </a:p>
          <a:p>
            <a:pPr algn="just"/>
            <a:r>
              <a:rPr lang="en-US" sz="2800" dirty="0"/>
              <a:t> </a:t>
            </a:r>
          </a:p>
          <a:p>
            <a:pPr marL="457200" indent="-457200" algn="just">
              <a:buFont typeface="Wingdings" pitchFamily="2" charset="2"/>
              <a:buChar char="q"/>
            </a:pPr>
            <a:r>
              <a:rPr lang="en-US" sz="2800" dirty="0"/>
              <a:t>When that function is invoked from any part of program, it all executes the codes defined in the body of function.</a:t>
            </a:r>
          </a:p>
        </p:txBody>
      </p:sp>
    </p:spTree>
    <p:extLst>
      <p:ext uri="{BB962C8B-B14F-4D97-AF65-F5344CB8AC3E}">
        <p14:creationId xmlns:p14="http://schemas.microsoft.com/office/powerpoint/2010/main" val="314156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How User-defined Functions Work</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18" y="1579417"/>
            <a:ext cx="9407237" cy="464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51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Example of User-defined Function</a:t>
            </a:r>
          </a:p>
        </p:txBody>
      </p:sp>
      <p:sp>
        <p:nvSpPr>
          <p:cNvPr id="3" name="Rectangle 2"/>
          <p:cNvSpPr/>
          <p:nvPr/>
        </p:nvSpPr>
        <p:spPr>
          <a:xfrm>
            <a:off x="221672" y="1399308"/>
            <a:ext cx="11804073" cy="527858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 include &lt;</a:t>
            </a:r>
            <a:r>
              <a:rPr lang="en-US" sz="2000" dirty="0" err="1">
                <a:solidFill>
                  <a:schemeClr val="bg1"/>
                </a:solidFill>
              </a:rPr>
              <a:t>iostream</a:t>
            </a:r>
            <a:r>
              <a:rPr lang="en-US" sz="2000" dirty="0">
                <a:solidFill>
                  <a:schemeClr val="bg1"/>
                </a:solidFill>
              </a:rPr>
              <a:t>&gt;</a:t>
            </a:r>
          </a:p>
          <a:p>
            <a:r>
              <a:rPr lang="en-US" sz="2000" dirty="0">
                <a:solidFill>
                  <a:schemeClr val="bg1"/>
                </a:solidFill>
              </a:rPr>
              <a:t>using namespace </a:t>
            </a:r>
            <a:r>
              <a:rPr lang="en-US" sz="2000" dirty="0" err="1">
                <a:solidFill>
                  <a:schemeClr val="bg1"/>
                </a:solidFill>
              </a:rPr>
              <a:t>std</a:t>
            </a:r>
            <a:r>
              <a:rPr lang="en-US" sz="2000" dirty="0">
                <a:solidFill>
                  <a:schemeClr val="bg1"/>
                </a:solidFill>
              </a:rPr>
              <a:t>;</a:t>
            </a:r>
          </a:p>
          <a:p>
            <a:r>
              <a:rPr lang="en-US" sz="2000" dirty="0" err="1">
                <a:solidFill>
                  <a:schemeClr val="bg1"/>
                </a:solidFill>
              </a:rPr>
              <a:t>int</a:t>
            </a:r>
            <a:r>
              <a:rPr lang="en-US" sz="2000" dirty="0">
                <a:solidFill>
                  <a:schemeClr val="bg1"/>
                </a:solidFill>
              </a:rPr>
              <a:t> add(</a:t>
            </a:r>
            <a:r>
              <a:rPr lang="en-US" sz="2000" dirty="0" err="1">
                <a:solidFill>
                  <a:schemeClr val="bg1"/>
                </a:solidFill>
              </a:rPr>
              <a:t>int</a:t>
            </a:r>
            <a:r>
              <a:rPr lang="en-US" sz="2000" dirty="0">
                <a:solidFill>
                  <a:schemeClr val="bg1"/>
                </a:solidFill>
              </a:rPr>
              <a:t>, </a:t>
            </a:r>
            <a:r>
              <a:rPr lang="en-US" sz="2000" dirty="0" err="1">
                <a:solidFill>
                  <a:schemeClr val="bg1"/>
                </a:solidFill>
              </a:rPr>
              <a:t>int</a:t>
            </a:r>
            <a:r>
              <a:rPr lang="en-US" sz="2000" dirty="0">
                <a:solidFill>
                  <a:schemeClr val="bg1"/>
                </a:solidFill>
              </a:rPr>
              <a:t>);            </a:t>
            </a:r>
            <a:r>
              <a:rPr lang="en-US" sz="2000" dirty="0">
                <a:ln>
                  <a:solidFill>
                    <a:srgbClr val="FFFF00"/>
                  </a:solidFill>
                </a:ln>
                <a:solidFill>
                  <a:srgbClr val="FFFF00"/>
                </a:solidFill>
              </a:rPr>
              <a:t>//Function prototype(declaration</a:t>
            </a:r>
            <a:r>
              <a:rPr lang="en-US" sz="2000" dirty="0">
                <a:ln>
                  <a:solidFill>
                    <a:srgbClr val="FFFF00"/>
                  </a:solidFill>
                </a:ln>
                <a:solidFill>
                  <a:schemeClr val="bg1"/>
                </a:solidFill>
              </a:rPr>
              <a:t>)</a:t>
            </a:r>
          </a:p>
          <a:p>
            <a:endParaRPr lang="en-US" sz="2000" dirty="0">
              <a:solidFill>
                <a:schemeClr val="bg1"/>
              </a:solidFill>
            </a:endParaRPr>
          </a:p>
          <a:p>
            <a:r>
              <a:rPr lang="en-US" sz="2000" dirty="0" err="1">
                <a:solidFill>
                  <a:schemeClr val="bg1"/>
                </a:solidFill>
              </a:rPr>
              <a:t>int</a:t>
            </a:r>
            <a:r>
              <a:rPr lang="en-US" sz="2000" dirty="0">
                <a:solidFill>
                  <a:schemeClr val="bg1"/>
                </a:solidFill>
              </a:rPr>
              <a:t> main() {</a:t>
            </a:r>
          </a:p>
          <a:p>
            <a:r>
              <a:rPr lang="en-US" sz="2000" dirty="0">
                <a:solidFill>
                  <a:schemeClr val="bg1"/>
                </a:solidFill>
              </a:rPr>
              <a:t>    </a:t>
            </a:r>
            <a:r>
              <a:rPr lang="en-US" sz="2000" dirty="0" err="1">
                <a:solidFill>
                  <a:schemeClr val="bg1"/>
                </a:solidFill>
              </a:rPr>
              <a:t>int</a:t>
            </a:r>
            <a:r>
              <a:rPr lang="en-US" sz="2000" dirty="0">
                <a:solidFill>
                  <a:schemeClr val="bg1"/>
                </a:solidFill>
              </a:rPr>
              <a:t> num1, num2, sum;</a:t>
            </a:r>
          </a:p>
          <a:p>
            <a:r>
              <a:rPr lang="en-US" sz="2000" dirty="0">
                <a:solidFill>
                  <a:schemeClr val="bg1"/>
                </a:solidFill>
              </a:rPr>
              <a:t>    </a:t>
            </a:r>
            <a:r>
              <a:rPr lang="en-US" sz="2000" dirty="0" err="1">
                <a:solidFill>
                  <a:schemeClr val="bg1"/>
                </a:solidFill>
              </a:rPr>
              <a:t>cout</a:t>
            </a:r>
            <a:r>
              <a:rPr lang="en-US" sz="2000" dirty="0">
                <a:solidFill>
                  <a:schemeClr val="bg1"/>
                </a:solidFill>
              </a:rPr>
              <a:t>&lt;&lt;"Enters two numbers to add: ";</a:t>
            </a:r>
          </a:p>
          <a:p>
            <a:r>
              <a:rPr lang="en-US" sz="2000" dirty="0">
                <a:solidFill>
                  <a:schemeClr val="bg1"/>
                </a:solidFill>
              </a:rPr>
              <a:t>    </a:t>
            </a:r>
            <a:r>
              <a:rPr lang="en-US" sz="2000" dirty="0" err="1">
                <a:solidFill>
                  <a:schemeClr val="bg1"/>
                </a:solidFill>
              </a:rPr>
              <a:t>cin</a:t>
            </a:r>
            <a:r>
              <a:rPr lang="en-US" sz="2000" dirty="0">
                <a:solidFill>
                  <a:schemeClr val="bg1"/>
                </a:solidFill>
              </a:rPr>
              <a:t>&gt;&gt;num1&gt;&gt;num2;</a:t>
            </a:r>
          </a:p>
          <a:p>
            <a:r>
              <a:rPr lang="en-US" sz="2000" dirty="0">
                <a:solidFill>
                  <a:schemeClr val="bg1"/>
                </a:solidFill>
              </a:rPr>
              <a:t>    sum = add(num1,num2);         </a:t>
            </a:r>
            <a:r>
              <a:rPr lang="en-US" sz="2000" dirty="0">
                <a:solidFill>
                  <a:srgbClr val="FFFF00"/>
                </a:solidFill>
              </a:rPr>
              <a:t>//Function call</a:t>
            </a:r>
          </a:p>
          <a:p>
            <a:r>
              <a:rPr lang="en-US" sz="2000" dirty="0">
                <a:solidFill>
                  <a:schemeClr val="bg1"/>
                </a:solidFill>
              </a:rPr>
              <a:t>    </a:t>
            </a:r>
            <a:r>
              <a:rPr lang="en-US" sz="2000" dirty="0" err="1">
                <a:solidFill>
                  <a:schemeClr val="bg1"/>
                </a:solidFill>
              </a:rPr>
              <a:t>cout</a:t>
            </a:r>
            <a:r>
              <a:rPr lang="en-US" sz="2000" dirty="0">
                <a:solidFill>
                  <a:schemeClr val="bg1"/>
                </a:solidFill>
              </a:rPr>
              <a:t>&lt;&lt;"Sum = "&lt;&lt;sum;</a:t>
            </a:r>
          </a:p>
          <a:p>
            <a:r>
              <a:rPr lang="en-US" sz="2000" dirty="0">
                <a:solidFill>
                  <a:schemeClr val="bg1"/>
                </a:solidFill>
              </a:rPr>
              <a:t>    return 0;</a:t>
            </a:r>
          </a:p>
          <a:p>
            <a:r>
              <a:rPr lang="en-US" sz="2000" dirty="0">
                <a:solidFill>
                  <a:schemeClr val="bg1"/>
                </a:solidFill>
              </a:rPr>
              <a:t>}</a:t>
            </a:r>
          </a:p>
          <a:p>
            <a:r>
              <a:rPr lang="en-US" sz="2000" dirty="0" err="1">
                <a:solidFill>
                  <a:schemeClr val="bg1"/>
                </a:solidFill>
              </a:rPr>
              <a:t>int</a:t>
            </a:r>
            <a:r>
              <a:rPr lang="en-US" sz="2000" dirty="0">
                <a:solidFill>
                  <a:schemeClr val="bg1"/>
                </a:solidFill>
              </a:rPr>
              <a:t> add(</a:t>
            </a:r>
            <a:r>
              <a:rPr lang="en-US" sz="2000" dirty="0" err="1">
                <a:solidFill>
                  <a:schemeClr val="bg1"/>
                </a:solidFill>
              </a:rPr>
              <a:t>int</a:t>
            </a:r>
            <a:r>
              <a:rPr lang="en-US" sz="2000" dirty="0">
                <a:solidFill>
                  <a:schemeClr val="bg1"/>
                </a:solidFill>
              </a:rPr>
              <a:t> </a:t>
            </a:r>
            <a:r>
              <a:rPr lang="en-US" sz="2000" dirty="0" err="1">
                <a:solidFill>
                  <a:schemeClr val="bg1"/>
                </a:solidFill>
              </a:rPr>
              <a:t>a,int</a:t>
            </a:r>
            <a:r>
              <a:rPr lang="en-US" sz="2000" dirty="0">
                <a:solidFill>
                  <a:schemeClr val="bg1"/>
                </a:solidFill>
              </a:rPr>
              <a:t> b) {            </a:t>
            </a:r>
            <a:r>
              <a:rPr lang="en-US" sz="2000" dirty="0">
                <a:ln>
                  <a:solidFill>
                    <a:srgbClr val="FFFF00"/>
                  </a:solidFill>
                </a:ln>
                <a:solidFill>
                  <a:schemeClr val="bg1"/>
                </a:solidFill>
              </a:rPr>
              <a:t>//Function </a:t>
            </a:r>
            <a:r>
              <a:rPr lang="en-US" sz="2000" dirty="0" err="1">
                <a:ln>
                  <a:solidFill>
                    <a:srgbClr val="FFFF00"/>
                  </a:solidFill>
                </a:ln>
                <a:solidFill>
                  <a:schemeClr val="bg1"/>
                </a:solidFill>
              </a:rPr>
              <a:t>defination</a:t>
            </a:r>
            <a:endParaRPr lang="en-US" sz="2000" dirty="0">
              <a:ln>
                <a:solidFill>
                  <a:srgbClr val="FFFF00"/>
                </a:solidFill>
              </a:ln>
              <a:solidFill>
                <a:schemeClr val="bg1"/>
              </a:solidFill>
            </a:endParaRPr>
          </a:p>
          <a:p>
            <a:r>
              <a:rPr lang="en-US" sz="2000" dirty="0">
                <a:solidFill>
                  <a:schemeClr val="bg1"/>
                </a:solidFill>
              </a:rPr>
              <a:t>    </a:t>
            </a:r>
            <a:r>
              <a:rPr lang="en-US" sz="2000" dirty="0" err="1">
                <a:solidFill>
                  <a:schemeClr val="bg1"/>
                </a:solidFill>
              </a:rPr>
              <a:t>int</a:t>
            </a:r>
            <a:r>
              <a:rPr lang="en-US" sz="2000" dirty="0">
                <a:solidFill>
                  <a:schemeClr val="bg1"/>
                </a:solidFill>
              </a:rPr>
              <a:t> add;</a:t>
            </a:r>
          </a:p>
          <a:p>
            <a:r>
              <a:rPr lang="en-US" sz="2000" dirty="0">
                <a:solidFill>
                  <a:schemeClr val="bg1"/>
                </a:solidFill>
              </a:rPr>
              <a:t>    add = </a:t>
            </a:r>
            <a:r>
              <a:rPr lang="en-US" sz="2000" dirty="0" err="1">
                <a:solidFill>
                  <a:schemeClr val="bg1"/>
                </a:solidFill>
              </a:rPr>
              <a:t>a+b</a:t>
            </a:r>
            <a:r>
              <a:rPr lang="en-US" sz="2000" dirty="0">
                <a:solidFill>
                  <a:schemeClr val="bg1"/>
                </a:solidFill>
              </a:rPr>
              <a:t>;</a:t>
            </a:r>
          </a:p>
          <a:p>
            <a:r>
              <a:rPr lang="en-US" sz="2000" dirty="0">
                <a:solidFill>
                  <a:schemeClr val="bg1"/>
                </a:solidFill>
              </a:rPr>
              <a:t>    return add;                 </a:t>
            </a:r>
            <a:r>
              <a:rPr lang="en-US" sz="2000" dirty="0">
                <a:ln>
                  <a:solidFill>
                    <a:srgbClr val="FFFF00"/>
                  </a:solidFill>
                </a:ln>
                <a:solidFill>
                  <a:schemeClr val="bg1"/>
                </a:solidFill>
              </a:rPr>
              <a:t>//Return statement</a:t>
            </a:r>
          </a:p>
          <a:p>
            <a:r>
              <a:rPr lang="en-US" sz="2000" dirty="0">
                <a:solidFill>
                  <a:schemeClr val="bg1"/>
                </a:solidFill>
              </a:rPr>
              <a:t>}</a:t>
            </a:r>
          </a:p>
        </p:txBody>
      </p:sp>
    </p:spTree>
    <p:extLst>
      <p:ext uri="{BB962C8B-B14F-4D97-AF65-F5344CB8AC3E}">
        <p14:creationId xmlns:p14="http://schemas.microsoft.com/office/powerpoint/2010/main" val="199696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down)">
                                      <p:cBhvr>
                                        <p:cTn id="25" dur="500"/>
                                        <p:tgtEl>
                                          <p:spTgt spid="3">
                                            <p:txEl>
                                              <p:pRg st="10" end="1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wipe(down)">
                                      <p:cBhvr>
                                        <p:cTn id="28" dur="500"/>
                                        <p:tgtEl>
                                          <p:spTgt spid="3">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wipe(down)">
                                      <p:cBhvr>
                                        <p:cTn id="33" dur="500"/>
                                        <p:tgtEl>
                                          <p:spTgt spid="3">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16" end="16"/>
                                            </p:txEl>
                                          </p:spTgt>
                                        </p:tgtEl>
                                        <p:attrNameLst>
                                          <p:attrName>style.visibility</p:attrName>
                                        </p:attrNameLst>
                                      </p:cBhvr>
                                      <p:to>
                                        <p:strVal val="visible"/>
                                      </p:to>
                                    </p:set>
                                    <p:animEffect transition="in" filter="wipe(down)">
                                      <p:cBhvr>
                                        <p:cTn id="38" dur="500"/>
                                        <p:tgtEl>
                                          <p:spTgt spid="3">
                                            <p:txEl>
                                              <p:pRg st="16" end="1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wipe(down)">
                                      <p:cBhvr>
                                        <p:cTn id="54" dur="500"/>
                                        <p:tgtEl>
                                          <p:spTgt spid="3">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down)">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wipe(down)">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
            <a:ext cx="12192000" cy="1228725"/>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Output</a:t>
            </a: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sp>
        <p:nvSpPr>
          <p:cNvPr id="4" name="Rectangle 3"/>
          <p:cNvSpPr/>
          <p:nvPr/>
        </p:nvSpPr>
        <p:spPr>
          <a:xfrm>
            <a:off x="214745" y="2892148"/>
            <a:ext cx="11762509" cy="1815882"/>
          </a:xfrm>
          <a:prstGeom prst="rect">
            <a:avLst/>
          </a:prstGeom>
          <a:ln w="28575">
            <a:solidFill>
              <a:srgbClr val="00B050"/>
            </a:solidFill>
          </a:ln>
        </p:spPr>
        <p:txBody>
          <a:bodyPr wrap="square">
            <a:spAutoFit/>
          </a:bodyPr>
          <a:lstStyle/>
          <a:p>
            <a:r>
              <a:rPr lang="en-US" sz="2800" dirty="0"/>
              <a:t>Output:</a:t>
            </a:r>
          </a:p>
          <a:p>
            <a:r>
              <a:rPr lang="en-US" sz="2800" dirty="0"/>
              <a:t>Enters two integers: 8</a:t>
            </a:r>
          </a:p>
          <a:p>
            <a:r>
              <a:rPr lang="en-US" sz="2800" dirty="0"/>
              <a:t> -4 </a:t>
            </a:r>
          </a:p>
          <a:p>
            <a:r>
              <a:rPr lang="en-US" sz="2800" dirty="0"/>
              <a:t>Sum = 4</a:t>
            </a:r>
            <a:endParaRPr lang="en-US" dirty="0">
              <a:solidFill>
                <a:srgbClr val="000000"/>
              </a:solidFill>
            </a:endParaRPr>
          </a:p>
        </p:txBody>
      </p:sp>
    </p:spTree>
    <p:extLst>
      <p:ext uri="{BB962C8B-B14F-4D97-AF65-F5344CB8AC3E}">
        <p14:creationId xmlns:p14="http://schemas.microsoft.com/office/powerpoint/2010/main" val="262835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1882</TotalTime>
  <Words>2933</Words>
  <Application>Microsoft Office PowerPoint</Application>
  <PresentationFormat>Widescreen</PresentationFormat>
  <Paragraphs>364</Paragraphs>
  <Slides>39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Rockwell</vt:lpstr>
      <vt:lpstr>Times New Roman</vt:lpstr>
      <vt:lpstr>Wingdings</vt:lpstr>
      <vt:lpstr>Wingdings 3</vt:lpstr>
      <vt:lpstr>Default Design</vt:lpstr>
      <vt:lpstr>Introduction to C++ Functions</vt:lpstr>
      <vt:lpstr>Functions</vt:lpstr>
      <vt:lpstr>About Functions in C++</vt:lpstr>
      <vt:lpstr>Function Types</vt:lpstr>
      <vt:lpstr>Library Functions</vt:lpstr>
      <vt:lpstr>User Defined Functions</vt:lpstr>
      <vt:lpstr>How User-defined Functions Work</vt:lpstr>
      <vt:lpstr>Example of User-defined Function</vt:lpstr>
      <vt:lpstr>Output</vt:lpstr>
      <vt:lpstr>Function Prototype(Declaration)</vt:lpstr>
      <vt:lpstr> Function Call </vt:lpstr>
      <vt:lpstr>Function Definition</vt:lpstr>
      <vt:lpstr>Passing Arguments to Function</vt:lpstr>
      <vt:lpstr>Return Statement</vt:lpstr>
      <vt:lpstr> Function Types </vt:lpstr>
      <vt:lpstr>PowerPoint Presentation</vt:lpstr>
      <vt:lpstr>PowerPoint Presentation</vt:lpstr>
      <vt:lpstr>PowerPoint Presentation</vt:lpstr>
      <vt:lpstr>PowerPoint Presentation</vt:lpstr>
      <vt:lpstr>Function Overloading</vt:lpstr>
      <vt:lpstr>Function Overloading(Con’t)</vt:lpstr>
      <vt:lpstr>Function Overloading(Con’t)</vt:lpstr>
      <vt:lpstr>Function Overloading</vt:lpstr>
      <vt:lpstr>Ways to  Overloading</vt:lpstr>
      <vt:lpstr>By changing number of Arguments.</vt:lpstr>
      <vt:lpstr>Different data types of argument.</vt:lpstr>
      <vt:lpstr>PowerPoint Presentation</vt:lpstr>
      <vt:lpstr>PowerPoint Presentation</vt:lpstr>
      <vt:lpstr>Different data types of argument.</vt:lpstr>
      <vt:lpstr>C++ Default Arguments</vt:lpstr>
      <vt:lpstr>C++ Default Arguments</vt:lpstr>
      <vt:lpstr>C++ Default Arguments</vt:lpstr>
      <vt:lpstr>Scope of Variables</vt:lpstr>
      <vt:lpstr>Local Variables</vt:lpstr>
      <vt:lpstr>Global Variables</vt:lpstr>
      <vt:lpstr>C++ Global Variable Example</vt:lpstr>
      <vt:lpstr>Recursion</vt:lpstr>
      <vt:lpstr>C++ Recursion Example</vt:lpstr>
      <vt:lpstr>C++ Recursion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T-T</dc:creator>
  <cp:lastModifiedBy>Kamrul Islam</cp:lastModifiedBy>
  <cp:revision>134</cp:revision>
  <dcterms:created xsi:type="dcterms:W3CDTF">2014-09-15T17:16:29Z</dcterms:created>
  <dcterms:modified xsi:type="dcterms:W3CDTF">2023-04-04T04:43:26Z</dcterms:modified>
</cp:coreProperties>
</file>