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4975" y="461213"/>
            <a:ext cx="319405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768" y="474979"/>
            <a:ext cx="3966463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556663"/>
            <a:ext cx="7843519" cy="150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Relationship Id="rId4" Type="http://schemas.openxmlformats.org/officeDocument/2006/relationships/image" Target="../media/image48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3" Type="http://schemas.openxmlformats.org/officeDocument/2006/relationships/image" Target="../media/image58.jpg"/><Relationship Id="rId4" Type="http://schemas.openxmlformats.org/officeDocument/2006/relationships/image" Target="../media/image5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Relationship Id="rId4" Type="http://schemas.openxmlformats.org/officeDocument/2006/relationships/image" Target="../media/image6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3" Type="http://schemas.openxmlformats.org/officeDocument/2006/relationships/image" Target="../media/image64.jpg"/><Relationship Id="rId4" Type="http://schemas.openxmlformats.org/officeDocument/2006/relationships/image" Target="../media/image6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jp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jpg"/><Relationship Id="rId3" Type="http://schemas.openxmlformats.org/officeDocument/2006/relationships/image" Target="../media/image8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jpg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8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jpg"/><Relationship Id="rId6" Type="http://schemas.openxmlformats.org/officeDocument/2006/relationships/image" Target="../media/image117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8.jpg"/><Relationship Id="rId3" Type="http://schemas.openxmlformats.org/officeDocument/2006/relationships/image" Target="../media/image119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jpg"/><Relationship Id="rId3" Type="http://schemas.openxmlformats.org/officeDocument/2006/relationships/image" Target="../media/image121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jpg"/><Relationship Id="rId3" Type="http://schemas.openxmlformats.org/officeDocument/2006/relationships/image" Target="../media/image123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0.png"/><Relationship Id="rId3" Type="http://schemas.openxmlformats.org/officeDocument/2006/relationships/image" Target="../media/image131.jpg"/><Relationship Id="rId4" Type="http://schemas.openxmlformats.org/officeDocument/2006/relationships/image" Target="../media/image132.png"/><Relationship Id="rId5" Type="http://schemas.openxmlformats.org/officeDocument/2006/relationships/image" Target="../media/image133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4.png"/><Relationship Id="rId3" Type="http://schemas.openxmlformats.org/officeDocument/2006/relationships/image" Target="../media/image135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0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6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7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8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9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379" y="1314957"/>
            <a:ext cx="6202680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u="heavy" sz="320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EEE</a:t>
            </a:r>
            <a:r>
              <a:rPr dirty="0" u="heavy" sz="3200" spc="-6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1201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200" b="0">
                <a:solidFill>
                  <a:srgbClr val="2E2B1F"/>
                </a:solidFill>
                <a:latin typeface="Times New Roman"/>
                <a:cs typeface="Times New Roman"/>
              </a:rPr>
              <a:t>Introduction</a:t>
            </a:r>
            <a:r>
              <a:rPr dirty="0" sz="3200" spc="-5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3200" b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dirty="0" sz="3200" spc="-1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3200" b="0">
                <a:solidFill>
                  <a:srgbClr val="2E2B1F"/>
                </a:solidFill>
                <a:latin typeface="Times New Roman"/>
                <a:cs typeface="Times New Roman"/>
              </a:rPr>
              <a:t>Electrical</a:t>
            </a:r>
            <a:r>
              <a:rPr dirty="0" sz="3200" spc="-2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3200" b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779" y="3145662"/>
            <a:ext cx="460756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E2B1F"/>
                </a:solidFill>
                <a:latin typeface="Times New Roman"/>
                <a:cs typeface="Times New Roman"/>
              </a:rPr>
              <a:t>S.</a:t>
            </a:r>
            <a:r>
              <a:rPr dirty="0" sz="2800" spc="-20" b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2E2B1F"/>
                </a:solidFill>
                <a:latin typeface="Times New Roman"/>
                <a:cs typeface="Times New Roman"/>
              </a:rPr>
              <a:t>M.</a:t>
            </a:r>
            <a:r>
              <a:rPr dirty="0" sz="2800" spc="-20" b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2E2B1F"/>
                </a:solidFill>
                <a:latin typeface="Times New Roman"/>
                <a:cs typeface="Times New Roman"/>
              </a:rPr>
              <a:t>Naimur</a:t>
            </a:r>
            <a:r>
              <a:rPr dirty="0" sz="2800" spc="-40" b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2E2B1F"/>
                </a:solidFill>
                <a:latin typeface="Times New Roman"/>
                <a:cs typeface="Times New Roman"/>
              </a:rPr>
              <a:t>Rahman</a:t>
            </a:r>
            <a:r>
              <a:rPr dirty="0" sz="2800" spc="10" b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2E2B1F"/>
                </a:solidFill>
                <a:latin typeface="Times New Roman"/>
                <a:cs typeface="Times New Roman"/>
              </a:rPr>
              <a:t>Sayam</a:t>
            </a:r>
            <a:endParaRPr sz="2800">
              <a:latin typeface="Times New Roman"/>
              <a:cs typeface="Times New Roman"/>
            </a:endParaRPr>
          </a:p>
          <a:p>
            <a:pPr algn="ctr" marL="902335" marR="895350" indent="1270">
              <a:lnSpc>
                <a:spcPct val="100000"/>
              </a:lnSpc>
            </a:pPr>
            <a:r>
              <a:rPr dirty="0" sz="2800" spc="-5">
                <a:solidFill>
                  <a:srgbClr val="2E2B1F"/>
                </a:solidFill>
                <a:latin typeface="Times New Roman"/>
                <a:cs typeface="Times New Roman"/>
              </a:rPr>
              <a:t>Lecturer </a:t>
            </a:r>
            <a:r>
              <a:rPr dirty="0" sz="28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Department</a:t>
            </a:r>
            <a:r>
              <a:rPr dirty="0" u="heavy" sz="2800" spc="-3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800" spc="-3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074" y="5179224"/>
            <a:ext cx="6760336" cy="9811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1776348"/>
            <a:ext cx="3667125" cy="1752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1600200"/>
            <a:ext cx="3095625" cy="2105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3427" y="4071264"/>
            <a:ext cx="3573779" cy="1681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863853"/>
            <a:ext cx="4418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E2B1F"/>
                </a:solidFill>
                <a:latin typeface="Times New Roman"/>
                <a:cs typeface="Times New Roman"/>
              </a:rPr>
              <a:t>Obtain </a:t>
            </a:r>
            <a:r>
              <a:rPr dirty="0" spc="-5" b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dirty="0" b="0">
                <a:solidFill>
                  <a:srgbClr val="2E2B1F"/>
                </a:solidFill>
                <a:latin typeface="Times New Roman"/>
                <a:cs typeface="Times New Roman"/>
              </a:rPr>
              <a:t>equivalent resistance </a:t>
            </a:r>
            <a:r>
              <a:rPr dirty="0" spc="-5" b="0">
                <a:solidFill>
                  <a:srgbClr val="2E2B1F"/>
                </a:solidFill>
                <a:latin typeface="Times New Roman"/>
                <a:cs typeface="Times New Roman"/>
              </a:rPr>
              <a:t>at the terminals </a:t>
            </a:r>
            <a:r>
              <a:rPr dirty="0" spc="-434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2E2B1F"/>
                </a:solidFill>
                <a:latin typeface="Times New Roman"/>
                <a:cs typeface="Times New Roman"/>
              </a:rPr>
              <a:t>a-b</a:t>
            </a:r>
            <a:r>
              <a:rPr dirty="0" spc="-1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dirty="0" spc="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2E2B1F"/>
                </a:solidFill>
                <a:latin typeface="Times New Roman"/>
                <a:cs typeface="Times New Roman"/>
              </a:rPr>
              <a:t>each</a:t>
            </a:r>
            <a:r>
              <a:rPr dirty="0" spc="-2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dirty="0" spc="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dirty="0" spc="-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2E2B1F"/>
                </a:solidFill>
                <a:latin typeface="Times New Roman"/>
                <a:cs typeface="Times New Roman"/>
              </a:rPr>
              <a:t>circuits: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17616" y="4687061"/>
            <a:ext cx="17849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E2B1F"/>
                </a:solidFill>
                <a:latin typeface="Times New Roman"/>
                <a:cs typeface="Times New Roman"/>
              </a:rPr>
              <a:t>All</a:t>
            </a:r>
            <a:r>
              <a:rPr dirty="0" sz="1800" spc="-1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Times New Roman"/>
                <a:cs typeface="Times New Roman"/>
              </a:rPr>
              <a:t>resistors</a:t>
            </a:r>
            <a:r>
              <a:rPr dirty="0" sz="18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have</a:t>
            </a:r>
            <a:r>
              <a:rPr dirty="0" sz="1800" spc="-1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dirty="0" sz="1800" spc="-4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value</a:t>
            </a:r>
            <a:r>
              <a:rPr dirty="0" sz="1800" spc="-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of 30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467690"/>
            <a:ext cx="385699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100" b="0">
                <a:solidFill>
                  <a:srgbClr val="675E46"/>
                </a:solidFill>
                <a:latin typeface="Cambria"/>
                <a:cs typeface="Cambria"/>
              </a:rPr>
              <a:t>K</a:t>
            </a:r>
            <a:r>
              <a:rPr dirty="0" sz="4600" spc="-110" b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dirty="0" sz="4600" spc="-180" b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dirty="0" sz="4600" spc="-105" b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dirty="0" sz="4600" spc="-110" b="0">
                <a:solidFill>
                  <a:srgbClr val="675E46"/>
                </a:solidFill>
                <a:latin typeface="Cambria"/>
                <a:cs typeface="Cambria"/>
              </a:rPr>
              <a:t>hho</a:t>
            </a:r>
            <a:r>
              <a:rPr dirty="0" sz="4600" spc="-105" b="0">
                <a:solidFill>
                  <a:srgbClr val="675E46"/>
                </a:solidFill>
                <a:latin typeface="Cambria"/>
                <a:cs typeface="Cambria"/>
              </a:rPr>
              <a:t>f</a:t>
            </a:r>
            <a:r>
              <a:rPr dirty="0" sz="4600" spc="275" b="0">
                <a:solidFill>
                  <a:srgbClr val="675E46"/>
                </a:solidFill>
                <a:latin typeface="Cambria"/>
                <a:cs typeface="Cambria"/>
              </a:rPr>
              <a:t>f</a:t>
            </a:r>
            <a:r>
              <a:rPr dirty="0" sz="4600" spc="-100" b="0">
                <a:solidFill>
                  <a:srgbClr val="675E46"/>
                </a:solidFill>
                <a:latin typeface="Cambria"/>
                <a:cs typeface="Cambria"/>
              </a:rPr>
              <a:t>’</a:t>
            </a:r>
            <a:r>
              <a:rPr dirty="0" sz="4600" spc="-5" b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dirty="0" sz="4600" spc="-229" b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dirty="0" sz="4600" spc="-100" b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dirty="0" sz="4600" spc="-160" b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dirty="0" sz="4600" spc="-135" b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dirty="0" sz="4600" spc="-5" b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7155815" cy="1066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899841"/>
            <a:ext cx="7155815" cy="993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375" y="4419600"/>
            <a:ext cx="6535039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473455"/>
            <a:ext cx="68357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10" b="0">
                <a:solidFill>
                  <a:srgbClr val="00AF50"/>
                </a:solidFill>
                <a:latin typeface="Calibri"/>
                <a:cs typeface="Calibri"/>
              </a:rPr>
              <a:t>Kirchhoff’s</a:t>
            </a:r>
            <a:r>
              <a:rPr dirty="0" sz="2200" spc="-5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200" spc="-15" b="0">
                <a:solidFill>
                  <a:srgbClr val="00AF50"/>
                </a:solidFill>
                <a:latin typeface="Calibri"/>
                <a:cs typeface="Calibri"/>
              </a:rPr>
              <a:t>current</a:t>
            </a:r>
            <a:r>
              <a:rPr dirty="0" sz="2200" spc="-10" b="0">
                <a:solidFill>
                  <a:srgbClr val="00AF50"/>
                </a:solidFill>
                <a:latin typeface="Calibri"/>
                <a:cs typeface="Calibri"/>
              </a:rPr>
              <a:t> law</a:t>
            </a:r>
            <a:r>
              <a:rPr dirty="0" sz="2200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200" spc="-25" b="0">
                <a:solidFill>
                  <a:srgbClr val="00AF50"/>
                </a:solidFill>
                <a:latin typeface="Calibri"/>
                <a:cs typeface="Calibri"/>
              </a:rPr>
              <a:t>(KCL)</a:t>
            </a:r>
            <a:r>
              <a:rPr dirty="0" sz="2200" spc="5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200" spc="-20" b="0">
                <a:solidFill>
                  <a:srgbClr val="2E2B1F"/>
                </a:solidFill>
                <a:latin typeface="Calibri"/>
                <a:cs typeface="Calibri"/>
              </a:rPr>
              <a:t>states</a:t>
            </a:r>
            <a:r>
              <a:rPr dirty="0" sz="2200" spc="1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 b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dirty="0" sz="2200" spc="1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dirty="0" sz="2200" spc="-10" b="0">
                <a:solidFill>
                  <a:srgbClr val="2E2B1F"/>
                </a:solidFill>
                <a:latin typeface="Calibri"/>
                <a:cs typeface="Calibri"/>
              </a:rPr>
              <a:t>algebraic</a:t>
            </a:r>
            <a:r>
              <a:rPr dirty="0" sz="220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 b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dirty="0" sz="2200" spc="1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dirty="0" sz="2200" spc="-48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 b="0">
                <a:solidFill>
                  <a:srgbClr val="2E2B1F"/>
                </a:solidFill>
                <a:latin typeface="Calibri"/>
                <a:cs typeface="Calibri"/>
              </a:rPr>
              <a:t>currents entering</a:t>
            </a:r>
            <a:r>
              <a:rPr dirty="0" sz="2200" spc="2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dirty="0" sz="2200" spc="-10" b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dirty="0" sz="2200" spc="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Calibri"/>
                <a:cs typeface="Calibri"/>
              </a:rPr>
              <a:t>(or a </a:t>
            </a:r>
            <a:r>
              <a:rPr dirty="0" sz="2200" spc="-10" b="0">
                <a:solidFill>
                  <a:srgbClr val="2E2B1F"/>
                </a:solidFill>
                <a:latin typeface="Calibri"/>
                <a:cs typeface="Calibri"/>
              </a:rPr>
              <a:t>closed</a:t>
            </a:r>
            <a:r>
              <a:rPr dirty="0" sz="2200" spc="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Calibri"/>
                <a:cs typeface="Calibri"/>
              </a:rPr>
              <a:t>boundary)</a:t>
            </a:r>
            <a:r>
              <a:rPr dirty="0" sz="2200" spc="-2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dirty="0" sz="220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20" b="0">
                <a:solidFill>
                  <a:srgbClr val="2E2B1F"/>
                </a:solidFill>
                <a:latin typeface="Calibri"/>
                <a:cs typeface="Calibri"/>
              </a:rPr>
              <a:t>zero.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14475"/>
            <a:ext cx="68580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813" y="627329"/>
            <a:ext cx="671258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Kirchhoff’s</a:t>
            </a:r>
            <a:r>
              <a:rPr dirty="0" sz="1800" spc="1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voltage</a:t>
            </a:r>
            <a:r>
              <a:rPr dirty="0" sz="1800" spc="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law</a:t>
            </a:r>
            <a:r>
              <a:rPr dirty="0" sz="1800" spc="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(KVL)</a:t>
            </a:r>
            <a:r>
              <a:rPr dirty="0" sz="1800" spc="4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2E2B1F"/>
                </a:solidFill>
                <a:latin typeface="Calibri"/>
                <a:cs typeface="Calibri"/>
              </a:rPr>
              <a:t>states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that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algebraic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sum of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voltages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around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closed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path(or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loop)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 zero.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98346"/>
            <a:ext cx="2748153" cy="16258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32505" y="3262629"/>
            <a:ext cx="1997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v2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v3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v5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v1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v4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4605" y="3962400"/>
            <a:ext cx="5923661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"/>
            <a:ext cx="7162800" cy="27661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124200"/>
            <a:ext cx="65436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7689215" cy="22193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276600"/>
            <a:ext cx="3401441" cy="2209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7944" y="3276612"/>
            <a:ext cx="3636899" cy="23661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57175"/>
            <a:ext cx="8201025" cy="6343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36014"/>
            <a:ext cx="7162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194" y="543509"/>
            <a:ext cx="2980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AF50"/>
                </a:solidFill>
              </a:rPr>
              <a:t>Methods</a:t>
            </a:r>
            <a:r>
              <a:rPr dirty="0" sz="2800" spc="-25">
                <a:solidFill>
                  <a:srgbClr val="00AF50"/>
                </a:solidFill>
              </a:rPr>
              <a:t> </a:t>
            </a:r>
            <a:r>
              <a:rPr dirty="0" sz="2800" spc="-5">
                <a:solidFill>
                  <a:srgbClr val="00AF50"/>
                </a:solidFill>
              </a:rPr>
              <a:t>of</a:t>
            </a:r>
            <a:r>
              <a:rPr dirty="0" sz="2800" spc="-35">
                <a:solidFill>
                  <a:srgbClr val="00AF50"/>
                </a:solidFill>
              </a:rPr>
              <a:t> </a:t>
            </a:r>
            <a:r>
              <a:rPr dirty="0" sz="2800" spc="-5">
                <a:solidFill>
                  <a:srgbClr val="00AF50"/>
                </a:solidFill>
              </a:rPr>
              <a:t>analysis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50594" y="1562557"/>
            <a:ext cx="59842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9209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E2B1F"/>
                </a:solidFill>
                <a:latin typeface="Calibri"/>
                <a:cs typeface="Calibri"/>
              </a:rPr>
              <a:t>Nodal</a:t>
            </a:r>
            <a:r>
              <a:rPr dirty="0" sz="1800" spc="-50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E2B1F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solidFill>
                  <a:srgbClr val="00AF50"/>
                </a:solidFill>
                <a:latin typeface="Calibri"/>
                <a:cs typeface="Calibri"/>
              </a:rPr>
              <a:t>Current</a:t>
            </a:r>
            <a:r>
              <a:rPr dirty="0" sz="18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Calibri"/>
                <a:cs typeface="Calibri"/>
              </a:rPr>
              <a:t>flows</a:t>
            </a:r>
            <a:r>
              <a:rPr dirty="0" sz="18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dirty="0" sz="1800" spc="-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1800" spc="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higher</a:t>
            </a:r>
            <a:r>
              <a:rPr dirty="0" sz="18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Calibri"/>
                <a:cs typeface="Calibri"/>
              </a:rPr>
              <a:t>potential</a:t>
            </a:r>
            <a:r>
              <a:rPr dirty="0" sz="18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dirty="0" sz="18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lower</a:t>
            </a:r>
            <a:r>
              <a:rPr dirty="0" sz="18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Calibri"/>
                <a:cs typeface="Calibri"/>
              </a:rPr>
              <a:t>potential</a:t>
            </a:r>
            <a:r>
              <a:rPr dirty="0" sz="18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dirty="0" sz="1800" spc="-39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Calibri"/>
                <a:cs typeface="Calibri"/>
              </a:rPr>
              <a:t>resistor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7638" y="3005073"/>
            <a:ext cx="7580630" cy="3015615"/>
            <a:chOff x="667638" y="3005073"/>
            <a:chExt cx="7580630" cy="3015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25" y="3005073"/>
              <a:ext cx="2047875" cy="847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38" y="3873614"/>
              <a:ext cx="7580122" cy="2146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7294118" cy="1752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93" y="3048000"/>
            <a:ext cx="805370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6048" y="463118"/>
            <a:ext cx="471805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110" b="0">
                <a:solidFill>
                  <a:srgbClr val="675E46"/>
                </a:solidFill>
                <a:latin typeface="Times New Roman"/>
                <a:cs typeface="Times New Roman"/>
              </a:rPr>
              <a:t>B</a:t>
            </a:r>
            <a:r>
              <a:rPr dirty="0" sz="4600" spc="-95" b="0">
                <a:solidFill>
                  <a:srgbClr val="675E46"/>
                </a:solidFill>
                <a:latin typeface="Times New Roman"/>
                <a:cs typeface="Times New Roman"/>
              </a:rPr>
              <a:t>A</a:t>
            </a:r>
            <a:r>
              <a:rPr dirty="0" sz="4600" spc="-105" b="0">
                <a:solidFill>
                  <a:srgbClr val="675E46"/>
                </a:solidFill>
                <a:latin typeface="Times New Roman"/>
                <a:cs typeface="Times New Roman"/>
              </a:rPr>
              <a:t>S</a:t>
            </a:r>
            <a:r>
              <a:rPr dirty="0" sz="4600" spc="-100" b="0">
                <a:solidFill>
                  <a:srgbClr val="675E46"/>
                </a:solidFill>
                <a:latin typeface="Times New Roman"/>
                <a:cs typeface="Times New Roman"/>
              </a:rPr>
              <a:t>I</a:t>
            </a:r>
            <a:r>
              <a:rPr dirty="0" sz="4600" spc="-5" b="0">
                <a:solidFill>
                  <a:srgbClr val="675E46"/>
                </a:solidFill>
                <a:latin typeface="Times New Roman"/>
                <a:cs typeface="Times New Roman"/>
              </a:rPr>
              <a:t>C</a:t>
            </a:r>
            <a:r>
              <a:rPr dirty="0" sz="4600" spc="-210" b="0">
                <a:solidFill>
                  <a:srgbClr val="675E46"/>
                </a:solidFill>
                <a:latin typeface="Times New Roman"/>
                <a:cs typeface="Times New Roman"/>
              </a:rPr>
              <a:t> </a:t>
            </a:r>
            <a:r>
              <a:rPr dirty="0" sz="4600" spc="-110" b="0">
                <a:solidFill>
                  <a:srgbClr val="675E46"/>
                </a:solidFill>
                <a:latin typeface="Times New Roman"/>
                <a:cs typeface="Times New Roman"/>
              </a:rPr>
              <a:t>C</a:t>
            </a:r>
            <a:r>
              <a:rPr dirty="0" sz="4600" spc="-95" b="0">
                <a:solidFill>
                  <a:srgbClr val="675E46"/>
                </a:solidFill>
                <a:latin typeface="Times New Roman"/>
                <a:cs typeface="Times New Roman"/>
              </a:rPr>
              <a:t>ON</a:t>
            </a:r>
            <a:r>
              <a:rPr dirty="0" sz="4600" spc="-110" b="0">
                <a:solidFill>
                  <a:srgbClr val="675E46"/>
                </a:solidFill>
                <a:latin typeface="Times New Roman"/>
                <a:cs typeface="Times New Roman"/>
              </a:rPr>
              <a:t>C</a:t>
            </a:r>
            <a:r>
              <a:rPr dirty="0" sz="4600" spc="-105" b="0">
                <a:solidFill>
                  <a:srgbClr val="675E46"/>
                </a:solidFill>
                <a:latin typeface="Times New Roman"/>
                <a:cs typeface="Times New Roman"/>
              </a:rPr>
              <a:t>E</a:t>
            </a:r>
            <a:r>
              <a:rPr dirty="0" sz="4600" spc="-105" b="0">
                <a:solidFill>
                  <a:srgbClr val="675E46"/>
                </a:solidFill>
                <a:latin typeface="Times New Roman"/>
                <a:cs typeface="Times New Roman"/>
              </a:rPr>
              <a:t>P</a:t>
            </a:r>
            <a:r>
              <a:rPr dirty="0" sz="4600" spc="-105" b="0">
                <a:solidFill>
                  <a:srgbClr val="675E46"/>
                </a:solidFill>
                <a:latin typeface="Times New Roman"/>
                <a:cs typeface="Times New Roman"/>
              </a:rPr>
              <a:t>T</a:t>
            </a:r>
            <a:r>
              <a:rPr dirty="0" sz="4600" spc="-5" b="0">
                <a:solidFill>
                  <a:srgbClr val="675E46"/>
                </a:solidFill>
                <a:latin typeface="Times New Roman"/>
                <a:cs typeface="Times New Roman"/>
              </a:rPr>
              <a:t>S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462" y="1564283"/>
            <a:ext cx="6991350" cy="81534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2200" spc="-5">
                <a:solidFill>
                  <a:srgbClr val="00AF50"/>
                </a:solidFill>
                <a:latin typeface="Times New Roman"/>
                <a:cs typeface="Times New Roman"/>
              </a:rPr>
              <a:t>Electric circuit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dirty="0"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electric</a:t>
            </a:r>
            <a:r>
              <a:rPr dirty="0"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circuit</a:t>
            </a:r>
            <a:r>
              <a:rPr dirty="0"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dirty="0"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dirty="0" sz="2200" spc="-15">
                <a:solidFill>
                  <a:srgbClr val="2E2B1F"/>
                </a:solidFill>
                <a:latin typeface="Calibri"/>
                <a:cs typeface="Calibri"/>
              </a:rPr>
              <a:t> inter</a:t>
            </a:r>
            <a:r>
              <a:rPr dirty="0"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connection</a:t>
            </a:r>
            <a:r>
              <a:rPr dirty="0"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dirty="0"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electrical</a:t>
            </a:r>
            <a:r>
              <a:rPr dirty="0"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329" y="2362200"/>
            <a:ext cx="3629279" cy="28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69690" y="5235066"/>
            <a:ext cx="17043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Fig:</a:t>
            </a:r>
            <a:r>
              <a:rPr dirty="0" sz="18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Electric</a:t>
            </a:r>
            <a:r>
              <a:rPr dirty="0" sz="18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circuit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2400"/>
            <a:ext cx="6705600" cy="3657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3982" y="3962400"/>
            <a:ext cx="5895975" cy="28955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955" y="980439"/>
            <a:ext cx="6429629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9775" y="508508"/>
            <a:ext cx="2038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solidFill>
                  <a:srgbClr val="00AF50"/>
                </a:solidFill>
                <a:latin typeface="Calibri"/>
                <a:cs typeface="Calibri"/>
              </a:rPr>
              <a:t>Mesh</a:t>
            </a:r>
            <a:r>
              <a:rPr dirty="0" sz="2800" spc="-50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AF50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5434" y="2047239"/>
            <a:ext cx="7152005" cy="4601845"/>
            <a:chOff x="705434" y="2047239"/>
            <a:chExt cx="7152005" cy="46018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434" y="4419625"/>
              <a:ext cx="7151751" cy="2229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2047239"/>
              <a:ext cx="7019035" cy="2515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275" y="970661"/>
            <a:ext cx="6114415" cy="114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272" y="2439542"/>
            <a:ext cx="7785734" cy="27431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975" y="461213"/>
            <a:ext cx="31775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AF50"/>
                </a:solidFill>
                <a:latin typeface="Calibri"/>
                <a:cs typeface="Calibri"/>
              </a:rPr>
              <a:t>Circuits</a:t>
            </a:r>
            <a:r>
              <a:rPr dirty="0" sz="3600" spc="-9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00AF50"/>
                </a:solidFill>
                <a:latin typeface="Calibri"/>
                <a:cs typeface="Calibri"/>
              </a:rPr>
              <a:t>Theorem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4527" y="1624076"/>
            <a:ext cx="3161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1.</a:t>
            </a:r>
            <a:r>
              <a:rPr dirty="0" sz="24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Source</a:t>
            </a:r>
            <a:r>
              <a:rPr dirty="0" sz="2400" spc="-5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transformation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275" y="2286000"/>
            <a:ext cx="6009894" cy="1395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491" y="3962400"/>
            <a:ext cx="6321679" cy="19074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52400"/>
            <a:ext cx="7620000" cy="26987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10819" y="3429012"/>
            <a:ext cx="7138034" cy="2743200"/>
            <a:chOff x="710819" y="3429012"/>
            <a:chExt cx="7138034" cy="27432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351" y="4321556"/>
              <a:ext cx="3574161" cy="1850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819" y="3828338"/>
              <a:ext cx="6781800" cy="4932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453" y="3429012"/>
              <a:ext cx="7091172" cy="518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253363"/>
            <a:ext cx="5863463" cy="1776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594" y="622757"/>
            <a:ext cx="27813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latin typeface="Calibri"/>
                <a:cs typeface="Calibri"/>
              </a:rPr>
              <a:t>2.</a:t>
            </a:r>
            <a:r>
              <a:rPr dirty="0" sz="2400" spc="-50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Thevenin’s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theorem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2344" y="4572000"/>
            <a:ext cx="3178175" cy="1466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6553" y="3429000"/>
            <a:ext cx="6629908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456" y="329818"/>
            <a:ext cx="7752080" cy="6424295"/>
            <a:chOff x="608456" y="329818"/>
            <a:chExt cx="7752080" cy="6424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329818"/>
              <a:ext cx="6553200" cy="28003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456" y="3085338"/>
              <a:ext cx="7751572" cy="19752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693" y="5060620"/>
              <a:ext cx="7468489" cy="1693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913" y="542366"/>
            <a:ext cx="25247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latin typeface="Calibri"/>
                <a:cs typeface="Calibri"/>
              </a:rPr>
              <a:t>3.</a:t>
            </a:r>
            <a:r>
              <a:rPr dirty="0" sz="2400" spc="-50" b="0">
                <a:latin typeface="Calibri"/>
                <a:cs typeface="Calibri"/>
              </a:rPr>
              <a:t> </a:t>
            </a:r>
            <a:r>
              <a:rPr dirty="0" sz="2400" spc="-25" b="0">
                <a:latin typeface="Calibri"/>
                <a:cs typeface="Calibri"/>
              </a:rPr>
              <a:t>Norton’s</a:t>
            </a:r>
            <a:r>
              <a:rPr dirty="0" sz="2400" spc="-45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theorem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88008" y="1143000"/>
            <a:ext cx="6600825" cy="4857750"/>
            <a:chOff x="1088008" y="1143000"/>
            <a:chExt cx="6600825" cy="4857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9117" y="1143000"/>
              <a:ext cx="5618607" cy="175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008" y="2882010"/>
              <a:ext cx="6600825" cy="16573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158" y="4581093"/>
              <a:ext cx="6543675" cy="1419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477392"/>
            <a:ext cx="46786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Calibri"/>
                <a:cs typeface="Calibri"/>
              </a:rPr>
              <a:t>4.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Maximum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Power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35" b="0">
                <a:latin typeface="Calibri"/>
                <a:cs typeface="Calibri"/>
              </a:rPr>
              <a:t>Transfer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Theorem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1569" y="925702"/>
            <a:ext cx="6638290" cy="2488565"/>
            <a:chOff x="1181569" y="925702"/>
            <a:chExt cx="6638290" cy="2488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569" y="925702"/>
              <a:ext cx="6637908" cy="1219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8144" y="2040127"/>
              <a:ext cx="1981200" cy="137401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93900" y="3432505"/>
            <a:ext cx="32550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power</a:t>
            </a:r>
            <a:r>
              <a:rPr dirty="0" sz="18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delivered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load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is,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9561" y="3809707"/>
            <a:ext cx="2878836" cy="6443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4540" y="4438269"/>
            <a:ext cx="67887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prove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maximum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power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transfer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theorem,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differentiate</a:t>
            </a:r>
            <a:r>
              <a:rPr dirty="0" sz="18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‘p’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dirty="0" sz="1800" spc="-39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respect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RL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result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equal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zero.</a:t>
            </a:r>
            <a:r>
              <a:rPr dirty="0" sz="18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obtain,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1364" y="5257800"/>
            <a:ext cx="4241165" cy="12586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05550" y="3910190"/>
            <a:ext cx="1347470" cy="369570"/>
          </a:xfrm>
          <a:prstGeom prst="rect">
            <a:avLst/>
          </a:prstGeom>
          <a:ln w="9525">
            <a:solidFill>
              <a:srgbClr val="00AFEF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dirty="0" sz="1800" spc="-30">
                <a:solidFill>
                  <a:srgbClr val="2E2B1F"/>
                </a:solidFill>
                <a:latin typeface="Calibri"/>
                <a:cs typeface="Calibri"/>
              </a:rPr>
              <a:t>EQUATION</a:t>
            </a:r>
            <a:r>
              <a:rPr dirty="0" sz="18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487933"/>
            <a:ext cx="4218686" cy="1600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234310"/>
            <a:ext cx="64700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E2B1F"/>
                </a:solidFill>
                <a:latin typeface="Calibri"/>
                <a:cs typeface="Calibri"/>
              </a:rPr>
              <a:t>showing</a:t>
            </a:r>
            <a:r>
              <a:rPr dirty="0" spc="1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dirty="0" b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pc="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2E2B1F"/>
                </a:solidFill>
                <a:latin typeface="Calibri"/>
                <a:cs typeface="Calibri"/>
              </a:rPr>
              <a:t>maximum</a:t>
            </a:r>
            <a:r>
              <a:rPr dirty="0" spc="-10" b="0">
                <a:solidFill>
                  <a:srgbClr val="2E2B1F"/>
                </a:solidFill>
                <a:latin typeface="Calibri"/>
                <a:cs typeface="Calibri"/>
              </a:rPr>
              <a:t> power</a:t>
            </a:r>
            <a:r>
              <a:rPr dirty="0" spc="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15" b="0">
                <a:solidFill>
                  <a:srgbClr val="2E2B1F"/>
                </a:solidFill>
                <a:latin typeface="Calibri"/>
                <a:cs typeface="Calibri"/>
              </a:rPr>
              <a:t>transfer</a:t>
            </a:r>
            <a:r>
              <a:rPr dirty="0" spc="-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20" b="0">
                <a:solidFill>
                  <a:srgbClr val="2E2B1F"/>
                </a:solidFill>
                <a:latin typeface="Calibri"/>
                <a:cs typeface="Calibri"/>
              </a:rPr>
              <a:t>takes</a:t>
            </a:r>
            <a:r>
              <a:rPr dirty="0" spc="-5" b="0">
                <a:solidFill>
                  <a:srgbClr val="2E2B1F"/>
                </a:solidFill>
                <a:latin typeface="Calibri"/>
                <a:cs typeface="Calibri"/>
              </a:rPr>
              <a:t> place</a:t>
            </a:r>
            <a:r>
              <a:rPr dirty="0" spc="2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dirty="0" spc="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2E2B1F"/>
                </a:solidFill>
                <a:latin typeface="Calibri"/>
                <a:cs typeface="Calibri"/>
              </a:rPr>
              <a:t>the load </a:t>
            </a:r>
            <a:r>
              <a:rPr dirty="0" spc="-39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2E2B1F"/>
                </a:solidFill>
                <a:latin typeface="Calibri"/>
                <a:cs typeface="Calibri"/>
              </a:rPr>
              <a:t>resistance</a:t>
            </a:r>
            <a:r>
              <a:rPr dirty="0" spc="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2E2B1F"/>
                </a:solidFill>
                <a:latin typeface="Calibri"/>
                <a:cs typeface="Calibri"/>
              </a:rPr>
              <a:t>RL</a:t>
            </a:r>
            <a:r>
              <a:rPr dirty="0" spc="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2E2B1F"/>
                </a:solidFill>
                <a:latin typeface="Calibri"/>
                <a:cs typeface="Calibri"/>
              </a:rPr>
              <a:t>equals </a:t>
            </a:r>
            <a:r>
              <a:rPr dirty="0" b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pc="3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2E2B1F"/>
                </a:solidFill>
                <a:latin typeface="Calibri"/>
                <a:cs typeface="Calibri"/>
              </a:rPr>
              <a:t>Thevenin</a:t>
            </a:r>
            <a:r>
              <a:rPr dirty="0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2E2B1F"/>
                </a:solidFill>
                <a:latin typeface="Calibri"/>
                <a:cs typeface="Calibri"/>
              </a:rPr>
              <a:t>resistance</a:t>
            </a:r>
            <a:r>
              <a:rPr dirty="0" spc="15" b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2E2B1F"/>
                </a:solidFill>
                <a:latin typeface="Calibri"/>
                <a:cs typeface="Calibri"/>
              </a:rPr>
              <a:t>RTh.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4055719"/>
            <a:ext cx="2216023" cy="12486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6875" y="3672967"/>
            <a:ext cx="4220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maximum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 power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transferred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is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obtained,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394" y="5323078"/>
            <a:ext cx="2733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Putting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RL=RTH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in equation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308" y="565746"/>
            <a:ext cx="5989320" cy="24326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2200" spc="-5">
                <a:solidFill>
                  <a:srgbClr val="00AF50"/>
                </a:solidFill>
                <a:latin typeface="Times New Roman"/>
                <a:cs typeface="Times New Roman"/>
              </a:rPr>
              <a:t>CIRCUIT</a:t>
            </a:r>
            <a:r>
              <a:rPr dirty="0" sz="2200" spc="-5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Times New Roman"/>
                <a:cs typeface="Times New Roman"/>
              </a:rPr>
              <a:t>ELEMENTS</a:t>
            </a:r>
            <a:endParaRPr sz="2200">
              <a:latin typeface="Times New Roman"/>
              <a:cs typeface="Times New Roman"/>
            </a:endParaRPr>
          </a:p>
          <a:p>
            <a:pPr marL="290830" indent="-27876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1465" algn="l"/>
              </a:tabLst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Passive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elements</a:t>
            </a:r>
            <a:r>
              <a:rPr dirty="0" sz="2200" spc="3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-</a:t>
            </a:r>
            <a:r>
              <a:rPr dirty="0" sz="22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Resistors,</a:t>
            </a:r>
            <a:r>
              <a:rPr dirty="0" sz="2200" spc="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Capacitors,</a:t>
            </a:r>
            <a:r>
              <a:rPr dirty="0" sz="2200" spc="1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Inductors</a:t>
            </a:r>
            <a:endParaRPr sz="2200">
              <a:latin typeface="Times New Roman"/>
              <a:cs typeface="Times New Roman"/>
            </a:endParaRPr>
          </a:p>
          <a:p>
            <a:pPr marL="365760" indent="-26416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366395" algn="l"/>
              </a:tabLst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Active</a:t>
            </a:r>
            <a:r>
              <a:rPr dirty="0" sz="2200" spc="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elements</a:t>
            </a:r>
            <a:r>
              <a:rPr dirty="0" sz="2200" spc="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–</a:t>
            </a:r>
            <a:r>
              <a:rPr dirty="0" sz="2200" spc="-3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E2B1F"/>
                </a:solidFill>
                <a:latin typeface="Times New Roman"/>
                <a:cs typeface="Times New Roman"/>
              </a:rPr>
              <a:t>Voltage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source, Current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source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2B1F"/>
              </a:buClr>
              <a:buFont typeface="Times New Roman"/>
              <a:buAutoNum type="arabicPeriod"/>
            </a:pPr>
            <a:endParaRPr sz="3150">
              <a:latin typeface="Times New Roman"/>
              <a:cs typeface="Times New Roman"/>
            </a:endParaRPr>
          </a:p>
          <a:p>
            <a:pPr algn="ctr" marL="64769">
              <a:lnSpc>
                <a:spcPct val="100000"/>
              </a:lnSpc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There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are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two</a:t>
            </a:r>
            <a:r>
              <a:rPr dirty="0" sz="22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kinds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dirty="0" sz="22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sources</a:t>
            </a:r>
            <a:endParaRPr sz="2200">
              <a:latin typeface="Times New Roman"/>
              <a:cs typeface="Times New Roman"/>
            </a:endParaRPr>
          </a:p>
          <a:p>
            <a:pPr lvl="1" marL="2481580" indent="-457834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AutoNum type="arabicPeriod"/>
              <a:tabLst>
                <a:tab pos="2481580" algn="l"/>
                <a:tab pos="2482215" algn="l"/>
              </a:tabLst>
            </a:pPr>
            <a:r>
              <a:rPr dirty="0" sz="2200" spc="-10" b="1">
                <a:solidFill>
                  <a:srgbClr val="2E2B1F"/>
                </a:solidFill>
                <a:latin typeface="Calibri"/>
                <a:cs typeface="Calibri"/>
              </a:rPr>
              <a:t>Independent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0429" y="4650104"/>
            <a:ext cx="17691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200" spc="-5" b="1">
                <a:solidFill>
                  <a:srgbClr val="A9A47B"/>
                </a:solidFill>
                <a:latin typeface="Calibri"/>
                <a:cs typeface="Calibri"/>
              </a:rPr>
              <a:t>2.	</a:t>
            </a:r>
            <a:r>
              <a:rPr dirty="0" sz="2200" spc="-15" b="1">
                <a:solidFill>
                  <a:srgbClr val="2E2B1F"/>
                </a:solidFill>
                <a:latin typeface="Calibri"/>
                <a:cs typeface="Calibri"/>
              </a:rPr>
              <a:t>Dependent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81275" y="3031363"/>
            <a:ext cx="4116704" cy="1651000"/>
            <a:chOff x="2581275" y="3031363"/>
            <a:chExt cx="4116704" cy="1651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1275" y="3031363"/>
              <a:ext cx="2724150" cy="15891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6252" y="3047365"/>
              <a:ext cx="1371600" cy="163487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1885" y="5029200"/>
            <a:ext cx="2590800" cy="15544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574280" cy="2743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779" y="3581400"/>
            <a:ext cx="7715377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449960"/>
            <a:ext cx="32308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latin typeface="Calibri"/>
                <a:cs typeface="Calibri"/>
              </a:rPr>
              <a:t>5.</a:t>
            </a:r>
            <a:r>
              <a:rPr dirty="0" sz="2400" spc="-35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Superposition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Theorem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09648" y="4419562"/>
            <a:ext cx="4698365" cy="2369185"/>
            <a:chOff x="2009648" y="4419562"/>
            <a:chExt cx="4698365" cy="2369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543" y="5078557"/>
              <a:ext cx="3126359" cy="1709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648" y="4419562"/>
              <a:ext cx="4697984" cy="78769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88619" y="874394"/>
            <a:ext cx="7861934" cy="3416935"/>
            <a:chOff x="488619" y="874394"/>
            <a:chExt cx="7861934" cy="34169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19" y="874394"/>
              <a:ext cx="7861934" cy="17764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99" y="2576321"/>
              <a:ext cx="7315200" cy="1714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0494" y="1432305"/>
            <a:ext cx="231267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6000" spc="-30">
                <a:solidFill>
                  <a:srgbClr val="006FC0"/>
                </a:solidFill>
                <a:latin typeface="Calibri"/>
                <a:cs typeface="Calibri"/>
              </a:rPr>
              <a:t>AC</a:t>
            </a:r>
            <a:endParaRPr sz="6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6000" spc="-15">
                <a:solidFill>
                  <a:srgbClr val="006FC0"/>
                </a:solidFill>
                <a:latin typeface="Calibri"/>
                <a:cs typeface="Calibri"/>
              </a:rPr>
              <a:t>Circuits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77257"/>
            <a:ext cx="787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594" y="145796"/>
            <a:ext cx="38690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0"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Complex</a:t>
            </a:r>
            <a:r>
              <a:rPr dirty="0" u="heavy" sz="2400" spc="-40" b="0"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0"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Numbers</a:t>
            </a:r>
            <a:r>
              <a:rPr dirty="0" u="heavy" sz="2400" spc="-35" b="0"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b="0"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2400" spc="-30" b="0"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 b="0"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Phasors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27810"/>
            <a:ext cx="4327652" cy="59733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99608" y="1613661"/>
            <a:ext cx="263779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00AFE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 can</a:t>
            </a:r>
            <a:r>
              <a:rPr dirty="0" sz="2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EF"/>
                </a:solidFill>
                <a:latin typeface="Calibri"/>
                <a:cs typeface="Calibri"/>
              </a:rPr>
              <a:t>convert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COMPLEX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numbers </a:t>
            </a: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400" spc="-4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one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EF"/>
                </a:solidFill>
                <a:latin typeface="Calibri"/>
                <a:cs typeface="Calibri"/>
              </a:rPr>
              <a:t>form</a:t>
            </a:r>
            <a:r>
              <a:rPr dirty="0" sz="2400" spc="-3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dirty="0" sz="2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other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FEF"/>
                </a:solidFill>
                <a:latin typeface="Calibri"/>
                <a:cs typeface="Calibri"/>
              </a:rPr>
              <a:t>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65"/>
            <a:ext cx="8629650" cy="8588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161389"/>
            <a:ext cx="632460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575" y="394208"/>
            <a:ext cx="13779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SINUSOIDS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851916"/>
            <a:ext cx="5105400" cy="20560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3015742"/>
            <a:ext cx="1295400" cy="863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0479" y="4648200"/>
            <a:ext cx="1343024" cy="91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9900" y="5867400"/>
            <a:ext cx="1353820" cy="4061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9657" y="3291966"/>
            <a:ext cx="6587490" cy="1243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8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dirty="0" sz="18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period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sinusoid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reciprocal</a:t>
            </a:r>
            <a:r>
              <a:rPr dirty="0" sz="18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period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sinusoid</a:t>
            </a:r>
            <a:r>
              <a:rPr dirty="0" sz="18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number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cycles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per </a:t>
            </a:r>
            <a:r>
              <a:rPr dirty="0" sz="1800" spc="-39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second,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as the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cyclic</a:t>
            </a:r>
            <a:r>
              <a:rPr dirty="0" sz="18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2E2B1F"/>
                </a:solidFill>
                <a:latin typeface="Calibri"/>
                <a:cs typeface="Calibri"/>
              </a:rPr>
              <a:t>frequency,</a:t>
            </a:r>
            <a:r>
              <a:rPr dirty="0" sz="18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sinusoid.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394" y="318008"/>
            <a:ext cx="29787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2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Trigonometric</a:t>
            </a:r>
            <a:r>
              <a:rPr dirty="0" u="heavy" sz="2400" spc="-4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identities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908" y="1600174"/>
            <a:ext cx="6269227" cy="1225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6235" y="3171444"/>
            <a:ext cx="4010914" cy="20573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99" y="708913"/>
            <a:ext cx="7964551" cy="29824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99" y="3941571"/>
            <a:ext cx="7964551" cy="139242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21" y="1931225"/>
            <a:ext cx="8159115" cy="2667000"/>
            <a:chOff x="21021" y="1931225"/>
            <a:chExt cx="8159115" cy="266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21" y="1931225"/>
              <a:ext cx="8158607" cy="11668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3097911"/>
              <a:ext cx="6425311" cy="150025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67485" y="3116326"/>
            <a:ext cx="8521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Solution: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775461"/>
            <a:ext cx="75330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2945" algn="l"/>
              </a:tabLst>
            </a:pPr>
            <a:r>
              <a:rPr dirty="0" sz="2400" spc="-114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dirty="0" sz="24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leading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and lagging,</a:t>
            </a:r>
            <a:r>
              <a:rPr dirty="0" sz="24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firstly</a:t>
            </a:r>
            <a:r>
              <a:rPr dirty="0" sz="24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dirty="0" sz="24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dirty="0" sz="24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E2B1F"/>
                </a:solidFill>
                <a:latin typeface="Calibri"/>
                <a:cs typeface="Calibri"/>
              </a:rPr>
              <a:t>convert</a:t>
            </a:r>
            <a:r>
              <a:rPr dirty="0" sz="24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2E2B1F"/>
                </a:solidFill>
                <a:latin typeface="Calibri"/>
                <a:cs typeface="Calibri"/>
              </a:rPr>
              <a:t>wave </a:t>
            </a:r>
            <a:r>
              <a:rPr dirty="0" sz="2400" spc="-5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into	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+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Sine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2E2B1F"/>
                </a:solidFill>
                <a:latin typeface="Calibri"/>
                <a:cs typeface="Calibri"/>
              </a:rPr>
              <a:t>wave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7375" y="165608"/>
            <a:ext cx="2409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leading</a:t>
            </a:r>
            <a:r>
              <a:rPr dirty="0" u="heavy" sz="2400" spc="-4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2400" spc="-3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lagging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733" y="4800600"/>
            <a:ext cx="585317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025" y="2590800"/>
            <a:ext cx="8510905" cy="3777615"/>
            <a:chOff x="308025" y="2590800"/>
            <a:chExt cx="8510905" cy="3777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025" y="2590800"/>
              <a:ext cx="8510524" cy="1804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4114774"/>
              <a:ext cx="7180580" cy="2253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0" y="4572000"/>
              <a:ext cx="1371600" cy="3429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771138" y="3022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1600200" y="0"/>
                </a:moveTo>
                <a:lnTo>
                  <a:pt x="0" y="0"/>
                </a:lnTo>
                <a:lnTo>
                  <a:pt x="0" y="533400"/>
                </a:lnTo>
                <a:lnTo>
                  <a:pt x="1600200" y="5334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50385" y="81534"/>
            <a:ext cx="9944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Phas</a:t>
            </a:r>
            <a:r>
              <a:rPr dirty="0" u="heavy" sz="2400" spc="-1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</a:t>
            </a:r>
            <a:r>
              <a:rPr dirty="0" u="heavy" sz="240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5912" y="457200"/>
            <a:ext cx="8077200" cy="23590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8064" y="5943600"/>
            <a:ext cx="990600" cy="2762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38800" y="3564839"/>
            <a:ext cx="2579370" cy="1200785"/>
          </a:xfrm>
          <a:prstGeom prst="rect">
            <a:avLst/>
          </a:prstGeom>
          <a:ln w="9525">
            <a:solidFill>
              <a:srgbClr val="2E2B1F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2075" marR="188595">
              <a:lnSpc>
                <a:spcPct val="100000"/>
              </a:lnSpc>
              <a:spcBef>
                <a:spcPts val="209"/>
              </a:spcBef>
            </a:pPr>
            <a:r>
              <a:rPr dirty="0" sz="2400" spc="-10">
                <a:solidFill>
                  <a:srgbClr val="2E2B1F"/>
                </a:solidFill>
                <a:latin typeface="Calibri"/>
                <a:cs typeface="Calibri"/>
              </a:rPr>
              <a:t>Firstly 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need 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dirty="0" sz="24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convert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2E2B1F"/>
                </a:solidFill>
                <a:latin typeface="Calibri"/>
                <a:cs typeface="Calibri"/>
              </a:rPr>
              <a:t>wave </a:t>
            </a:r>
            <a:r>
              <a:rPr dirty="0" sz="24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dirty="0" sz="24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+</a:t>
            </a:r>
            <a:r>
              <a:rPr dirty="0" sz="24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cosine</a:t>
            </a:r>
            <a:r>
              <a:rPr dirty="0" sz="24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2E2B1F"/>
                </a:solidFill>
                <a:latin typeface="Calibri"/>
                <a:cs typeface="Calibri"/>
              </a:rPr>
              <a:t>wave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959" y="404875"/>
            <a:ext cx="725043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34335" marR="5080" indent="-2922270">
              <a:lnSpc>
                <a:spcPct val="100000"/>
              </a:lnSpc>
              <a:spcBef>
                <a:spcPts val="95"/>
              </a:spcBef>
            </a:pPr>
            <a:r>
              <a:rPr dirty="0" sz="2200" spc="-5" b="0">
                <a:solidFill>
                  <a:srgbClr val="00AF50"/>
                </a:solidFill>
                <a:latin typeface="Times New Roman"/>
                <a:cs typeface="Times New Roman"/>
              </a:rPr>
              <a:t>Electric</a:t>
            </a:r>
            <a:r>
              <a:rPr dirty="0" sz="2200" spc="25" b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00AF50"/>
                </a:solidFill>
                <a:latin typeface="Times New Roman"/>
                <a:cs typeface="Times New Roman"/>
              </a:rPr>
              <a:t>current</a:t>
            </a:r>
            <a:r>
              <a:rPr dirty="0" sz="2200" spc="15" b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dirty="0" sz="2200" b="0">
                <a:solidFill>
                  <a:srgbClr val="2E2B1F"/>
                </a:solidFill>
                <a:latin typeface="Times New Roman"/>
                <a:cs typeface="Times New Roman"/>
              </a:rPr>
              <a:t> the</a:t>
            </a:r>
            <a:r>
              <a:rPr dirty="0" sz="2200" spc="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0">
                <a:solidFill>
                  <a:srgbClr val="2E2B1F"/>
                </a:solidFill>
                <a:latin typeface="Times New Roman"/>
                <a:cs typeface="Times New Roman"/>
              </a:rPr>
              <a:t>time</a:t>
            </a:r>
            <a:r>
              <a:rPr dirty="0" sz="2200" spc="3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rate</a:t>
            </a:r>
            <a:r>
              <a:rPr dirty="0" sz="2200" spc="1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dirty="0" sz="220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change</a:t>
            </a:r>
            <a:r>
              <a:rPr dirty="0" sz="2200" spc="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dirty="0" sz="2200" spc="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0">
                <a:solidFill>
                  <a:srgbClr val="2E2B1F"/>
                </a:solidFill>
                <a:latin typeface="Times New Roman"/>
                <a:cs typeface="Times New Roman"/>
              </a:rPr>
              <a:t>charge,</a:t>
            </a:r>
            <a:r>
              <a:rPr dirty="0" sz="2200" spc="1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0">
                <a:solidFill>
                  <a:srgbClr val="2E2B1F"/>
                </a:solidFill>
                <a:latin typeface="Times New Roman"/>
                <a:cs typeface="Times New Roman"/>
              </a:rPr>
              <a:t>measured</a:t>
            </a:r>
            <a:r>
              <a:rPr dirty="0" sz="2200" spc="3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dirty="0" sz="2200" spc="-53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amperes</a:t>
            </a:r>
            <a:r>
              <a:rPr dirty="0" sz="2200" spc="1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(A)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2752470"/>
            <a:ext cx="7347584" cy="2573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8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dirty="0" sz="2200" spc="-7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move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the electron in a conductor in a particular direction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requires</a:t>
            </a:r>
            <a:r>
              <a:rPr dirty="0" sz="2200" spc="28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some</a:t>
            </a:r>
            <a:r>
              <a:rPr dirty="0" sz="2200" spc="27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work</a:t>
            </a:r>
            <a:r>
              <a:rPr dirty="0" sz="2200" spc="28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r>
              <a:rPr dirty="0" sz="2200" spc="28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energy</a:t>
            </a:r>
            <a:r>
              <a:rPr dirty="0" sz="2200" spc="29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transfer.</a:t>
            </a:r>
            <a:r>
              <a:rPr dirty="0" sz="2200" spc="28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This</a:t>
            </a:r>
            <a:r>
              <a:rPr dirty="0" sz="2200" spc="27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work</a:t>
            </a:r>
            <a:r>
              <a:rPr dirty="0" sz="2200" spc="28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dirty="0" sz="2200" spc="28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performed </a:t>
            </a:r>
            <a:r>
              <a:rPr dirty="0" sz="2200" spc="-5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an external electromotive force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(emf).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This emf is also known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as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voltage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potential</a:t>
            </a:r>
            <a:r>
              <a:rPr dirty="0" sz="22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difference.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271780">
              <a:lnSpc>
                <a:spcPct val="120000"/>
              </a:lnSpc>
            </a:pPr>
            <a:r>
              <a:rPr dirty="0" sz="2200" spc="-45">
                <a:solidFill>
                  <a:srgbClr val="00AF50"/>
                </a:solidFill>
                <a:latin typeface="Times New Roman"/>
                <a:cs typeface="Times New Roman"/>
              </a:rPr>
              <a:t>Voltage</a:t>
            </a:r>
            <a:r>
              <a:rPr dirty="0" sz="2200" spc="1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Times New Roman"/>
                <a:cs typeface="Times New Roman"/>
              </a:rPr>
              <a:t>(or</a:t>
            </a:r>
            <a:r>
              <a:rPr dirty="0" sz="2200" spc="2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Times New Roman"/>
                <a:cs typeface="Times New Roman"/>
              </a:rPr>
              <a:t>potential</a:t>
            </a:r>
            <a:r>
              <a:rPr dirty="0" sz="2200" spc="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Times New Roman"/>
                <a:cs typeface="Times New Roman"/>
              </a:rPr>
              <a:t>difference)</a:t>
            </a:r>
            <a:r>
              <a:rPr dirty="0" sz="2200" spc="3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dirty="0" sz="22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dirty="0" sz="2200" spc="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energy</a:t>
            </a:r>
            <a:r>
              <a:rPr dirty="0" sz="2200" spc="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required</a:t>
            </a:r>
            <a:r>
              <a:rPr dirty="0" sz="2200" spc="2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dirty="0" sz="2200" spc="1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move </a:t>
            </a:r>
            <a:r>
              <a:rPr dirty="0" sz="2200" spc="-53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 unit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charge</a:t>
            </a:r>
            <a:r>
              <a:rPr dirty="0" sz="2200" spc="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through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an</a:t>
            </a:r>
            <a:r>
              <a:rPr dirty="0" sz="2200" spc="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element,</a:t>
            </a:r>
            <a:r>
              <a:rPr dirty="0" sz="2200" spc="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measured</a:t>
            </a:r>
            <a:r>
              <a:rPr dirty="0" sz="2200" spc="3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volts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(V).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1378750"/>
            <a:ext cx="1338326" cy="9843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5638800"/>
            <a:ext cx="14878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408" y="783081"/>
            <a:ext cx="7939024" cy="520852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696" y="241808"/>
            <a:ext cx="6062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AF50"/>
                </a:solidFill>
                <a:latin typeface="Calibri"/>
                <a:cs typeface="Calibri"/>
              </a:rPr>
              <a:t>PHASOR</a:t>
            </a:r>
            <a:r>
              <a:rPr dirty="0" sz="2400" spc="-15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20" b="0">
                <a:solidFill>
                  <a:srgbClr val="00AF50"/>
                </a:solidFill>
                <a:latin typeface="Calibri"/>
                <a:cs typeface="Calibri"/>
              </a:rPr>
              <a:t>RELATIONSHIPS</a:t>
            </a:r>
            <a:r>
              <a:rPr dirty="0" sz="2400" spc="-10" b="0">
                <a:solidFill>
                  <a:srgbClr val="00AF50"/>
                </a:solidFill>
                <a:latin typeface="Calibri"/>
                <a:cs typeface="Calibri"/>
              </a:rPr>
              <a:t> FOR</a:t>
            </a:r>
            <a:r>
              <a:rPr dirty="0" sz="2400" spc="-20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AF50"/>
                </a:solidFill>
                <a:latin typeface="Calibri"/>
                <a:cs typeface="Calibri"/>
              </a:rPr>
              <a:t>CIRCUIT</a:t>
            </a:r>
            <a:r>
              <a:rPr dirty="0" sz="2400" spc="-20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AF50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218" y="1143000"/>
            <a:ext cx="3905123" cy="2152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9904" y="1023238"/>
            <a:ext cx="2059051" cy="2143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5199" y="3969880"/>
            <a:ext cx="5853683" cy="77179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371" y="1237234"/>
            <a:ext cx="780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Admitance,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circuit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reciprocal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of impedance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measured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dirty="0" sz="1800" spc="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Simens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(S).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783" y="1828800"/>
            <a:ext cx="2126869" cy="1143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1538" y="3143250"/>
            <a:ext cx="2253361" cy="8953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44918" y="4191037"/>
            <a:ext cx="7086600" cy="938530"/>
            <a:chOff x="744918" y="4191037"/>
            <a:chExt cx="7086600" cy="9385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918" y="4191037"/>
              <a:ext cx="7086600" cy="6051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936" y="4796167"/>
              <a:ext cx="3293617" cy="3333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175" y="780034"/>
            <a:ext cx="2799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IMPEDANC</a:t>
            </a:r>
            <a:r>
              <a:rPr dirty="0" u="heavy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800" spc="40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COMBINATIONS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718564"/>
            <a:ext cx="3838575" cy="1781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437" y="4038600"/>
            <a:ext cx="3238500" cy="8382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572000" y="2086229"/>
            <a:ext cx="0" cy="2133600"/>
          </a:xfrm>
          <a:custGeom>
            <a:avLst/>
            <a:gdLst/>
            <a:ahLst/>
            <a:cxnLst/>
            <a:rect l="l" t="t" r="r" b="b"/>
            <a:pathLst>
              <a:path w="0" h="2133600">
                <a:moveTo>
                  <a:pt x="0" y="0"/>
                </a:moveTo>
                <a:lnTo>
                  <a:pt x="0" y="2133600"/>
                </a:lnTo>
              </a:path>
            </a:pathLst>
          </a:custGeom>
          <a:ln w="12700">
            <a:solidFill>
              <a:srgbClr val="2D2A1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0" y="1657223"/>
            <a:ext cx="3505200" cy="19038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1523" y="4219828"/>
            <a:ext cx="279082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270" y="394208"/>
            <a:ext cx="2366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Delta-Y</a:t>
            </a:r>
            <a:r>
              <a:rPr dirty="0" u="heavy" sz="2400" spc="-7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Conversion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952500"/>
            <a:ext cx="4086225" cy="2476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581400"/>
            <a:ext cx="3830954" cy="2209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8564" y="3581400"/>
            <a:ext cx="4109212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52400"/>
            <a:ext cx="7750175" cy="6223635"/>
            <a:chOff x="457200" y="152400"/>
            <a:chExt cx="7750175" cy="6223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360424"/>
              <a:ext cx="3110611" cy="1638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733425"/>
              <a:ext cx="6743700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152400"/>
              <a:ext cx="2133600" cy="581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1874" y="2999867"/>
              <a:ext cx="771525" cy="3333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9395" y="1442847"/>
              <a:ext cx="4657725" cy="4932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228600"/>
            <a:ext cx="7934325" cy="6266180"/>
            <a:chOff x="381000" y="228600"/>
            <a:chExt cx="7934325" cy="6266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28600"/>
              <a:ext cx="7807325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2293886"/>
              <a:ext cx="7172325" cy="4200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8345424" cy="1792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744" y="3124073"/>
            <a:ext cx="7716011" cy="194792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344" y="40894"/>
            <a:ext cx="8018780" cy="6360160"/>
            <a:chOff x="447344" y="40894"/>
            <a:chExt cx="8018780" cy="6360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44" y="40894"/>
              <a:ext cx="5903722" cy="27999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0" y="40894"/>
              <a:ext cx="4655947" cy="6359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9794" y="246379"/>
            <a:ext cx="2689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NODAL</a:t>
            </a:r>
            <a:r>
              <a:rPr dirty="0" u="heavy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8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MESH</a:t>
            </a:r>
            <a:r>
              <a:rPr dirty="0" u="heavy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93590" y="2770251"/>
            <a:ext cx="3362325" cy="3140075"/>
            <a:chOff x="4593590" y="2770251"/>
            <a:chExt cx="3362325" cy="3140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3590" y="4682883"/>
              <a:ext cx="3361944" cy="12271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067" y="2770251"/>
              <a:ext cx="3103244" cy="192405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76200"/>
            <a:ext cx="7968615" cy="6726555"/>
            <a:chOff x="0" y="76200"/>
            <a:chExt cx="7968615" cy="67265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0" y="76200"/>
              <a:ext cx="6748907" cy="23534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410695"/>
              <a:ext cx="4191000" cy="53919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91000" y="2667000"/>
              <a:ext cx="0" cy="3733800"/>
            </a:xfrm>
            <a:custGeom>
              <a:avLst/>
              <a:gdLst/>
              <a:ahLst/>
              <a:cxnLst/>
              <a:rect l="l" t="t" r="r" b="b"/>
              <a:pathLst>
                <a:path w="0" h="3733800">
                  <a:moveTo>
                    <a:pt x="0" y="0"/>
                  </a:moveTo>
                  <a:lnTo>
                    <a:pt x="0" y="3733800"/>
                  </a:lnTo>
                </a:path>
              </a:pathLst>
            </a:custGeom>
            <a:ln w="254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557224"/>
            <a:ext cx="734822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dirty="0" sz="2200" spc="34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Times New Roman"/>
                <a:cs typeface="Times New Roman"/>
              </a:rPr>
              <a:t>resistance</a:t>
            </a:r>
            <a:r>
              <a:rPr dirty="0" sz="2200" spc="34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dirty="0" sz="2200" spc="3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dirty="0" sz="2200" spc="3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an</a:t>
            </a:r>
            <a:r>
              <a:rPr dirty="0" sz="2200" spc="35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element</a:t>
            </a:r>
            <a:r>
              <a:rPr dirty="0" sz="2200" spc="34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denotes</a:t>
            </a:r>
            <a:r>
              <a:rPr dirty="0" sz="2200" spc="3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its</a:t>
            </a:r>
            <a:r>
              <a:rPr dirty="0" sz="2200" spc="3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ability</a:t>
            </a:r>
            <a:r>
              <a:rPr dirty="0" sz="2200" spc="36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dirty="0" sz="2200" spc="34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resist</a:t>
            </a:r>
            <a:r>
              <a:rPr dirty="0" sz="2200" spc="3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flow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of</a:t>
            </a:r>
            <a:r>
              <a:rPr dirty="0" sz="22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electric</a:t>
            </a:r>
            <a:r>
              <a:rPr dirty="0" sz="2200" spc="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current;</a:t>
            </a:r>
            <a:r>
              <a:rPr dirty="0" sz="22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it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measured</a:t>
            </a:r>
            <a:r>
              <a:rPr dirty="0" sz="2200" spc="3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ohms.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548" y="2496438"/>
            <a:ext cx="65208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i="1">
                <a:solidFill>
                  <a:srgbClr val="2E2B1F"/>
                </a:solidFill>
                <a:latin typeface="Calibri"/>
                <a:cs typeface="Calibri"/>
              </a:rPr>
              <a:t>ρ</a:t>
            </a:r>
            <a:r>
              <a:rPr dirty="0" sz="2200" i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is known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 resistivity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the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 material</a:t>
            </a:r>
            <a:r>
              <a:rPr dirty="0" sz="2200" spc="3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r>
              <a:rPr dirty="0" sz="2200" spc="3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ohm-meters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447800"/>
            <a:ext cx="1518793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400" y="2895549"/>
            <a:ext cx="2859278" cy="328244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21" y="22732"/>
            <a:ext cx="6171565" cy="6835775"/>
            <a:chOff x="25021" y="22732"/>
            <a:chExt cx="6171565" cy="6835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21" y="22732"/>
              <a:ext cx="6171438" cy="41184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0570" y="3962399"/>
              <a:ext cx="4175886" cy="2895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228600"/>
            <a:ext cx="8220075" cy="6536055"/>
            <a:chOff x="152400" y="228600"/>
            <a:chExt cx="8220075" cy="6536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28600"/>
              <a:ext cx="8220075" cy="7429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949959"/>
              <a:ext cx="3356229" cy="20764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1295400"/>
              <a:ext cx="4572000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089" y="2133586"/>
              <a:ext cx="4577715" cy="4630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46379"/>
            <a:ext cx="6635115" cy="110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SUPERPOSITION</a:t>
            </a:r>
            <a:r>
              <a:rPr dirty="0" u="heavy" sz="1800" spc="-3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theorem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becomes</a:t>
            </a:r>
            <a:r>
              <a:rPr dirty="0" sz="18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important,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circuit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sources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operating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at </a:t>
            </a:r>
            <a:r>
              <a:rPr dirty="0" sz="1800" spc="-39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frequencies.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8001000" cy="723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2971800"/>
            <a:ext cx="370382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79311"/>
            <a:ext cx="8161020" cy="6779259"/>
            <a:chOff x="304800" y="79311"/>
            <a:chExt cx="8161020" cy="67792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79311"/>
              <a:ext cx="6553200" cy="64192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9494" y="5593270"/>
              <a:ext cx="4386072" cy="12647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79494" y="5593270"/>
              <a:ext cx="0" cy="1109345"/>
            </a:xfrm>
            <a:custGeom>
              <a:avLst/>
              <a:gdLst/>
              <a:ahLst/>
              <a:cxnLst/>
              <a:rect l="l" t="t" r="r" b="b"/>
              <a:pathLst>
                <a:path w="0" h="1109345">
                  <a:moveTo>
                    <a:pt x="0" y="0"/>
                  </a:moveTo>
                  <a:lnTo>
                    <a:pt x="0" y="1108836"/>
                  </a:lnTo>
                </a:path>
              </a:pathLst>
            </a:custGeom>
            <a:ln w="254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4" y="137921"/>
            <a:ext cx="4465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THEVENIN</a:t>
            </a:r>
            <a:r>
              <a:rPr dirty="0" u="heavy" sz="1800" spc="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NORTON</a:t>
            </a:r>
            <a:r>
              <a:rPr dirty="0" u="heavy" sz="1800" spc="-2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EQUIVALENT</a:t>
            </a:r>
            <a:r>
              <a:rPr dirty="0" u="heavy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CIRCUITS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3705" y="603884"/>
            <a:ext cx="2895599" cy="3623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4811966"/>
            <a:ext cx="5242052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75" y="1600200"/>
            <a:ext cx="80962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145" y="238760"/>
            <a:ext cx="3027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AC</a:t>
            </a:r>
            <a:r>
              <a:rPr dirty="0" u="heavy" sz="2800" spc="-2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POWER</a:t>
            </a:r>
            <a:r>
              <a:rPr dirty="0" u="heavy" sz="2800" spc="-3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3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3457" y="1219200"/>
            <a:ext cx="3600450" cy="5143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6271" y="2057400"/>
            <a:ext cx="5815330" cy="4572000"/>
            <a:chOff x="1406271" y="2057400"/>
            <a:chExt cx="5815330" cy="4572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975" y="2057400"/>
              <a:ext cx="1281049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1006" y="2495550"/>
              <a:ext cx="1868550" cy="628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2734" y="3048025"/>
              <a:ext cx="4283329" cy="8188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6271" y="3866895"/>
              <a:ext cx="5814822" cy="2762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38"/>
            <a:ext cx="7543800" cy="602437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7439" y="683767"/>
            <a:ext cx="2444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EFFECTIVE</a:t>
            </a:r>
            <a:r>
              <a:rPr dirty="0" u="heavy" sz="1800" spc="-2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OR</a:t>
            </a:r>
            <a:r>
              <a:rPr dirty="0" u="heavy" sz="1800" spc="-2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RMS </a:t>
            </a:r>
            <a:r>
              <a:rPr dirty="0" u="heavy" sz="1800" spc="-2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418" y="1245616"/>
            <a:ext cx="6145276" cy="1143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8317" y="2667012"/>
            <a:ext cx="2363724" cy="1154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3962336"/>
            <a:ext cx="1461262" cy="77628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4979"/>
            <a:ext cx="2905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00AF50"/>
                </a:solidFill>
                <a:latin typeface="Calibri"/>
                <a:cs typeface="Calibri"/>
              </a:rPr>
              <a:t>Average</a:t>
            </a:r>
            <a:r>
              <a:rPr dirty="0" sz="1800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power</a:t>
            </a:r>
            <a:r>
              <a:rPr dirty="0" sz="180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AF50"/>
                </a:solidFill>
                <a:latin typeface="Calibri"/>
                <a:cs typeface="Calibri"/>
              </a:rPr>
              <a:t>Real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power: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827" y="826516"/>
            <a:ext cx="4010152" cy="1066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8369">
              <a:lnSpc>
                <a:spcPct val="100000"/>
              </a:lnSpc>
              <a:spcBef>
                <a:spcPts val="100"/>
              </a:spcBef>
            </a:pPr>
            <a:r>
              <a:rPr dirty="0"/>
              <a:t>(which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 spc="-5"/>
              <a:t>measured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15"/>
              <a:t> watts,</a:t>
            </a:r>
            <a:r>
              <a:rPr dirty="0" spc="-40"/>
              <a:t> </a:t>
            </a:r>
            <a:r>
              <a:rPr dirty="0" spc="-5"/>
              <a:t>W)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14142" y="2177922"/>
            <a:ext cx="3644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(It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18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measured</a:t>
            </a:r>
            <a:r>
              <a:rPr dirty="0" sz="18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volt-amperes</a:t>
            </a:r>
            <a:r>
              <a:rPr dirty="0" sz="18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45" b="1">
                <a:solidFill>
                  <a:srgbClr val="006FC0"/>
                </a:solidFill>
                <a:latin typeface="Calibri"/>
                <a:cs typeface="Calibri"/>
              </a:rPr>
              <a:t>or,</a:t>
            </a:r>
            <a:r>
              <a:rPr dirty="0" sz="18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35" b="1">
                <a:solidFill>
                  <a:srgbClr val="006FC0"/>
                </a:solidFill>
                <a:latin typeface="Calibri"/>
                <a:cs typeface="Calibri"/>
              </a:rPr>
              <a:t>VA)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257" y="2172080"/>
            <a:ext cx="1602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Apparent</a:t>
            </a:r>
            <a:r>
              <a:rPr dirty="0" sz="1800" spc="-6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power: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600" y="2557640"/>
            <a:ext cx="1857121" cy="7618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8131" y="3675964"/>
            <a:ext cx="15182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Reactive</a:t>
            </a:r>
            <a:r>
              <a:rPr dirty="0" sz="1800" spc="-4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power: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2664" y="3675964"/>
            <a:ext cx="4495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(The</a:t>
            </a:r>
            <a:r>
              <a:rPr dirty="0" sz="1800" spc="-3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unit</a:t>
            </a:r>
            <a:r>
              <a:rPr dirty="0" sz="18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Q is</a:t>
            </a:r>
            <a:r>
              <a:rPr dirty="0" sz="18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volt-ampere</a:t>
            </a:r>
            <a:r>
              <a:rPr dirty="0" sz="18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reactive,</a:t>
            </a:r>
            <a:r>
              <a:rPr dirty="0" sz="18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006FC0"/>
                </a:solidFill>
                <a:latin typeface="Calibri"/>
                <a:cs typeface="Calibri"/>
              </a:rPr>
              <a:t>VAR)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542" y="4087558"/>
            <a:ext cx="3503803" cy="5953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5551" y="4971669"/>
            <a:ext cx="1533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Complex</a:t>
            </a:r>
            <a:r>
              <a:rPr dirty="0" sz="1800" spc="-5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AF50"/>
                </a:solidFill>
                <a:latin typeface="Calibri"/>
                <a:cs typeface="Calibri"/>
              </a:rPr>
              <a:t>Power: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6542" y="4971669"/>
            <a:ext cx="3644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(It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18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measured</a:t>
            </a:r>
            <a:r>
              <a:rPr dirty="0" sz="18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volt-amperes</a:t>
            </a:r>
            <a:r>
              <a:rPr dirty="0" sz="18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45" b="1">
                <a:solidFill>
                  <a:srgbClr val="006FC0"/>
                </a:solidFill>
                <a:latin typeface="Calibri"/>
                <a:cs typeface="Calibri"/>
              </a:rPr>
              <a:t>or,</a:t>
            </a:r>
            <a:r>
              <a:rPr dirty="0" sz="18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35" b="1">
                <a:solidFill>
                  <a:srgbClr val="006FC0"/>
                </a:solidFill>
                <a:latin typeface="Calibri"/>
                <a:cs typeface="Calibri"/>
              </a:rPr>
              <a:t>VA)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5344" y="5354027"/>
            <a:ext cx="1946910" cy="1157605"/>
            <a:chOff x="2625344" y="5354027"/>
            <a:chExt cx="1946910" cy="11576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1158" y="5354027"/>
              <a:ext cx="1664462" cy="6657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5344" y="5948718"/>
              <a:ext cx="1946656" cy="5626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78" y="1395729"/>
            <a:ext cx="634936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08810" marR="5080" indent="-1896745">
              <a:lnSpc>
                <a:spcPct val="100000"/>
              </a:lnSpc>
              <a:spcBef>
                <a:spcPts val="95"/>
              </a:spcBef>
            </a:pPr>
            <a:r>
              <a:rPr dirty="0" sz="2200" spc="-5" b="0">
                <a:solidFill>
                  <a:srgbClr val="00AF50"/>
                </a:solidFill>
                <a:latin typeface="Times New Roman"/>
                <a:cs typeface="Times New Roman"/>
              </a:rPr>
              <a:t>Power</a:t>
            </a:r>
            <a:r>
              <a:rPr dirty="0" sz="2200" spc="15" b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dirty="0" sz="220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dirty="0" sz="2200" spc="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0">
                <a:solidFill>
                  <a:srgbClr val="2E2B1F"/>
                </a:solidFill>
                <a:latin typeface="Times New Roman"/>
                <a:cs typeface="Times New Roman"/>
              </a:rPr>
              <a:t>time</a:t>
            </a:r>
            <a:r>
              <a:rPr dirty="0" sz="2200" spc="3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rate</a:t>
            </a:r>
            <a:r>
              <a:rPr dirty="0" sz="2200" spc="1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dirty="0" sz="2200" spc="1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expending</a:t>
            </a:r>
            <a:r>
              <a:rPr dirty="0" sz="2200" spc="-1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r>
              <a:rPr dirty="0" sz="2200" spc="1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absorbing</a:t>
            </a:r>
            <a:r>
              <a:rPr dirty="0" sz="220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30" b="0">
                <a:solidFill>
                  <a:srgbClr val="2E2B1F"/>
                </a:solidFill>
                <a:latin typeface="Times New Roman"/>
                <a:cs typeface="Times New Roman"/>
              </a:rPr>
              <a:t>energy, </a:t>
            </a:r>
            <a:r>
              <a:rPr dirty="0" sz="2200" spc="-53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0">
                <a:solidFill>
                  <a:srgbClr val="2E2B1F"/>
                </a:solidFill>
                <a:latin typeface="Times New Roman"/>
                <a:cs typeface="Times New Roman"/>
              </a:rPr>
              <a:t>measured</a:t>
            </a:r>
            <a:r>
              <a:rPr dirty="0" sz="2200" spc="2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r>
              <a:rPr dirty="0" sz="2200" spc="-10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2E2B1F"/>
                </a:solidFill>
                <a:latin typeface="Times New Roman"/>
                <a:cs typeface="Times New Roman"/>
              </a:rPr>
              <a:t>watts</a:t>
            </a:r>
            <a:r>
              <a:rPr dirty="0" sz="2200" spc="5" b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b="0">
                <a:solidFill>
                  <a:srgbClr val="2E2B1F"/>
                </a:solidFill>
                <a:latin typeface="Times New Roman"/>
                <a:cs typeface="Times New Roman"/>
              </a:rPr>
              <a:t>(W)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2286050"/>
            <a:ext cx="1285875" cy="9234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0311" y="3505200"/>
            <a:ext cx="3100324" cy="1675511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975" y="252221"/>
            <a:ext cx="1651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20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Power</a:t>
            </a:r>
            <a:r>
              <a:rPr dirty="0" u="heavy" sz="2400" spc="-8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Factor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723265"/>
            <a:ext cx="7665084" cy="2477135"/>
            <a:chOff x="609600" y="723265"/>
            <a:chExt cx="7665084" cy="2477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723265"/>
              <a:ext cx="7664831" cy="1447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9735" y="2171052"/>
              <a:ext cx="2964561" cy="102934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19911" y="3523615"/>
            <a:ext cx="599821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power</a:t>
            </a:r>
            <a:r>
              <a:rPr dirty="0" sz="18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factor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dimensionless,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since it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ratio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real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power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apparent </a:t>
            </a:r>
            <a:r>
              <a:rPr dirty="0" sz="1800" spc="-40">
                <a:solidFill>
                  <a:srgbClr val="2E2B1F"/>
                </a:solidFill>
                <a:latin typeface="Calibri"/>
                <a:cs typeface="Calibri"/>
              </a:rPr>
              <a:t>power.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27305" marR="132080">
              <a:lnSpc>
                <a:spcPct val="100000"/>
              </a:lnSpc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power</a:t>
            </a:r>
            <a:r>
              <a:rPr dirty="0" sz="18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factor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indicates,</a:t>
            </a:r>
            <a:r>
              <a:rPr dirty="0" sz="18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much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real</a:t>
            </a:r>
            <a:r>
              <a:rPr dirty="0" sz="18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power</a:t>
            </a:r>
            <a:r>
              <a:rPr dirty="0" sz="18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consume </a:t>
            </a:r>
            <a:r>
              <a:rPr dirty="0" sz="1800" spc="-39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from total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power</a:t>
            </a:r>
            <a:r>
              <a:rPr dirty="0" sz="18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2E2B1F"/>
                </a:solidFill>
                <a:latin typeface="Calibri"/>
                <a:cs typeface="Calibri"/>
              </a:rPr>
              <a:t>supply.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46" y="672655"/>
            <a:ext cx="7914132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684" y="152400"/>
            <a:ext cx="7257669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762050"/>
            <a:ext cx="5715000" cy="5356098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3575" y="2064842"/>
            <a:ext cx="1732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AF50"/>
                </a:solidFill>
                <a:latin typeface="Calibri"/>
                <a:cs typeface="Calibri"/>
              </a:rPr>
              <a:t>Thank</a:t>
            </a:r>
            <a:r>
              <a:rPr dirty="0" sz="3200" spc="-60" b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3200" spc="-15" b="0">
                <a:solidFill>
                  <a:srgbClr val="00AF50"/>
                </a:solidFill>
                <a:latin typeface="Calibri"/>
                <a:cs typeface="Calibri"/>
              </a:rPr>
              <a:t>you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267200"/>
            <a:ext cx="7589774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154" y="464642"/>
            <a:ext cx="303784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165" b="0">
                <a:solidFill>
                  <a:srgbClr val="675E46"/>
                </a:solidFill>
                <a:latin typeface="Cambria"/>
                <a:cs typeface="Cambria"/>
              </a:rPr>
              <a:t>B</a:t>
            </a:r>
            <a:r>
              <a:rPr dirty="0" sz="4600" spc="-170" b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dirty="0" sz="4600" spc="-105" b="0">
                <a:solidFill>
                  <a:srgbClr val="675E46"/>
                </a:solidFill>
                <a:latin typeface="Cambria"/>
                <a:cs typeface="Cambria"/>
              </a:rPr>
              <a:t>SI</a:t>
            </a:r>
            <a:r>
              <a:rPr dirty="0" sz="4600" spc="-5" b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dirty="0" sz="4600" spc="-204" b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dirty="0" sz="4600" spc="-100" b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dirty="0" sz="4600" spc="-290" b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dirty="0" sz="4600" spc="-100" b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dirty="0" sz="4600" spc="-5" b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6772" y="2026666"/>
            <a:ext cx="10521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95"/>
              </a:spcBef>
              <a:tabLst>
                <a:tab pos="915035" algn="l"/>
              </a:tabLst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across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  ele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tr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556663"/>
            <a:ext cx="6153785" cy="15011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3063875">
              <a:lnSpc>
                <a:spcPct val="100000"/>
              </a:lnSpc>
              <a:spcBef>
                <a:spcPts val="625"/>
              </a:spcBef>
            </a:pPr>
            <a:r>
              <a:rPr dirty="0" sz="2200" spc="-30">
                <a:solidFill>
                  <a:srgbClr val="00AF50"/>
                </a:solidFill>
                <a:latin typeface="Times New Roman"/>
                <a:cs typeface="Times New Roman"/>
              </a:rPr>
              <a:t>Ohm’s </a:t>
            </a:r>
            <a:r>
              <a:rPr dirty="0" sz="2200" spc="-5">
                <a:solidFill>
                  <a:srgbClr val="00AF50"/>
                </a:solidFill>
                <a:latin typeface="Times New Roman"/>
                <a:cs typeface="Times New Roman"/>
              </a:rPr>
              <a:t>law</a:t>
            </a: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At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constant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temperature,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potential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difference </a:t>
            </a:r>
            <a:r>
              <a:rPr dirty="0" sz="2200" spc="-53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conductor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directly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proportional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 the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flow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through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conductor.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6815" y="3352749"/>
            <a:ext cx="1454785" cy="1548765"/>
            <a:chOff x="3726815" y="3352749"/>
            <a:chExt cx="1454785" cy="15487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3352749"/>
              <a:ext cx="1371600" cy="777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6815" y="4130713"/>
              <a:ext cx="1420114" cy="770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685" y="942086"/>
            <a:ext cx="3429000" cy="2819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50" y="4114800"/>
            <a:ext cx="4305300" cy="14192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4900" y="1761235"/>
            <a:ext cx="3124200" cy="2000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7860" y="4277156"/>
            <a:ext cx="2790825" cy="1724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2924" y="584453"/>
            <a:ext cx="460057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812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50"/>
                </a:solidFill>
                <a:latin typeface="Times New Roman"/>
                <a:cs typeface="Times New Roman"/>
              </a:rPr>
              <a:t>Series</a:t>
            </a:r>
            <a:r>
              <a:rPr dirty="0" sz="1800" spc="-5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AF50"/>
                </a:solidFill>
                <a:latin typeface="Times New Roman"/>
                <a:cs typeface="Times New Roman"/>
              </a:rPr>
              <a:t>Parallel</a:t>
            </a:r>
            <a:r>
              <a:rPr dirty="0" sz="1800" spc="-5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AF50"/>
                </a:solidFill>
                <a:latin typeface="Times New Roman"/>
                <a:cs typeface="Times New Roman"/>
              </a:rPr>
              <a:t>Circuit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08355" algn="l"/>
                <a:tab pos="1261110" algn="l"/>
                <a:tab pos="2386965" algn="l"/>
                <a:tab pos="3460115" algn="l"/>
                <a:tab pos="3798570" algn="l"/>
              </a:tabLst>
            </a:pP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Obtain	</a:t>
            </a:r>
            <a:r>
              <a:rPr dirty="0" sz="1800" spc="-5">
                <a:solidFill>
                  <a:srgbClr val="2E2B1F"/>
                </a:solidFill>
                <a:latin typeface="Times New Roman"/>
                <a:cs typeface="Times New Roman"/>
              </a:rPr>
              <a:t>the	equivalent	resistance	at	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E2B1F"/>
                </a:solidFill>
                <a:latin typeface="Times New Roman"/>
                <a:cs typeface="Times New Roman"/>
              </a:rPr>
              <a:t>terminals</a:t>
            </a:r>
            <a:r>
              <a:rPr dirty="0" sz="18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2E2B1F"/>
                </a:solidFill>
                <a:latin typeface="Times New Roman"/>
                <a:cs typeface="Times New Roman"/>
              </a:rPr>
              <a:t>-</a:t>
            </a:r>
            <a:r>
              <a:rPr dirty="0" sz="1800" spc="-5" i="1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r>
              <a:rPr dirty="0" sz="1800" spc="-10" i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dirty="0" sz="1800" spc="-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each</a:t>
            </a:r>
            <a:r>
              <a:rPr dirty="0" sz="1800" spc="-2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circuits: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885" y="481075"/>
            <a:ext cx="285115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0">
                <a:solidFill>
                  <a:srgbClr val="00AF50"/>
                </a:solidFill>
                <a:latin typeface="Times New Roman"/>
                <a:cs typeface="Times New Roman"/>
              </a:rPr>
              <a:t>Delta to</a:t>
            </a:r>
            <a:r>
              <a:rPr dirty="0" sz="2200" spc="-50" b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45" b="0">
                <a:solidFill>
                  <a:srgbClr val="00AF50"/>
                </a:solidFill>
                <a:latin typeface="Times New Roman"/>
                <a:cs typeface="Times New Roman"/>
              </a:rPr>
              <a:t>Wye</a:t>
            </a:r>
            <a:r>
              <a:rPr dirty="0" sz="2200" spc="-15" b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0">
                <a:solidFill>
                  <a:srgbClr val="00AF50"/>
                </a:solidFill>
                <a:latin typeface="Times New Roman"/>
                <a:cs typeface="Times New Roman"/>
              </a:rPr>
              <a:t>Conversion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0600" y="1019175"/>
            <a:ext cx="6744334" cy="5064760"/>
            <a:chOff x="990600" y="1019175"/>
            <a:chExt cx="6744334" cy="5064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1019175"/>
              <a:ext cx="3276600" cy="26400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352850"/>
              <a:ext cx="2133600" cy="8785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303" y="4267174"/>
              <a:ext cx="2092960" cy="8834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5181600"/>
              <a:ext cx="2133600" cy="9022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800" y="3394329"/>
              <a:ext cx="2476754" cy="2596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S.M. Namur Rhaman Sayam</dc:creator>
  <dc:title>PowerPoint Presentation</dc:title>
  <dcterms:created xsi:type="dcterms:W3CDTF">2023-03-23T13:28:34Z</dcterms:created>
  <dcterms:modified xsi:type="dcterms:W3CDTF">2023-03-23T13:28:34Z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2023-03-23T00:00:00Z</vt:filetime>
  </property>
</Properties>
</file>