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8" r:id="rId8"/>
    <p:sldId id="269" r:id="rId9"/>
    <p:sldId id="276" r:id="rId10"/>
    <p:sldId id="270" r:id="rId11"/>
    <p:sldId id="271" r:id="rId12"/>
    <p:sldId id="272" r:id="rId13"/>
    <p:sldId id="273" r:id="rId14"/>
    <p:sldId id="260" r:id="rId15"/>
    <p:sldId id="274" r:id="rId16"/>
    <p:sldId id="275" r:id="rId17"/>
    <p:sldId id="277" r:id="rId18"/>
    <p:sldId id="262" r:id="rId19"/>
    <p:sldId id="263" r:id="rId20"/>
    <p:sldId id="265" r:id="rId21"/>
    <p:sldId id="291" r:id="rId22"/>
    <p:sldId id="292" r:id="rId23"/>
    <p:sldId id="293" r:id="rId24"/>
    <p:sldId id="294" r:id="rId25"/>
    <p:sldId id="267" r:id="rId26"/>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838080" y="6356520"/>
            <a:ext cx="2742840" cy="364680"/>
          </a:xfrm>
          <a:prstGeom prst="rect">
            <a:avLst/>
          </a:prstGeom>
        </p:spPr>
        <p:txBody>
          <a:bodyPr anchor="ctr">
            <a:noAutofit/>
          </a:bodyPr>
          <a:p>
            <a:endParaRPr lang="en-US" sz="2400" b="0" strike="noStrike" spc="-1">
              <a:latin typeface="Times New Roman" panose="02020603050405020304"/>
            </a:endParaRPr>
          </a:p>
        </p:txBody>
      </p:sp>
      <p:sp>
        <p:nvSpPr>
          <p:cNvPr id="2" name="PlaceHolder 2"/>
          <p:cNvSpPr>
            <a:spLocks noGrp="1"/>
          </p:cNvSpPr>
          <p:nvPr>
            <p:ph type="ftr"/>
          </p:nvPr>
        </p:nvSpPr>
        <p:spPr>
          <a:xfrm>
            <a:off x="4038480" y="6356520"/>
            <a:ext cx="4114440" cy="364680"/>
          </a:xfrm>
          <a:prstGeom prst="rect">
            <a:avLst/>
          </a:prstGeom>
        </p:spPr>
        <p:txBody>
          <a:bodyPr anchor="ctr">
            <a:noAutofit/>
          </a:bodyPr>
          <a:p>
            <a:endParaRPr lang="en-US" sz="2400" b="0" strike="noStrike" spc="-1">
              <a:latin typeface="Times New Roman" panose="02020603050405020304"/>
            </a:endParaRPr>
          </a:p>
        </p:txBody>
      </p:sp>
      <p:sp>
        <p:nvSpPr>
          <p:cNvPr id="3" name="PlaceHolder 3"/>
          <p:cNvSpPr>
            <a:spLocks noGrp="1"/>
          </p:cNvSpPr>
          <p:nvPr>
            <p:ph type="sldNum"/>
          </p:nvPr>
        </p:nvSpPr>
        <p:spPr>
          <a:xfrm>
            <a:off x="8610480" y="6356520"/>
            <a:ext cx="2742840" cy="364680"/>
          </a:xfrm>
          <a:prstGeom prst="rect">
            <a:avLst/>
          </a:prstGeom>
        </p:spPr>
        <p:txBody>
          <a:bodyPr anchor="ctr">
            <a:noAutofit/>
          </a:bodyPr>
          <a:p>
            <a:endParaRPr lang="en-US" sz="2400" b="0" strike="noStrike" spc="-1">
              <a:latin typeface="Times New Roman" panose="02020603050405020304"/>
            </a:endParaRPr>
          </a:p>
        </p:txBody>
      </p:sp>
      <p:sp>
        <p:nvSpPr>
          <p:cNvPr id="4" name="PlaceHolder 4"/>
          <p:cNvSpPr>
            <a:spLocks noGrp="1"/>
          </p:cNvSpPr>
          <p:nvPr>
            <p:ph type="title"/>
          </p:nvPr>
        </p:nvSpPr>
        <p:spPr>
          <a:xfrm>
            <a:off x="609480" y="273600"/>
            <a:ext cx="10972440" cy="1144800"/>
          </a:xfrm>
          <a:prstGeom prst="rect">
            <a:avLst/>
          </a:prstGeom>
        </p:spPr>
        <p:txBody>
          <a:bodyPr lIns="0" tIns="0" rIns="0" bIns="0" anchor="ctr">
            <a:noAutofit/>
          </a:bodyPr>
          <a:p>
            <a:r>
              <a:rPr lang="en-US" sz="1800" b="0" strike="noStrike" spc="-1">
                <a:solidFill>
                  <a:srgbClr val="000000"/>
                </a:solidFill>
                <a:latin typeface="Calibri"/>
              </a:rPr>
              <a:t>Click to edit the title text format</a:t>
            </a:r>
            <a:endParaRPr lang="en-US" sz="1800" b="0" strike="noStrike" spc="-1">
              <a:solidFill>
                <a:srgbClr val="000000"/>
              </a:solidFill>
              <a:latin typeface="Calibri"/>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Click to edit the outline text format</a:t>
            </a:r>
            <a:endParaRPr lang="en-US" sz="2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2000" b="0" strike="noStrike" spc="-1">
                <a:solidFill>
                  <a:srgbClr val="000000"/>
                </a:solidFill>
                <a:latin typeface="Calibri"/>
              </a:rPr>
              <a:t>Second Outline Level</a:t>
            </a:r>
            <a:endParaRPr lang="en-US" sz="20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lang="zh-CN" sz="6000" b="0" strike="noStrike" spc="-1">
                <a:solidFill>
                  <a:srgbClr val="000000"/>
                </a:solidFill>
                <a:latin typeface="Calibri Light"/>
              </a:rPr>
              <a:t>单击此处编辑母版标题样式</a:t>
            </a:r>
            <a:endParaRPr lang="en-US" sz="6000" b="0" strike="noStrike" spc="-1">
              <a:solidFill>
                <a:srgbClr val="000000"/>
              </a:solidFill>
              <a:latin typeface="Calibri"/>
            </a:endParaRPr>
          </a:p>
        </p:txBody>
      </p:sp>
      <p:sp>
        <p:nvSpPr>
          <p:cNvPr id="42" name="PlaceHolder 2"/>
          <p:cNvSpPr>
            <a:spLocks noGrp="1"/>
          </p:cNvSpPr>
          <p:nvPr>
            <p:ph type="dt"/>
          </p:nvPr>
        </p:nvSpPr>
        <p:spPr>
          <a:xfrm>
            <a:off x="838080" y="6356520"/>
            <a:ext cx="2742840" cy="364680"/>
          </a:xfrm>
          <a:prstGeom prst="rect">
            <a:avLst/>
          </a:prstGeom>
        </p:spPr>
        <p:txBody>
          <a:bodyPr anchor="ctr">
            <a:noAutofit/>
          </a:bodyPr>
          <a:p>
            <a:endParaRPr lang="en-US" sz="2400" b="0" strike="noStrike" spc="-1">
              <a:latin typeface="Times New Roman" panose="02020603050405020304"/>
            </a:endParaRPr>
          </a:p>
        </p:txBody>
      </p:sp>
      <p:sp>
        <p:nvSpPr>
          <p:cNvPr id="43" name="PlaceHolder 3"/>
          <p:cNvSpPr>
            <a:spLocks noGrp="1"/>
          </p:cNvSpPr>
          <p:nvPr>
            <p:ph type="ftr"/>
          </p:nvPr>
        </p:nvSpPr>
        <p:spPr>
          <a:xfrm>
            <a:off x="4038480" y="6356520"/>
            <a:ext cx="4114440" cy="364680"/>
          </a:xfrm>
          <a:prstGeom prst="rect">
            <a:avLst/>
          </a:prstGeom>
        </p:spPr>
        <p:txBody>
          <a:bodyPr anchor="ctr">
            <a:noAutofit/>
          </a:bodyPr>
          <a:p>
            <a:endParaRPr lang="en-US" sz="2400" b="0" strike="noStrike" spc="-1">
              <a:latin typeface="Times New Roman" panose="02020603050405020304"/>
            </a:endParaRPr>
          </a:p>
        </p:txBody>
      </p:sp>
      <p:sp>
        <p:nvSpPr>
          <p:cNvPr id="44" name="PlaceHolder 4"/>
          <p:cNvSpPr>
            <a:spLocks noGrp="1"/>
          </p:cNvSpPr>
          <p:nvPr>
            <p:ph type="sldNum"/>
          </p:nvPr>
        </p:nvSpPr>
        <p:spPr>
          <a:xfrm>
            <a:off x="8610480" y="6356520"/>
            <a:ext cx="2742840" cy="364680"/>
          </a:xfrm>
          <a:prstGeom prst="rect">
            <a:avLst/>
          </a:prstGeom>
        </p:spPr>
        <p:txBody>
          <a:bodyPr anchor="ctr">
            <a:noAutofit/>
          </a:bodyPr>
          <a:p>
            <a:endParaRPr lang="en-US" sz="2400" b="0" strike="noStrike" spc="-1">
              <a:latin typeface="Times New Roman" panose="02020603050405020304"/>
            </a:endParaRPr>
          </a:p>
        </p:txBody>
      </p:sp>
      <p:sp>
        <p:nvSpPr>
          <p:cNvPr id="45"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Click to edit the outline text format</a:t>
            </a:r>
            <a:endParaRPr lang="en-US" sz="2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2000" b="0" strike="noStrike" spc="-1">
                <a:solidFill>
                  <a:srgbClr val="000000"/>
                </a:solidFill>
                <a:latin typeface="Calibri"/>
              </a:rPr>
              <a:t>Second Outline Level</a:t>
            </a:r>
            <a:endParaRPr lang="en-US" sz="20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图片 1"/>
          <p:cNvPicPr/>
          <p:nvPr/>
        </p:nvPicPr>
        <p:blipFill>
          <a:blip r:embed="rId1"/>
          <a:stretch>
            <a:fillRect/>
          </a:stretch>
        </p:blipFill>
        <p:spPr>
          <a:xfrm>
            <a:off x="0" y="0"/>
            <a:ext cx="12191760" cy="6857640"/>
          </a:xfrm>
          <a:prstGeom prst="rect">
            <a:avLst/>
          </a:prstGeom>
          <a:ln>
            <a:noFill/>
          </a:ln>
        </p:spPr>
      </p:pic>
      <p:sp>
        <p:nvSpPr>
          <p:cNvPr id="83" name="CustomShape 1"/>
          <p:cNvSpPr/>
          <p:nvPr/>
        </p:nvSpPr>
        <p:spPr>
          <a:xfrm>
            <a:off x="643320" y="1790640"/>
            <a:ext cx="7968960" cy="268092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8800" b="1" strike="noStrike" spc="-1">
                <a:solidFill>
                  <a:srgbClr val="FFFFFF"/>
                </a:solidFill>
                <a:latin typeface="Calibri"/>
                <a:ea typeface="Calibri"/>
              </a:rPr>
              <a:t>Pengantar PBJ</a:t>
            </a:r>
            <a:endParaRPr lang="en-US" sz="8800" b="0" strike="noStrike" spc="-1">
              <a:latin typeface="Arial" panose="020B0604020202020204"/>
            </a:endParaRPr>
          </a:p>
        </p:txBody>
      </p:sp>
      <p:sp>
        <p:nvSpPr>
          <p:cNvPr id="84" name="CustomShape 2"/>
          <p:cNvSpPr/>
          <p:nvPr/>
        </p:nvSpPr>
        <p:spPr>
          <a:xfrm>
            <a:off x="1719720" y="3639600"/>
            <a:ext cx="4421520" cy="435600"/>
          </a:xfrm>
          <a:prstGeom prst="roundRect">
            <a:avLst>
              <a:gd name="adj" fmla="val 50000"/>
            </a:avLst>
          </a:prstGeom>
          <a:solidFill>
            <a:schemeClr val="bg1"/>
          </a:solidFill>
          <a:ln>
            <a:noFill/>
          </a:ln>
        </p:spPr>
        <p:style>
          <a:lnRef idx="0">
            <a:srgbClr val="FFFFFF"/>
          </a:lnRef>
          <a:fillRef idx="0">
            <a:srgbClr val="FFFFFF"/>
          </a:fillRef>
          <a:effectRef idx="0">
            <a:srgbClr val="FFFFFF"/>
          </a:effectRef>
          <a:fontRef idx="minor"/>
        </p:style>
      </p:sp>
      <p:sp>
        <p:nvSpPr>
          <p:cNvPr id="85" name="CustomShape 3"/>
          <p:cNvSpPr/>
          <p:nvPr/>
        </p:nvSpPr>
        <p:spPr>
          <a:xfrm>
            <a:off x="1996920" y="3703680"/>
            <a:ext cx="3775680" cy="24372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1600" b="1" strike="noStrike" spc="-1">
                <a:solidFill>
                  <a:srgbClr val="000000"/>
                </a:solidFill>
                <a:latin typeface="Calibri"/>
                <a:ea typeface="Calibri"/>
              </a:rPr>
              <a:t>M. Taufiq, M. Kom</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stretch>
            <a:fillRect/>
          </a:stretch>
        </p:blipFill>
        <p:spPr>
          <a:xfrm>
            <a:off x="-1680220" y="458102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Jenis-jenis Jaringan Komputer</a:t>
            </a:r>
            <a:endParaRPr lang="en-US" sz="4000" b="0" strike="noStrike" spc="-1">
              <a:solidFill>
                <a:srgbClr val="FFFFFF"/>
              </a:solidFill>
              <a:latin typeface="Calibri"/>
            </a:endParaRPr>
          </a:p>
        </p:txBody>
      </p:sp>
      <p:sp>
        <p:nvSpPr>
          <p:cNvPr id="6" name="CustomShape 3"/>
          <p:cNvSpPr/>
          <p:nvPr/>
        </p:nvSpPr>
        <p:spPr>
          <a:xfrm>
            <a:off x="623570" y="1917065"/>
            <a:ext cx="10753090" cy="3084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indent="0" algn="l">
              <a:lnSpc>
                <a:spcPct val="100000"/>
              </a:lnSpc>
              <a:buNone/>
            </a:pPr>
            <a:r>
              <a:rPr lang="en-US" sz="4000" b="0" strike="noStrike" spc="-1">
                <a:solidFill>
                  <a:srgbClr val="FFFFFF"/>
                </a:solidFill>
                <a:latin typeface="Calibri"/>
              </a:rPr>
              <a:t>Berdasarkan Luas Cakupanya</a:t>
            </a:r>
            <a:endParaRPr lang="en-US" sz="4000" b="0" strike="noStrike" spc="-1">
              <a:solidFill>
                <a:srgbClr val="FFFFFF"/>
              </a:solidFill>
              <a:latin typeface="Calibri"/>
            </a:endParaRPr>
          </a:p>
          <a:p>
            <a:pPr marL="457200" indent="-457200" algn="l">
              <a:lnSpc>
                <a:spcPct val="100000"/>
              </a:lnSpc>
              <a:buAutoNum type="arabicPeriod"/>
            </a:pPr>
            <a:r>
              <a:rPr lang="en-US" sz="4000" b="0" strike="noStrike" spc="-1">
                <a:solidFill>
                  <a:srgbClr val="FFFFFF"/>
                </a:solidFill>
                <a:latin typeface="Calibri"/>
              </a:rPr>
              <a:t>LAN</a:t>
            </a:r>
            <a:endParaRPr lang="en-US" sz="4000" b="0" strike="noStrike" spc="-1">
              <a:solidFill>
                <a:srgbClr val="FFFFFF"/>
              </a:solidFill>
              <a:latin typeface="Calibri"/>
            </a:endParaRPr>
          </a:p>
          <a:p>
            <a:pPr marL="457200" indent="-457200" algn="l">
              <a:lnSpc>
                <a:spcPct val="100000"/>
              </a:lnSpc>
              <a:buAutoNum type="arabicPeriod"/>
            </a:pPr>
            <a:r>
              <a:rPr lang="en-US" sz="4000" b="0" strike="noStrike" spc="-1">
                <a:solidFill>
                  <a:srgbClr val="FFFFFF"/>
                </a:solidFill>
                <a:latin typeface="Calibri"/>
              </a:rPr>
              <a:t>MAN</a:t>
            </a:r>
            <a:endParaRPr lang="en-US" sz="4000" b="0" strike="noStrike" spc="-1">
              <a:solidFill>
                <a:srgbClr val="FFFFFF"/>
              </a:solidFill>
              <a:latin typeface="Calibri"/>
            </a:endParaRPr>
          </a:p>
          <a:p>
            <a:pPr marL="457200" indent="-457200" algn="l">
              <a:lnSpc>
                <a:spcPct val="100000"/>
              </a:lnSpc>
              <a:buAutoNum type="arabicPeriod"/>
            </a:pPr>
            <a:r>
              <a:rPr lang="en-US" sz="4000" b="0" strike="noStrike" spc="-1">
                <a:solidFill>
                  <a:srgbClr val="FFFFFF"/>
                </a:solidFill>
                <a:latin typeface="Calibri"/>
              </a:rPr>
              <a:t>WAN (Internet)</a:t>
            </a:r>
            <a:endParaRPr lang="en-US" sz="4000" b="0" strike="noStrike" spc="-1">
              <a:solidFill>
                <a:srgbClr val="FFFFFF"/>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stretch>
            <a:fillRect/>
          </a:stretch>
        </p:blipFill>
        <p:spPr>
          <a:xfrm>
            <a:off x="-1680220" y="458102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Jenis-jenis Jaringan Komputer</a:t>
            </a:r>
            <a:endParaRPr lang="en-US" sz="4000" b="0" strike="noStrike" spc="-1">
              <a:solidFill>
                <a:srgbClr val="FFFFFF"/>
              </a:solidFill>
              <a:latin typeface="Calibri"/>
            </a:endParaRPr>
          </a:p>
        </p:txBody>
      </p:sp>
      <p:sp>
        <p:nvSpPr>
          <p:cNvPr id="6" name="CustomShape 3"/>
          <p:cNvSpPr/>
          <p:nvPr/>
        </p:nvSpPr>
        <p:spPr>
          <a:xfrm>
            <a:off x="623570" y="1917065"/>
            <a:ext cx="10753090" cy="30607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indent="0" algn="l">
              <a:lnSpc>
                <a:spcPct val="100000"/>
              </a:lnSpc>
              <a:buNone/>
            </a:pPr>
            <a:r>
              <a:rPr lang="en-US" sz="4000" b="0" strike="noStrike" spc="-1">
                <a:solidFill>
                  <a:srgbClr val="FFFFFF"/>
                </a:solidFill>
                <a:latin typeface="Calibri"/>
              </a:rPr>
              <a:t>Berdasarkan Medianya</a:t>
            </a:r>
            <a:endParaRPr lang="en-US" sz="4000" b="0" strike="noStrike" spc="-1">
              <a:solidFill>
                <a:srgbClr val="FFFFFF"/>
              </a:solidFill>
              <a:latin typeface="Calibri"/>
            </a:endParaRPr>
          </a:p>
          <a:p>
            <a:pPr marL="457200" indent="-457200" algn="l">
              <a:lnSpc>
                <a:spcPct val="100000"/>
              </a:lnSpc>
              <a:buAutoNum type="arabicPeriod"/>
            </a:pPr>
            <a:r>
              <a:rPr lang="en-US" sz="4000" b="0" strike="noStrike" spc="-1">
                <a:solidFill>
                  <a:srgbClr val="FFFFFF"/>
                </a:solidFill>
                <a:latin typeface="Calibri"/>
              </a:rPr>
              <a:t>Kabel (Wired Network)</a:t>
            </a:r>
            <a:endParaRPr lang="en-US" sz="4000" b="0" strike="noStrike" spc="-1">
              <a:solidFill>
                <a:srgbClr val="FFFFFF"/>
              </a:solidFill>
              <a:latin typeface="Calibri"/>
            </a:endParaRPr>
          </a:p>
          <a:p>
            <a:pPr marL="457200" indent="-457200" algn="l">
              <a:lnSpc>
                <a:spcPct val="100000"/>
              </a:lnSpc>
              <a:buAutoNum type="arabicPeriod"/>
            </a:pPr>
            <a:r>
              <a:rPr lang="en-US" sz="4000" b="0" strike="noStrike" spc="-1">
                <a:solidFill>
                  <a:srgbClr val="FFFFFF"/>
                </a:solidFill>
                <a:latin typeface="Calibri"/>
              </a:rPr>
              <a:t>Tanpa Kabel (Wireless)</a:t>
            </a:r>
            <a:endParaRPr lang="en-US" sz="4000" b="0" strike="noStrike" spc="-1">
              <a:solidFill>
                <a:srgbClr val="FFFFFF"/>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图片 3"/>
          <p:cNvPicPr/>
          <p:nvPr/>
        </p:nvPicPr>
        <p:blipFill>
          <a:blip r:embed="rId1"/>
          <a:stretch>
            <a:fillRect/>
          </a:stretch>
        </p:blipFill>
        <p:spPr>
          <a:xfrm>
            <a:off x="0" y="0"/>
            <a:ext cx="12191760" cy="6857640"/>
          </a:xfrm>
          <a:prstGeom prst="rect">
            <a:avLst/>
          </a:prstGeom>
          <a:ln>
            <a:noFill/>
          </a:ln>
        </p:spPr>
      </p:pic>
      <p:sp>
        <p:nvSpPr>
          <p:cNvPr id="112" name="CustomShape 1"/>
          <p:cNvSpPr/>
          <p:nvPr/>
        </p:nvSpPr>
        <p:spPr>
          <a:xfrm>
            <a:off x="1924200" y="2167560"/>
            <a:ext cx="2212560" cy="18428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1500" b="1" strike="noStrike" spc="-1">
                <a:solidFill>
                  <a:srgbClr val="FFFFFF"/>
                </a:solidFill>
                <a:latin typeface="Calibri"/>
                <a:ea typeface="Calibri"/>
              </a:rPr>
              <a:t>02</a:t>
            </a:r>
            <a:endParaRPr lang="en-US" sz="11500" b="0" strike="noStrike" spc="-1">
              <a:latin typeface="Arial" panose="020B0604020202020204"/>
            </a:endParaRPr>
          </a:p>
        </p:txBody>
      </p:sp>
      <p:sp>
        <p:nvSpPr>
          <p:cNvPr id="113" name="CustomShape 2"/>
          <p:cNvSpPr/>
          <p:nvPr/>
        </p:nvSpPr>
        <p:spPr>
          <a:xfrm>
            <a:off x="1982470" y="4029710"/>
            <a:ext cx="3962400" cy="368935"/>
          </a:xfrm>
          <a:prstGeom prst="rect">
            <a:avLst/>
          </a:prstGeom>
          <a:noFill/>
          <a:ln>
            <a:noFill/>
          </a:ln>
        </p:spPr>
        <p:style>
          <a:lnRef idx="0">
            <a:srgbClr val="FFFFFF"/>
          </a:lnRef>
          <a:fillRef idx="0">
            <a:srgbClr val="FFFFFF"/>
          </a:fillRef>
          <a:effectRef idx="0">
            <a:srgbClr val="FFFFFF"/>
          </a:effectRef>
          <a:fontRef idx="minor"/>
        </p:style>
        <p:txBody>
          <a:bodyPr wrap="square" lIns="0" tIns="0" rIns="0" bIns="0">
            <a:spAutoFit/>
          </a:bodyPr>
          <a:p>
            <a:pPr>
              <a:lnSpc>
                <a:spcPct val="100000"/>
              </a:lnSpc>
            </a:pPr>
            <a:r>
              <a:rPr lang="en-US" sz="2400" b="1" spc="-1">
                <a:solidFill>
                  <a:srgbClr val="FFFFFF"/>
                </a:solidFill>
                <a:latin typeface="Calibri"/>
                <a:ea typeface="Calibri"/>
                <a:sym typeface="+mn-ea"/>
              </a:rPr>
              <a:t>Modul Socket Jaringan</a:t>
            </a:r>
            <a:endParaRPr lang="en-US" sz="2400" b="0" strike="noStrike" spc="-1">
              <a:latin typeface="Arial" panose="020B0604020202020204"/>
            </a:endParaRPr>
          </a:p>
        </p:txBody>
      </p:sp>
      <p:pic>
        <p:nvPicPr>
          <p:cNvPr id="109" name="Picture 6" descr="image_2022-03-06_220016-removebg-preview"/>
          <p:cNvPicPr/>
          <p:nvPr/>
        </p:nvPicPr>
        <p:blipFill>
          <a:blip r:embed="rId2">
            <a:lum bright="60000"/>
          </a:blip>
          <a:stretch>
            <a:fillRect/>
          </a:stretch>
        </p:blipFill>
        <p:spPr>
          <a:xfrm rot="20220000">
            <a:off x="9599285" y="4916305"/>
            <a:ext cx="4465440" cy="44654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lum bright="60000"/>
          </a:blip>
          <a:stretch>
            <a:fillRect/>
          </a:stretch>
        </p:blipFill>
        <p:spPr>
          <a:xfrm rot="20220000">
            <a:off x="9599285" y="491630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Pengertian</a:t>
            </a:r>
            <a:endParaRPr lang="en-US" sz="4000" b="0" strike="noStrike" spc="-1">
              <a:solidFill>
                <a:srgbClr val="FFFFFF"/>
              </a:solidFill>
              <a:latin typeface="Calibri"/>
            </a:endParaRPr>
          </a:p>
        </p:txBody>
      </p:sp>
      <p:sp>
        <p:nvSpPr>
          <p:cNvPr id="6" name="CustomShape 3"/>
          <p:cNvSpPr/>
          <p:nvPr/>
        </p:nvSpPr>
        <p:spPr>
          <a:xfrm>
            <a:off x="623570" y="1917065"/>
            <a:ext cx="10753090" cy="45059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indent="0" algn="l">
              <a:lnSpc>
                <a:spcPct val="100000"/>
              </a:lnSpc>
              <a:buNone/>
            </a:pPr>
            <a:r>
              <a:rPr lang="en-US" sz="2800" b="0" strike="noStrike" spc="-1">
                <a:solidFill>
                  <a:srgbClr val="FFFFFF"/>
                </a:solidFill>
                <a:latin typeface="Calibri"/>
              </a:rPr>
              <a:t>Socket adalah titik komunikasi dari lalu lintas komunikasi antar proses di dalam sebuah jaringan komputer. Hampir semua komunikasi antar komputer sekarang berdasarkan protokol internet, oleh karena itu hampir semua socket di jaringan komputer adalah Socket Internet.</a:t>
            </a:r>
            <a:endParaRPr lang="en-US" sz="2800" b="0" strike="noStrike" spc="-1">
              <a:solidFill>
                <a:srgbClr val="FFFFFF"/>
              </a:solidFill>
              <a:latin typeface="Calibri"/>
            </a:endParaRPr>
          </a:p>
          <a:p>
            <a:pPr indent="0" algn="l">
              <a:lnSpc>
                <a:spcPct val="100000"/>
              </a:lnSpc>
              <a:buNone/>
            </a:pPr>
            <a:endParaRPr lang="en-US" sz="2800" b="0" strike="noStrike" spc="-1">
              <a:solidFill>
                <a:srgbClr val="FFFFFF"/>
              </a:solidFill>
              <a:latin typeface="Calibri"/>
            </a:endParaRPr>
          </a:p>
          <a:p>
            <a:pPr indent="0" algn="l">
              <a:lnSpc>
                <a:spcPct val="100000"/>
              </a:lnSpc>
              <a:buNone/>
            </a:pPr>
            <a:endParaRPr lang="en-US" sz="2800" b="0" strike="noStrike" spc="-1">
              <a:solidFill>
                <a:srgbClr val="FFFFFF"/>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lum bright="60000"/>
          </a:blip>
          <a:stretch>
            <a:fillRect/>
          </a:stretch>
        </p:blipFill>
        <p:spPr>
          <a:xfrm rot="20220000">
            <a:off x="9599285" y="491630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Pengertian</a:t>
            </a:r>
            <a:endParaRPr lang="en-US" sz="4000" b="0" strike="noStrike" spc="-1">
              <a:solidFill>
                <a:srgbClr val="FFFFFF"/>
              </a:solidFill>
              <a:latin typeface="Calibri"/>
            </a:endParaRPr>
          </a:p>
        </p:txBody>
      </p:sp>
      <p:sp>
        <p:nvSpPr>
          <p:cNvPr id="6" name="CustomShape 3"/>
          <p:cNvSpPr/>
          <p:nvPr/>
        </p:nvSpPr>
        <p:spPr>
          <a:xfrm>
            <a:off x="623570" y="1917065"/>
            <a:ext cx="10753090" cy="45059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indent="0" algn="l">
              <a:lnSpc>
                <a:spcPct val="100000"/>
              </a:lnSpc>
              <a:buNone/>
            </a:pPr>
            <a:r>
              <a:rPr lang="en-US" sz="2800" spc="-1">
                <a:solidFill>
                  <a:srgbClr val="FFFFFF"/>
                </a:solidFill>
                <a:latin typeface="Calibri"/>
                <a:sym typeface="+mn-ea"/>
              </a:rPr>
              <a:t>Sebuah alamat socket terdiri atas kombinasi sebuah alamat ip dan sebuah nomor port, mirip seperti sebuah koneksi telpon yang memiliki nomor telpon dan nomor ekstensinya. Berdasarkan alamat ini, socket internet mengirim paket data yang masuk ke sebuah proses atau thread aplikasi tujuan.</a:t>
            </a:r>
            <a:endParaRPr lang="en-US" sz="2800" spc="-1">
              <a:solidFill>
                <a:srgbClr val="FFFFFF"/>
              </a:solidFill>
              <a:latin typeface="Calibri"/>
              <a:sym typeface="+mn-ea"/>
            </a:endParaRPr>
          </a:p>
          <a:p>
            <a:pPr indent="0" algn="l">
              <a:lnSpc>
                <a:spcPct val="100000"/>
              </a:lnSpc>
              <a:buNone/>
            </a:pPr>
            <a:endParaRPr lang="en-US" sz="2800" spc="-1">
              <a:solidFill>
                <a:srgbClr val="FFFFFF"/>
              </a:solidFill>
              <a:latin typeface="Calibri"/>
              <a:sym typeface="+mn-ea"/>
            </a:endParaRPr>
          </a:p>
          <a:p>
            <a:pPr indent="0" algn="l">
              <a:lnSpc>
                <a:spcPct val="100000"/>
              </a:lnSpc>
              <a:buNone/>
            </a:pPr>
            <a:r>
              <a:rPr lang="en-US" sz="2800" b="0" strike="noStrike" spc="-1">
                <a:solidFill>
                  <a:srgbClr val="FFFFFF"/>
                </a:solidFill>
                <a:latin typeface="Calibri"/>
              </a:rPr>
              <a:t>contoh  localhost memiliki socket 127.0.0.1:8080</a:t>
            </a:r>
            <a:endParaRPr lang="en-US" sz="2800" b="0" strike="noStrike" spc="-1">
              <a:solidFill>
                <a:srgbClr val="FFFFFF"/>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lum bright="60000"/>
          </a:blip>
          <a:stretch>
            <a:fillRect/>
          </a:stretch>
        </p:blipFill>
        <p:spPr>
          <a:xfrm rot="20220000">
            <a:off x="9599285" y="491630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Pengertian</a:t>
            </a:r>
            <a:endParaRPr lang="en-US" sz="4000" b="0" strike="noStrike" spc="-1">
              <a:solidFill>
                <a:srgbClr val="FFFFFF"/>
              </a:solidFill>
              <a:latin typeface="Calibri"/>
            </a:endParaRPr>
          </a:p>
        </p:txBody>
      </p:sp>
      <p:sp>
        <p:nvSpPr>
          <p:cNvPr id="6" name="CustomShape 3"/>
          <p:cNvSpPr/>
          <p:nvPr/>
        </p:nvSpPr>
        <p:spPr>
          <a:xfrm>
            <a:off x="623570" y="1917065"/>
            <a:ext cx="7517765" cy="367220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marL="514350" indent="-514350" algn="l">
              <a:lnSpc>
                <a:spcPct val="100000"/>
              </a:lnSpc>
              <a:buAutoNum type="arabicPeriod"/>
            </a:pPr>
            <a:r>
              <a:rPr lang="en-US" sz="2000" spc="-1">
                <a:solidFill>
                  <a:srgbClr val="FFFFFF"/>
                </a:solidFill>
                <a:latin typeface="Calibri"/>
                <a:sym typeface="+mn-ea"/>
              </a:rPr>
              <a:t>Modul soket menyediakan berbagai objek, konstanta, fungsi, dan pengecualian terkait untuk membangun aplikasi jaringan lengkap termasuk program klien dan server</a:t>
            </a:r>
            <a:endParaRPr lang="en-US" sz="2000" spc="-1">
              <a:solidFill>
                <a:srgbClr val="FFFFFF"/>
              </a:solidFill>
              <a:latin typeface="Calibri"/>
              <a:sym typeface="+mn-ea"/>
            </a:endParaRPr>
          </a:p>
          <a:p>
            <a:pPr marL="514350" indent="-514350" algn="l">
              <a:lnSpc>
                <a:spcPct val="100000"/>
              </a:lnSpc>
              <a:buAutoNum type="arabicPeriod"/>
            </a:pPr>
            <a:r>
              <a:rPr lang="en-US" sz="2000" spc="-1">
                <a:solidFill>
                  <a:srgbClr val="FFFFFF"/>
                </a:solidFill>
                <a:latin typeface="Calibri"/>
                <a:sym typeface="+mn-ea"/>
              </a:rPr>
              <a:t>Tergantung pada sistem dan opsi dalam membangun komunikasi, berbagai jenis socket didukung oleh modul ini.  Format alamat yang diperlukan oleh objek soket tertentu secara otomatis dipilih berdasarkan jenis alamat yang ditentukan saat objek socket dibuat.</a:t>
            </a:r>
            <a:endParaRPr lang="en-US" sz="2000" spc="-1">
              <a:solidFill>
                <a:srgbClr val="FFFFFF"/>
              </a:solidFill>
              <a:latin typeface="Calibri"/>
              <a:sym typeface="+mn-ea"/>
            </a:endParaRPr>
          </a:p>
        </p:txBody>
      </p:sp>
      <p:pic>
        <p:nvPicPr>
          <p:cNvPr id="4" name="Picture 2" descr="https://1.bp.blogspot.com/_Wn_K9JCaxVU/TLfKK9PWlSI/AAAAAAAAACY/2lsXzio_pC0/s1600/UD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832850" y="2781300"/>
            <a:ext cx="2524760" cy="2025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图片 3"/>
          <p:cNvPicPr/>
          <p:nvPr/>
        </p:nvPicPr>
        <p:blipFill>
          <a:blip r:embed="rId1"/>
          <a:stretch>
            <a:fillRect/>
          </a:stretch>
        </p:blipFill>
        <p:spPr>
          <a:xfrm>
            <a:off x="0" y="0"/>
            <a:ext cx="12191760" cy="6857640"/>
          </a:xfrm>
          <a:prstGeom prst="rect">
            <a:avLst/>
          </a:prstGeom>
          <a:ln>
            <a:noFill/>
          </a:ln>
        </p:spPr>
      </p:pic>
      <p:sp>
        <p:nvSpPr>
          <p:cNvPr id="132" name="CustomShape 1"/>
          <p:cNvSpPr/>
          <p:nvPr/>
        </p:nvSpPr>
        <p:spPr>
          <a:xfrm>
            <a:off x="1924200" y="2167560"/>
            <a:ext cx="2212560" cy="18428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1500" b="1" strike="noStrike" spc="-1">
                <a:solidFill>
                  <a:srgbClr val="FFFFFF"/>
                </a:solidFill>
                <a:latin typeface="Calibri"/>
                <a:ea typeface="Calibri"/>
              </a:rPr>
              <a:t>03</a:t>
            </a:r>
            <a:endParaRPr lang="en-US" sz="11500" b="0" strike="noStrike" spc="-1">
              <a:latin typeface="Arial" panose="020B0604020202020204"/>
            </a:endParaRPr>
          </a:p>
        </p:txBody>
      </p:sp>
      <p:sp>
        <p:nvSpPr>
          <p:cNvPr id="133" name="CustomShape 2"/>
          <p:cNvSpPr/>
          <p:nvPr/>
        </p:nvSpPr>
        <p:spPr>
          <a:xfrm>
            <a:off x="1982470" y="4029710"/>
            <a:ext cx="7164705" cy="368935"/>
          </a:xfrm>
          <a:prstGeom prst="rect">
            <a:avLst/>
          </a:prstGeom>
          <a:noFill/>
          <a:ln>
            <a:noFill/>
          </a:ln>
        </p:spPr>
        <p:style>
          <a:lnRef idx="0">
            <a:srgbClr val="FFFFFF"/>
          </a:lnRef>
          <a:fillRef idx="0">
            <a:srgbClr val="FFFFFF"/>
          </a:fillRef>
          <a:effectRef idx="0">
            <a:srgbClr val="FFFFFF"/>
          </a:effectRef>
          <a:fontRef idx="minor"/>
        </p:style>
        <p:txBody>
          <a:bodyPr wrap="square" lIns="0" tIns="0" rIns="0" bIns="0">
            <a:spAutoFit/>
          </a:bodyPr>
          <a:p>
            <a:pPr>
              <a:lnSpc>
                <a:spcPct val="100000"/>
              </a:lnSpc>
            </a:pPr>
            <a:r>
              <a:rPr lang="en-US" sz="2400" b="1" spc="-1">
                <a:solidFill>
                  <a:srgbClr val="FFFFFF"/>
                </a:solidFill>
                <a:latin typeface="Calibri"/>
                <a:ea typeface="Calibri"/>
                <a:sym typeface="+mn-ea"/>
              </a:rPr>
              <a:t>Implementasi Socket Dalam Komunikasi Data</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5" name="Text Placeholder 4"/>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100" name="Text Box 99"/>
          <p:cNvSpPr txBox="1"/>
          <p:nvPr/>
        </p:nvSpPr>
        <p:spPr>
          <a:xfrm>
            <a:off x="479425" y="2420620"/>
            <a:ext cx="10339070" cy="1938020"/>
          </a:xfrm>
          <a:prstGeom prst="rect">
            <a:avLst/>
          </a:prstGeom>
          <a:noFill/>
          <a:ln w="9525">
            <a:noFill/>
          </a:ln>
        </p:spPr>
        <p:txBody>
          <a:bodyPr wrap="square">
            <a:spAutoFit/>
          </a:bodyPr>
          <a:p>
            <a:pPr marL="0" indent="0" algn="l"/>
            <a:r>
              <a:rPr lang="en-US" sz="2000" b="0">
                <a:solidFill>
                  <a:schemeClr val="bg1"/>
                </a:solidFill>
                <a:latin typeface="Calibri" charset="0"/>
                <a:cs typeface="Times New Roman" panose="02020603050405020304" charset="0"/>
              </a:rPr>
              <a:t>a. Aplikasi pesan, misalnya surat elektronik (email)b. Penyebaran basis data pada beberapa jaringan komputerc. Memungkinkan berbagi berkas atau periferal atau pengaksesan komputer melalui jarak jauhd. Pemrosesan aplikasi yang intensif dengan suatu pekerjaan (job) dibagi menjadi tugas-tugas (task) yang masing-masing dilaksanakan pada komputer yang berbeda</a:t>
            </a:r>
            <a:endParaRPr lang="en-US" sz="2000" b="0">
              <a:solidFill>
                <a:schemeClr val="bg1"/>
              </a:solidFill>
              <a:latin typeface="Calibri" charset="0"/>
              <a:cs typeface="Times New Roman" panose="02020603050405020304" charset="0"/>
            </a:endParaRPr>
          </a:p>
        </p:txBody>
      </p:sp>
      <p:sp>
        <p:nvSpPr>
          <p:cNvPr id="6" name="Text Box 5"/>
          <p:cNvSpPr txBox="1"/>
          <p:nvPr/>
        </p:nvSpPr>
        <p:spPr>
          <a:xfrm>
            <a:off x="479425" y="548640"/>
            <a:ext cx="10339070" cy="706755"/>
          </a:xfrm>
          <a:prstGeom prst="rect">
            <a:avLst/>
          </a:prstGeom>
          <a:noFill/>
          <a:ln w="9525">
            <a:noFill/>
          </a:ln>
        </p:spPr>
        <p:txBody>
          <a:bodyPr wrap="square">
            <a:spAutoFit/>
          </a:bodyPr>
          <a:p>
            <a:pPr marL="0" indent="0" algn="l"/>
            <a:r>
              <a:rPr lang="en-US" sz="4000" b="0">
                <a:solidFill>
                  <a:schemeClr val="bg1"/>
                </a:solidFill>
                <a:latin typeface="Calibri" charset="0"/>
                <a:cs typeface="Times New Roman" panose="02020603050405020304" charset="0"/>
              </a:rPr>
              <a:t>Contoh Penggunaan socket</a:t>
            </a:r>
            <a:endParaRPr lang="en-US" sz="4000" b="0">
              <a:solidFill>
                <a:schemeClr val="bg1"/>
              </a:solidFill>
              <a:latin typeface="Calibri"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图片 3"/>
          <p:cNvPicPr/>
          <p:nvPr/>
        </p:nvPicPr>
        <p:blipFill>
          <a:blip r:embed="rId1"/>
          <a:stretch>
            <a:fillRect/>
          </a:stretch>
        </p:blipFill>
        <p:spPr>
          <a:xfrm>
            <a:off x="0" y="0"/>
            <a:ext cx="12191760" cy="6857640"/>
          </a:xfrm>
          <a:prstGeom prst="rect">
            <a:avLst/>
          </a:prstGeom>
          <a:ln>
            <a:noFill/>
          </a:ln>
        </p:spPr>
      </p:pic>
      <p:sp>
        <p:nvSpPr>
          <p:cNvPr id="190" name="CustomShape 1"/>
          <p:cNvSpPr/>
          <p:nvPr/>
        </p:nvSpPr>
        <p:spPr>
          <a:xfrm>
            <a:off x="1924200" y="2167560"/>
            <a:ext cx="2212560" cy="18428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1500" b="1" strike="noStrike" spc="-1">
                <a:solidFill>
                  <a:srgbClr val="FFFFFF"/>
                </a:solidFill>
                <a:latin typeface="Calibri"/>
                <a:ea typeface="Calibri"/>
              </a:rPr>
              <a:t>04</a:t>
            </a:r>
            <a:endParaRPr lang="en-US" sz="11500" b="0" strike="noStrike" spc="-1">
              <a:latin typeface="Arial" panose="020B0604020202020204"/>
            </a:endParaRPr>
          </a:p>
        </p:txBody>
      </p:sp>
      <p:sp>
        <p:nvSpPr>
          <p:cNvPr id="191" name="CustomShape 2"/>
          <p:cNvSpPr/>
          <p:nvPr/>
        </p:nvSpPr>
        <p:spPr>
          <a:xfrm>
            <a:off x="1982470" y="4029710"/>
            <a:ext cx="4416425" cy="368935"/>
          </a:xfrm>
          <a:prstGeom prst="rect">
            <a:avLst/>
          </a:prstGeom>
          <a:noFill/>
          <a:ln>
            <a:noFill/>
          </a:ln>
        </p:spPr>
        <p:style>
          <a:lnRef idx="0">
            <a:srgbClr val="FFFFFF"/>
          </a:lnRef>
          <a:fillRef idx="0">
            <a:srgbClr val="FFFFFF"/>
          </a:fillRef>
          <a:effectRef idx="0">
            <a:srgbClr val="FFFFFF"/>
          </a:effectRef>
          <a:fontRef idx="minor"/>
        </p:style>
        <p:txBody>
          <a:bodyPr wrap="square" lIns="0" tIns="0" rIns="0" bIns="0">
            <a:spAutoFit/>
          </a:bodyPr>
          <a:p>
            <a:pPr>
              <a:lnSpc>
                <a:spcPct val="100000"/>
              </a:lnSpc>
            </a:pPr>
            <a:r>
              <a:rPr lang="en-US" sz="2400" b="1" strike="noStrike" spc="-1">
                <a:solidFill>
                  <a:srgbClr val="FFFFFF"/>
                </a:solidFill>
                <a:latin typeface="Calibri"/>
                <a:ea typeface="Calibri"/>
              </a:rPr>
              <a:t>Aplikasi Web Server</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5" name="Text Placeholder 4"/>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100" name="Text Box 99"/>
          <p:cNvSpPr txBox="1"/>
          <p:nvPr/>
        </p:nvSpPr>
        <p:spPr>
          <a:xfrm>
            <a:off x="479425" y="2420620"/>
            <a:ext cx="10339070" cy="1322070"/>
          </a:xfrm>
          <a:prstGeom prst="rect">
            <a:avLst/>
          </a:prstGeom>
          <a:noFill/>
          <a:ln w="9525">
            <a:noFill/>
          </a:ln>
        </p:spPr>
        <p:txBody>
          <a:bodyPr wrap="square">
            <a:spAutoFit/>
          </a:bodyPr>
          <a:p>
            <a:pPr marL="0" indent="0" algn="l"/>
            <a:r>
              <a:rPr lang="en-US" sz="2000" b="0">
                <a:solidFill>
                  <a:schemeClr val="bg1"/>
                </a:solidFill>
                <a:latin typeface="Calibri" charset="0"/>
                <a:cs typeface="Times New Roman" panose="02020603050405020304" charset="0"/>
              </a:rPr>
              <a:t>Web server adalah sebuah software (perangkat lunak) yang memberikan layanan berupa data. Berfungsi untuk menerima permintaan HTTP atau HTTPS dari klien atau kita kenal dengan web browser (Chrome, Firefox). Selanjutnya ia akan mengirimkan respon atas permintaan tersebut kepada client dalam bentuk halaman web.</a:t>
            </a:r>
            <a:endParaRPr lang="en-US" sz="2000" b="0">
              <a:solidFill>
                <a:schemeClr val="bg1"/>
              </a:solidFill>
              <a:latin typeface="Calibri" charset="0"/>
              <a:cs typeface="Times New Roman" panose="02020603050405020304" charset="0"/>
            </a:endParaRPr>
          </a:p>
        </p:txBody>
      </p:sp>
      <p:sp>
        <p:nvSpPr>
          <p:cNvPr id="6" name="Text Box 5"/>
          <p:cNvSpPr txBox="1"/>
          <p:nvPr/>
        </p:nvSpPr>
        <p:spPr>
          <a:xfrm>
            <a:off x="479425" y="548640"/>
            <a:ext cx="10339070" cy="706755"/>
          </a:xfrm>
          <a:prstGeom prst="rect">
            <a:avLst/>
          </a:prstGeom>
          <a:noFill/>
          <a:ln w="9525">
            <a:noFill/>
          </a:ln>
        </p:spPr>
        <p:txBody>
          <a:bodyPr wrap="square">
            <a:spAutoFit/>
          </a:bodyPr>
          <a:p>
            <a:pPr marL="0" indent="0" algn="l"/>
            <a:r>
              <a:rPr lang="en-US" sz="4000" b="0">
                <a:solidFill>
                  <a:schemeClr val="bg1"/>
                </a:solidFill>
                <a:latin typeface="Calibri" charset="0"/>
                <a:cs typeface="Times New Roman" panose="02020603050405020304" charset="0"/>
              </a:rPr>
              <a:t>Pengertian</a:t>
            </a:r>
            <a:endParaRPr lang="en-US" sz="4000" b="0">
              <a:solidFill>
                <a:schemeClr val="bg1"/>
              </a:solidFill>
              <a:latin typeface="Calibri"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1"/>
          <p:cNvGrpSpPr/>
          <p:nvPr/>
        </p:nvGrpSpPr>
        <p:grpSpPr>
          <a:xfrm>
            <a:off x="0" y="8280"/>
            <a:ext cx="12192120" cy="6857640"/>
            <a:chOff x="0" y="8280"/>
            <a:chExt cx="12192120" cy="6857640"/>
          </a:xfrm>
        </p:grpSpPr>
        <p:pic>
          <p:nvPicPr>
            <p:cNvPr id="87" name="图片 1"/>
            <p:cNvPicPr/>
            <p:nvPr/>
          </p:nvPicPr>
          <p:blipFill>
            <a:blip r:embed="rId1"/>
            <a:srcRect r="33134"/>
            <a:stretch>
              <a:fillRect/>
            </a:stretch>
          </p:blipFill>
          <p:spPr>
            <a:xfrm flipH="1">
              <a:off x="4040280" y="8280"/>
              <a:ext cx="8151840" cy="6857640"/>
            </a:xfrm>
            <a:prstGeom prst="rect">
              <a:avLst/>
            </a:prstGeom>
            <a:ln>
              <a:noFill/>
            </a:ln>
          </p:spPr>
        </p:pic>
        <p:sp>
          <p:nvSpPr>
            <p:cNvPr id="8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89" name="CustomShape 3"/>
          <p:cNvSpPr/>
          <p:nvPr/>
        </p:nvSpPr>
        <p:spPr>
          <a:xfrm>
            <a:off x="431280" y="594720"/>
            <a:ext cx="3176640" cy="118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1" strike="noStrike" spc="-1">
                <a:solidFill>
                  <a:srgbClr val="FFFFFF"/>
                </a:solidFill>
                <a:latin typeface="Calibri"/>
                <a:ea typeface="Calibri"/>
              </a:rPr>
              <a:t>Yang dibahas :</a:t>
            </a:r>
            <a:endParaRPr lang="en-US" sz="3600" b="0" strike="noStrike" spc="-1">
              <a:latin typeface="Arial" panose="020B0604020202020204"/>
            </a:endParaRPr>
          </a:p>
        </p:txBody>
      </p:sp>
      <p:sp>
        <p:nvSpPr>
          <p:cNvPr id="90" name="CustomShape 4"/>
          <p:cNvSpPr/>
          <p:nvPr/>
        </p:nvSpPr>
        <p:spPr>
          <a:xfrm>
            <a:off x="4225320" y="1739160"/>
            <a:ext cx="900360" cy="5778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3200" b="1" strike="noStrike" spc="-1">
                <a:solidFill>
                  <a:srgbClr val="FFFFFF"/>
                </a:solidFill>
                <a:latin typeface="Calibri"/>
                <a:ea typeface="Calibri"/>
              </a:rPr>
              <a:t>01.</a:t>
            </a:r>
            <a:endParaRPr lang="en-US" sz="3200" b="0" strike="noStrike" spc="-1">
              <a:latin typeface="Arial" panose="020B0604020202020204"/>
            </a:endParaRPr>
          </a:p>
        </p:txBody>
      </p:sp>
      <p:sp>
        <p:nvSpPr>
          <p:cNvPr id="91" name="CustomShape 5"/>
          <p:cNvSpPr/>
          <p:nvPr/>
        </p:nvSpPr>
        <p:spPr>
          <a:xfrm>
            <a:off x="4225320" y="2859120"/>
            <a:ext cx="900360" cy="5778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3200" b="1" strike="noStrike" spc="-1">
                <a:solidFill>
                  <a:srgbClr val="FFFFFF"/>
                </a:solidFill>
                <a:latin typeface="Calibri"/>
                <a:ea typeface="Calibri"/>
              </a:rPr>
              <a:t>02.</a:t>
            </a:r>
            <a:endParaRPr lang="en-US" sz="3200" b="0" strike="noStrike" spc="-1">
              <a:latin typeface="Arial" panose="020B0604020202020204"/>
            </a:endParaRPr>
          </a:p>
        </p:txBody>
      </p:sp>
      <p:sp>
        <p:nvSpPr>
          <p:cNvPr id="92" name="CustomShape 6"/>
          <p:cNvSpPr/>
          <p:nvPr/>
        </p:nvSpPr>
        <p:spPr>
          <a:xfrm>
            <a:off x="4225320" y="3979080"/>
            <a:ext cx="900360" cy="5778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3200" b="1" strike="noStrike" spc="-1">
                <a:solidFill>
                  <a:srgbClr val="FFFFFF"/>
                </a:solidFill>
                <a:latin typeface="Calibri"/>
                <a:ea typeface="Calibri"/>
              </a:rPr>
              <a:t>03.</a:t>
            </a:r>
            <a:endParaRPr lang="en-US" sz="3200" b="0" strike="noStrike" spc="-1">
              <a:latin typeface="Arial" panose="020B0604020202020204"/>
            </a:endParaRPr>
          </a:p>
        </p:txBody>
      </p:sp>
      <p:sp>
        <p:nvSpPr>
          <p:cNvPr id="93" name="CustomShape 7"/>
          <p:cNvSpPr/>
          <p:nvPr/>
        </p:nvSpPr>
        <p:spPr>
          <a:xfrm>
            <a:off x="4225320" y="5099400"/>
            <a:ext cx="900360" cy="5778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3200" b="1" strike="noStrike" spc="-1">
                <a:solidFill>
                  <a:srgbClr val="FFFFFF"/>
                </a:solidFill>
                <a:latin typeface="Calibri"/>
                <a:ea typeface="Calibri"/>
              </a:rPr>
              <a:t>04.</a:t>
            </a:r>
            <a:endParaRPr lang="en-US" sz="3200" b="0" strike="noStrike" spc="-1">
              <a:latin typeface="Arial" panose="020B0604020202020204"/>
            </a:endParaRPr>
          </a:p>
        </p:txBody>
      </p:sp>
      <p:sp>
        <p:nvSpPr>
          <p:cNvPr id="94" name="CustomShape 8"/>
          <p:cNvSpPr/>
          <p:nvPr/>
        </p:nvSpPr>
        <p:spPr>
          <a:xfrm>
            <a:off x="5295240" y="1662480"/>
            <a:ext cx="4869000" cy="73188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2400" b="1" strike="noStrike" spc="-1">
                <a:solidFill>
                  <a:srgbClr val="FFFFFF"/>
                </a:solidFill>
                <a:latin typeface="Calibri"/>
                <a:ea typeface="Calibri"/>
              </a:rPr>
              <a:t>Konsep Jaringan Komputer Dalam Komunikasi Data</a:t>
            </a:r>
            <a:endParaRPr lang="en-US" sz="2400" b="0" strike="noStrike" spc="-1">
              <a:latin typeface="Arial" panose="020B0604020202020204"/>
            </a:endParaRPr>
          </a:p>
        </p:txBody>
      </p:sp>
      <p:sp>
        <p:nvSpPr>
          <p:cNvPr id="95" name="CustomShape 9"/>
          <p:cNvSpPr/>
          <p:nvPr/>
        </p:nvSpPr>
        <p:spPr>
          <a:xfrm>
            <a:off x="5295240" y="2952720"/>
            <a:ext cx="4869000" cy="36612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2400" b="1" strike="noStrike" spc="-1">
                <a:solidFill>
                  <a:srgbClr val="FFFFFF"/>
                </a:solidFill>
                <a:latin typeface="Calibri"/>
                <a:ea typeface="Calibri"/>
              </a:rPr>
              <a:t>Modul Socket Jaringan</a:t>
            </a:r>
            <a:endParaRPr lang="en-US" sz="2400" b="0" strike="noStrike" spc="-1">
              <a:latin typeface="Arial" panose="020B0604020202020204"/>
            </a:endParaRPr>
          </a:p>
        </p:txBody>
      </p:sp>
      <p:sp>
        <p:nvSpPr>
          <p:cNvPr id="96" name="CustomShape 10"/>
          <p:cNvSpPr/>
          <p:nvPr/>
        </p:nvSpPr>
        <p:spPr>
          <a:xfrm>
            <a:off x="5295240" y="3890160"/>
            <a:ext cx="4869000" cy="73188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2400" b="1" strike="noStrike" spc="-1">
                <a:solidFill>
                  <a:srgbClr val="FFFFFF"/>
                </a:solidFill>
                <a:latin typeface="Calibri"/>
                <a:ea typeface="Calibri"/>
              </a:rPr>
              <a:t>Implementasi Socket Dalam Komunikasi Data</a:t>
            </a:r>
            <a:endParaRPr lang="en-US" sz="2400" b="0" strike="noStrike" spc="-1">
              <a:latin typeface="Arial" panose="020B0604020202020204"/>
            </a:endParaRPr>
          </a:p>
        </p:txBody>
      </p:sp>
      <p:sp>
        <p:nvSpPr>
          <p:cNvPr id="97" name="CustomShape 11"/>
          <p:cNvSpPr/>
          <p:nvPr/>
        </p:nvSpPr>
        <p:spPr>
          <a:xfrm>
            <a:off x="5295240" y="5203080"/>
            <a:ext cx="4869000" cy="36612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2400" b="1" strike="noStrike" spc="-1">
                <a:solidFill>
                  <a:srgbClr val="FFFFFF"/>
                </a:solidFill>
                <a:latin typeface="Calibri"/>
                <a:ea typeface="Calibri"/>
              </a:rPr>
              <a:t>Aplikasi Web Server</a:t>
            </a:r>
            <a:endParaRPr lang="en-US" sz="2400" b="0" strike="noStrike" spc="-1">
              <a:latin typeface="Arial" panose="020B0604020202020204"/>
            </a:endParaRPr>
          </a:p>
        </p:txBody>
      </p:sp>
      <p:sp>
        <p:nvSpPr>
          <p:cNvPr id="98" name="Line 12"/>
          <p:cNvSpPr/>
          <p:nvPr/>
        </p:nvSpPr>
        <p:spPr>
          <a:xfrm>
            <a:off x="4271040" y="2511000"/>
            <a:ext cx="436788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p:style>
      </p:sp>
      <p:sp>
        <p:nvSpPr>
          <p:cNvPr id="99" name="Line 13"/>
          <p:cNvSpPr/>
          <p:nvPr/>
        </p:nvSpPr>
        <p:spPr>
          <a:xfrm>
            <a:off x="4271040" y="3727800"/>
            <a:ext cx="436788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p:style>
      </p:sp>
      <p:sp>
        <p:nvSpPr>
          <p:cNvPr id="100" name="Line 14"/>
          <p:cNvSpPr/>
          <p:nvPr/>
        </p:nvSpPr>
        <p:spPr>
          <a:xfrm>
            <a:off x="4271040" y="4835520"/>
            <a:ext cx="436788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p:style>
      </p:sp>
      <p:sp>
        <p:nvSpPr>
          <p:cNvPr id="101" name="Line 15"/>
          <p:cNvSpPr/>
          <p:nvPr/>
        </p:nvSpPr>
        <p:spPr>
          <a:xfrm>
            <a:off x="4271040" y="5929920"/>
            <a:ext cx="436788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p:style>
      </p:sp>
      <p:pic>
        <p:nvPicPr>
          <p:cNvPr id="102" name="Picture 14" descr="image_2022-03-06_215343-removebg-preview"/>
          <p:cNvPicPr/>
          <p:nvPr/>
        </p:nvPicPr>
        <p:blipFill>
          <a:blip r:embed="rId2"/>
          <a:stretch>
            <a:fillRect/>
          </a:stretch>
        </p:blipFill>
        <p:spPr>
          <a:xfrm>
            <a:off x="128160" y="1363320"/>
            <a:ext cx="4762080" cy="4762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5" name="Text Placeholder 4"/>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100" name="Text Box 99"/>
          <p:cNvSpPr txBox="1"/>
          <p:nvPr/>
        </p:nvSpPr>
        <p:spPr>
          <a:xfrm>
            <a:off x="479425" y="1418590"/>
            <a:ext cx="10872470" cy="4523105"/>
          </a:xfrm>
          <a:prstGeom prst="rect">
            <a:avLst/>
          </a:prstGeom>
          <a:noFill/>
          <a:ln w="9525">
            <a:noFill/>
          </a:ln>
        </p:spPr>
        <p:txBody>
          <a:bodyPr wrap="square">
            <a:spAutoFit/>
          </a:bodyPr>
          <a:p>
            <a:pPr marL="457200" indent="-457200" algn="l">
              <a:buAutoNum type="arabicPeriod"/>
            </a:pPr>
            <a:r>
              <a:rPr lang="en-US" sz="3200" b="0">
                <a:solidFill>
                  <a:schemeClr val="bg1"/>
                </a:solidFill>
                <a:latin typeface="Calibri" charset="0"/>
                <a:cs typeface="Times New Roman" panose="02020603050405020304" charset="0"/>
              </a:rPr>
              <a:t>Membersihkan berbagai cache yang terdapat pada penyimpanan serta semua dokumen yang tidak terpakai lagi.</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b="0">
                <a:solidFill>
                  <a:schemeClr val="bg1"/>
                </a:solidFill>
                <a:latin typeface="Calibri" charset="0"/>
                <a:cs typeface="Times New Roman" panose="02020603050405020304" charset="0"/>
              </a:rPr>
              <a:t>Melakukan pemeriksaan terhadap sistem security yang berasal dari permintaan HTTP berdasarkan request klien atau web browser.</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b="0">
                <a:solidFill>
                  <a:schemeClr val="bg1"/>
                </a:solidFill>
                <a:latin typeface="Calibri" charset="0"/>
                <a:cs typeface="Times New Roman" panose="02020603050405020304" charset="0"/>
              </a:rPr>
              <a:t>Menyediakan data berdasarkan request atau permintaan yang masuk agar dapat menjamin keamanan sistem yang berjalan dengan lancar.</a:t>
            </a:r>
            <a:endParaRPr lang="en-US" sz="3200" b="0">
              <a:solidFill>
                <a:schemeClr val="bg1"/>
              </a:solidFill>
              <a:latin typeface="Calibri" charset="0"/>
              <a:cs typeface="Times New Roman" panose="02020603050405020304" charset="0"/>
            </a:endParaRPr>
          </a:p>
        </p:txBody>
      </p:sp>
      <p:sp>
        <p:nvSpPr>
          <p:cNvPr id="6" name="Text Box 5"/>
          <p:cNvSpPr txBox="1"/>
          <p:nvPr/>
        </p:nvSpPr>
        <p:spPr>
          <a:xfrm>
            <a:off x="479425" y="548640"/>
            <a:ext cx="10339070" cy="706755"/>
          </a:xfrm>
          <a:prstGeom prst="rect">
            <a:avLst/>
          </a:prstGeom>
          <a:noFill/>
          <a:ln w="9525">
            <a:noFill/>
          </a:ln>
        </p:spPr>
        <p:txBody>
          <a:bodyPr wrap="square">
            <a:spAutoFit/>
          </a:bodyPr>
          <a:p>
            <a:pPr marL="0" indent="0" algn="l"/>
            <a:r>
              <a:rPr lang="en-US" sz="4000" b="0">
                <a:solidFill>
                  <a:schemeClr val="bg1"/>
                </a:solidFill>
                <a:latin typeface="Calibri" charset="0"/>
                <a:cs typeface="Times New Roman" panose="02020603050405020304" charset="0"/>
              </a:rPr>
              <a:t>Fungsi</a:t>
            </a:r>
            <a:endParaRPr lang="en-US" sz="4000" b="0">
              <a:solidFill>
                <a:schemeClr val="bg1"/>
              </a:solidFill>
              <a:latin typeface="Calibri"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5" name="Text Placeholder 4"/>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100" name="Text Box 99"/>
          <p:cNvSpPr txBox="1"/>
          <p:nvPr/>
        </p:nvSpPr>
        <p:spPr>
          <a:xfrm>
            <a:off x="479425" y="1418590"/>
            <a:ext cx="10872470" cy="4523105"/>
          </a:xfrm>
          <a:prstGeom prst="rect">
            <a:avLst/>
          </a:prstGeom>
          <a:noFill/>
          <a:ln w="9525">
            <a:noFill/>
          </a:ln>
        </p:spPr>
        <p:txBody>
          <a:bodyPr wrap="square">
            <a:spAutoFit/>
          </a:bodyPr>
          <a:p>
            <a:pPr marL="457200" indent="-457200" algn="l">
              <a:buAutoNum type="arabicPeriod"/>
            </a:pPr>
            <a:r>
              <a:rPr lang="en-US" sz="3200" b="0">
                <a:solidFill>
                  <a:schemeClr val="bg1"/>
                </a:solidFill>
                <a:latin typeface="Calibri" charset="0"/>
                <a:cs typeface="Times New Roman" panose="02020603050405020304" charset="0"/>
              </a:rPr>
              <a:t>Membersihkan berbagai cache yang terdapat pada penyimpanan serta semua dokumen yang tidak terpakai lagi.</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b="0">
                <a:solidFill>
                  <a:schemeClr val="bg1"/>
                </a:solidFill>
                <a:latin typeface="Calibri" charset="0"/>
                <a:cs typeface="Times New Roman" panose="02020603050405020304" charset="0"/>
              </a:rPr>
              <a:t>Melakukan pemeriksaan terhadap sistem security yang berasal dari permintaan HTTP berdasarkan request klien atau web browser.</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b="0">
                <a:solidFill>
                  <a:schemeClr val="bg1"/>
                </a:solidFill>
                <a:latin typeface="Calibri" charset="0"/>
                <a:cs typeface="Times New Roman" panose="02020603050405020304" charset="0"/>
              </a:rPr>
              <a:t>Menyediakan data berdasarkan request atau permintaan yang masuk agar dapat menjamin keamanan sistem yang berjalan dengan lancar.</a:t>
            </a:r>
            <a:endParaRPr lang="en-US" sz="3200" b="0">
              <a:solidFill>
                <a:schemeClr val="bg1"/>
              </a:solidFill>
              <a:latin typeface="Calibri" charset="0"/>
              <a:cs typeface="Times New Roman" panose="02020603050405020304" charset="0"/>
            </a:endParaRPr>
          </a:p>
        </p:txBody>
      </p:sp>
      <p:sp>
        <p:nvSpPr>
          <p:cNvPr id="6" name="Text Box 5"/>
          <p:cNvSpPr txBox="1"/>
          <p:nvPr/>
        </p:nvSpPr>
        <p:spPr>
          <a:xfrm>
            <a:off x="479425" y="548640"/>
            <a:ext cx="10339070" cy="706755"/>
          </a:xfrm>
          <a:prstGeom prst="rect">
            <a:avLst/>
          </a:prstGeom>
          <a:noFill/>
          <a:ln w="9525">
            <a:noFill/>
          </a:ln>
        </p:spPr>
        <p:txBody>
          <a:bodyPr wrap="square">
            <a:spAutoFit/>
          </a:bodyPr>
          <a:p>
            <a:pPr marL="0" indent="0" algn="l"/>
            <a:r>
              <a:rPr lang="en-US" sz="4000" b="0">
                <a:solidFill>
                  <a:schemeClr val="bg1"/>
                </a:solidFill>
                <a:latin typeface="Calibri" charset="0"/>
                <a:cs typeface="Times New Roman" panose="02020603050405020304" charset="0"/>
              </a:rPr>
              <a:t>Fungsi</a:t>
            </a:r>
            <a:endParaRPr lang="en-US" sz="4000" b="0">
              <a:solidFill>
                <a:schemeClr val="bg1"/>
              </a:solidFill>
              <a:latin typeface="Calibri"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a:t>Jenis</a:t>
            </a:r>
            <a:endParaRPr lang="en-US"/>
          </a:p>
        </p:txBody>
      </p:sp>
      <p:sp>
        <p:nvSpPr>
          <p:cNvPr id="5" name="Text Placeholder 4"/>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100" name="Text Box 99"/>
          <p:cNvSpPr txBox="1"/>
          <p:nvPr/>
        </p:nvSpPr>
        <p:spPr>
          <a:xfrm>
            <a:off x="479425" y="1418590"/>
            <a:ext cx="10872470" cy="2061210"/>
          </a:xfrm>
          <a:prstGeom prst="rect">
            <a:avLst/>
          </a:prstGeom>
          <a:noFill/>
          <a:ln w="9525">
            <a:noFill/>
          </a:ln>
        </p:spPr>
        <p:txBody>
          <a:bodyPr wrap="square">
            <a:spAutoFit/>
          </a:bodyPr>
          <a:p>
            <a:pPr marL="457200" indent="-457200" algn="l">
              <a:buAutoNum type="arabicPeriod"/>
            </a:pPr>
            <a:r>
              <a:rPr lang="en-US" sz="3200">
                <a:solidFill>
                  <a:schemeClr val="bg1"/>
                </a:solidFill>
                <a:latin typeface="Calibri" charset="0"/>
                <a:cs typeface="Times New Roman" panose="02020603050405020304" charset="0"/>
                <a:sym typeface="+mn-ea"/>
              </a:rPr>
              <a:t>Web Server </a:t>
            </a:r>
            <a:r>
              <a:rPr lang="en-US" sz="3200" b="0">
                <a:solidFill>
                  <a:schemeClr val="bg1"/>
                </a:solidFill>
                <a:latin typeface="Calibri" charset="0"/>
                <a:cs typeface="Times New Roman" panose="02020603050405020304" charset="0"/>
              </a:rPr>
              <a:t>Apache </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a:solidFill>
                  <a:schemeClr val="bg1"/>
                </a:solidFill>
                <a:latin typeface="Calibri" charset="0"/>
                <a:cs typeface="Times New Roman" panose="02020603050405020304" charset="0"/>
                <a:sym typeface="+mn-ea"/>
              </a:rPr>
              <a:t>Web Server </a:t>
            </a:r>
            <a:r>
              <a:rPr lang="en-US" sz="3200" b="0">
                <a:solidFill>
                  <a:schemeClr val="bg1"/>
                </a:solidFill>
                <a:latin typeface="Calibri" charset="0"/>
                <a:cs typeface="Times New Roman" panose="02020603050405020304" charset="0"/>
              </a:rPr>
              <a:t>NginX</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a:solidFill>
                  <a:schemeClr val="bg1"/>
                </a:solidFill>
                <a:latin typeface="Calibri" charset="0"/>
                <a:cs typeface="Times New Roman" panose="02020603050405020304" charset="0"/>
                <a:sym typeface="+mn-ea"/>
              </a:rPr>
              <a:t>Web Server </a:t>
            </a:r>
            <a:r>
              <a:rPr lang="en-US" sz="3200" b="0">
                <a:solidFill>
                  <a:schemeClr val="bg1"/>
                </a:solidFill>
                <a:latin typeface="Calibri" charset="0"/>
                <a:cs typeface="Times New Roman" panose="02020603050405020304" charset="0"/>
              </a:rPr>
              <a:t>IIS</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b="0">
                <a:solidFill>
                  <a:schemeClr val="bg1"/>
                </a:solidFill>
                <a:latin typeface="Calibri" charset="0"/>
                <a:cs typeface="Times New Roman" panose="02020603050405020304" charset="0"/>
              </a:rPr>
              <a:t>Web Server Lighttpd</a:t>
            </a:r>
            <a:endParaRPr lang="en-US" sz="3200" b="0">
              <a:solidFill>
                <a:schemeClr val="bg1"/>
              </a:solidFill>
              <a:latin typeface="Calibri" charset="0"/>
              <a:cs typeface="Times New Roman" panose="02020603050405020304" charset="0"/>
            </a:endParaRPr>
          </a:p>
        </p:txBody>
      </p:sp>
      <p:sp>
        <p:nvSpPr>
          <p:cNvPr id="6" name="Text Box 5"/>
          <p:cNvSpPr txBox="1"/>
          <p:nvPr/>
        </p:nvSpPr>
        <p:spPr>
          <a:xfrm>
            <a:off x="479425" y="548640"/>
            <a:ext cx="10339070" cy="706755"/>
          </a:xfrm>
          <a:prstGeom prst="rect">
            <a:avLst/>
          </a:prstGeom>
          <a:noFill/>
          <a:ln w="9525">
            <a:noFill/>
          </a:ln>
        </p:spPr>
        <p:txBody>
          <a:bodyPr wrap="square">
            <a:spAutoFit/>
          </a:bodyPr>
          <a:p>
            <a:pPr marL="0" indent="0" algn="l"/>
            <a:r>
              <a:rPr lang="en-US" sz="4000" b="0">
                <a:solidFill>
                  <a:schemeClr val="bg1"/>
                </a:solidFill>
                <a:latin typeface="Calibri" charset="0"/>
                <a:cs typeface="Times New Roman" panose="02020603050405020304" charset="0"/>
              </a:rPr>
              <a:t>Jenis-jenis Web server</a:t>
            </a:r>
            <a:endParaRPr lang="en-US" sz="4000" b="0">
              <a:solidFill>
                <a:schemeClr val="bg1"/>
              </a:solidFill>
              <a:latin typeface="Calibri"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图片 1"/>
          <p:cNvPicPr/>
          <p:nvPr/>
        </p:nvPicPr>
        <p:blipFill>
          <a:blip r:embed="rId1"/>
          <a:stretch>
            <a:fillRect/>
          </a:stretch>
        </p:blipFill>
        <p:spPr>
          <a:xfrm>
            <a:off x="0" y="0"/>
            <a:ext cx="12191760" cy="6857640"/>
          </a:xfrm>
          <a:prstGeom prst="rect">
            <a:avLst/>
          </a:prstGeom>
          <a:ln>
            <a:noFill/>
          </a:ln>
        </p:spPr>
      </p:pic>
      <p:sp>
        <p:nvSpPr>
          <p:cNvPr id="199" name="CustomShape 1"/>
          <p:cNvSpPr/>
          <p:nvPr/>
        </p:nvSpPr>
        <p:spPr>
          <a:xfrm>
            <a:off x="643320" y="1790640"/>
            <a:ext cx="7968960" cy="292572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9600" b="1" strike="noStrike" spc="-1">
                <a:solidFill>
                  <a:srgbClr val="FFFFFF"/>
                </a:solidFill>
                <a:latin typeface="Calibri"/>
                <a:ea typeface="Calibri"/>
              </a:rPr>
              <a:t>THANK YOU</a:t>
            </a:r>
            <a:endParaRPr lang="en-US" sz="9600" b="0" strike="noStrike" spc="-1">
              <a:latin typeface="Arial" panose="020B0604020202020204"/>
            </a:endParaRPr>
          </a:p>
        </p:txBody>
      </p:sp>
      <p:sp>
        <p:nvSpPr>
          <p:cNvPr id="200" name="CustomShape 2"/>
          <p:cNvSpPr/>
          <p:nvPr/>
        </p:nvSpPr>
        <p:spPr>
          <a:xfrm>
            <a:off x="1719720" y="3639600"/>
            <a:ext cx="4421520" cy="435600"/>
          </a:xfrm>
          <a:prstGeom prst="roundRect">
            <a:avLst>
              <a:gd name="adj" fmla="val 50000"/>
            </a:avLst>
          </a:prstGeom>
          <a:solidFill>
            <a:schemeClr val="bg1"/>
          </a:solidFill>
          <a:ln>
            <a:noFill/>
          </a:ln>
        </p:spPr>
        <p:style>
          <a:lnRef idx="0">
            <a:srgbClr val="FFFFFF"/>
          </a:lnRef>
          <a:fillRef idx="0">
            <a:srgbClr val="FFFFFF"/>
          </a:fillRef>
          <a:effectRef idx="0">
            <a:srgbClr val="FFFFFF"/>
          </a:effectRef>
          <a:fontRef idx="minor"/>
        </p:style>
      </p:sp>
      <p:sp>
        <p:nvSpPr>
          <p:cNvPr id="201" name="CustomShape 3"/>
          <p:cNvSpPr/>
          <p:nvPr/>
        </p:nvSpPr>
        <p:spPr>
          <a:xfrm>
            <a:off x="1996920" y="3703680"/>
            <a:ext cx="3775680" cy="245745"/>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1600" b="1" strike="noStrike" spc="-1">
                <a:solidFill>
                  <a:srgbClr val="000000"/>
                </a:solidFill>
                <a:latin typeface="Calibri"/>
                <a:ea typeface="Calibri"/>
              </a:rPr>
              <a:t>Pemrograman Berbasis Jaringan</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3"/>
          <p:cNvPicPr/>
          <p:nvPr/>
        </p:nvPicPr>
        <p:blipFill>
          <a:blip r:embed="rId1"/>
          <a:stretch>
            <a:fillRect/>
          </a:stretch>
        </p:blipFill>
        <p:spPr>
          <a:xfrm>
            <a:off x="16560" y="16560"/>
            <a:ext cx="12191760" cy="6857640"/>
          </a:xfrm>
          <a:prstGeom prst="rect">
            <a:avLst/>
          </a:prstGeom>
          <a:ln>
            <a:noFill/>
          </a:ln>
        </p:spPr>
      </p:pic>
      <p:sp>
        <p:nvSpPr>
          <p:cNvPr id="104" name="CustomShape 1"/>
          <p:cNvSpPr/>
          <p:nvPr/>
        </p:nvSpPr>
        <p:spPr>
          <a:xfrm>
            <a:off x="1924200" y="2167560"/>
            <a:ext cx="2212560" cy="18428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1500" b="1" strike="noStrike" spc="-1">
                <a:solidFill>
                  <a:srgbClr val="FFFFFF"/>
                </a:solidFill>
                <a:latin typeface="Calibri"/>
                <a:ea typeface="Calibri"/>
              </a:rPr>
              <a:t>01</a:t>
            </a:r>
            <a:endParaRPr lang="en-US" sz="11500" b="0" strike="noStrike" spc="-1">
              <a:latin typeface="Arial" panose="020B0604020202020204"/>
            </a:endParaRPr>
          </a:p>
        </p:txBody>
      </p:sp>
      <p:sp>
        <p:nvSpPr>
          <p:cNvPr id="105" name="CustomShape 2"/>
          <p:cNvSpPr/>
          <p:nvPr/>
        </p:nvSpPr>
        <p:spPr>
          <a:xfrm>
            <a:off x="1982520" y="4029840"/>
            <a:ext cx="7765200" cy="73116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2400" b="1" strike="noStrike" spc="-1">
                <a:solidFill>
                  <a:srgbClr val="FFFFFF"/>
                </a:solidFill>
                <a:latin typeface="Calibri"/>
                <a:ea typeface="Calibri"/>
              </a:rPr>
              <a:t>Konsep Jaringan Komputer Dalam Komunikasi Data</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stretch>
            <a:fillRect/>
          </a:stretch>
        </p:blipFill>
        <p:spPr>
          <a:xfrm>
            <a:off x="-661680" y="2074680"/>
            <a:ext cx="4465440" cy="4465440"/>
          </a:xfrm>
          <a:prstGeom prst="rect">
            <a:avLst/>
          </a:prstGeom>
          <a:ln>
            <a:noFill/>
          </a:ln>
        </p:spPr>
      </p:pic>
      <p:sp>
        <p:nvSpPr>
          <p:cNvPr id="110" name="CustomShape 3"/>
          <p:cNvSpPr/>
          <p:nvPr/>
        </p:nvSpPr>
        <p:spPr>
          <a:xfrm>
            <a:off x="450720" y="514440"/>
            <a:ext cx="10753200" cy="52840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en-US" sz="4000" b="0" strike="noStrike" spc="-1">
                <a:solidFill>
                  <a:srgbClr val="FFFFFF"/>
                </a:solidFill>
                <a:latin typeface="Calibri"/>
              </a:rPr>
              <a:t>Apa itu jaringan komputer ?</a:t>
            </a:r>
            <a:endParaRPr lang="en-US" sz="4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stretch>
            <a:fillRect/>
          </a:stretch>
        </p:blipFill>
        <p:spPr>
          <a:xfrm>
            <a:off x="-1680220" y="4581025"/>
            <a:ext cx="4465440" cy="4465440"/>
          </a:xfrm>
          <a:prstGeom prst="rect">
            <a:avLst/>
          </a:prstGeom>
          <a:ln>
            <a:noFill/>
          </a:ln>
        </p:spPr>
      </p:pic>
      <p:sp>
        <p:nvSpPr>
          <p:cNvPr id="110" name="CustomShape 3"/>
          <p:cNvSpPr/>
          <p:nvPr/>
        </p:nvSpPr>
        <p:spPr>
          <a:xfrm>
            <a:off x="450720" y="514440"/>
            <a:ext cx="10753200" cy="52840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en-US" sz="4000" b="0" strike="noStrike" spc="-1">
                <a:solidFill>
                  <a:srgbClr val="FFFFFF"/>
                </a:solidFill>
                <a:latin typeface="Calibri"/>
              </a:rPr>
              <a:t>Jaringan Komputer yaitu himpunan “interkoneksi” antara 2 komputer autonomous atau lebih yang terhubung dengan media transmisi kabel atau tanpa kabel (wireless)</a:t>
            </a:r>
            <a:endParaRPr lang="en-US" sz="4000" b="0" strike="noStrike" spc="-1">
              <a:solidFill>
                <a:srgbClr val="FFFFFF"/>
              </a:solidFill>
              <a:latin typeface="Calibri"/>
            </a:endParaRPr>
          </a:p>
          <a:p>
            <a:pPr algn="ctr">
              <a:lnSpc>
                <a:spcPct val="100000"/>
              </a:lnSpc>
            </a:pPr>
            <a:endParaRPr lang="en-US" sz="4000" b="0" strike="noStrike" spc="-1">
              <a:solidFill>
                <a:srgbClr val="FFFFFF"/>
              </a:solidFill>
              <a:latin typeface="Calibri"/>
            </a:endParaRPr>
          </a:p>
          <a:p>
            <a:pPr algn="r">
              <a:lnSpc>
                <a:spcPct val="100000"/>
              </a:lnSpc>
            </a:pPr>
            <a:r>
              <a:rPr lang="en-US" sz="2000" b="0" strike="noStrike" spc="-1">
                <a:solidFill>
                  <a:srgbClr val="FFFFFF"/>
                </a:solidFill>
                <a:latin typeface="Calibri"/>
              </a:rPr>
              <a:t>Melwin Syafrizal (AMIKOM Yogyakarta)</a:t>
            </a:r>
            <a:endParaRPr lang="en-US" sz="2000" b="0" strike="noStrike" spc="-1">
              <a:solidFill>
                <a:srgbClr val="FFFFFF"/>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stretch>
            <a:fillRect/>
          </a:stretch>
        </p:blipFill>
        <p:spPr>
          <a:xfrm>
            <a:off x="-1680220" y="458102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Manfaat Jaringan Komputer</a:t>
            </a:r>
            <a:endParaRPr lang="en-US" sz="4000" b="0" strike="noStrike" spc="-1">
              <a:solidFill>
                <a:srgbClr val="FFFFFF"/>
              </a:solidFill>
              <a:latin typeface="Calibri"/>
            </a:endParaRPr>
          </a:p>
        </p:txBody>
      </p:sp>
      <p:sp>
        <p:nvSpPr>
          <p:cNvPr id="6" name="CustomShape 3"/>
          <p:cNvSpPr/>
          <p:nvPr/>
        </p:nvSpPr>
        <p:spPr>
          <a:xfrm>
            <a:off x="623570" y="1988820"/>
            <a:ext cx="10753090" cy="426656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marL="457200" indent="-457200" algn="l">
              <a:lnSpc>
                <a:spcPct val="100000"/>
              </a:lnSpc>
              <a:buAutoNum type="arabicPeriod"/>
            </a:pPr>
            <a:r>
              <a:rPr lang="en-US" sz="2400" b="0" strike="noStrike" spc="-1">
                <a:solidFill>
                  <a:srgbClr val="FFFFFF"/>
                </a:solidFill>
                <a:latin typeface="Calibri"/>
              </a:rPr>
              <a:t>Jaringan Komputer dapat sharing resource (data, program, peripheral komputer)</a:t>
            </a:r>
            <a:endParaRPr lang="en-US" sz="2400" b="0" strike="noStrike" spc="-1">
              <a:solidFill>
                <a:srgbClr val="FFFFFF"/>
              </a:solidFill>
              <a:latin typeface="Calibri"/>
            </a:endParaRPr>
          </a:p>
          <a:p>
            <a:pPr marL="457200" indent="-457200" algn="l">
              <a:lnSpc>
                <a:spcPct val="100000"/>
              </a:lnSpc>
              <a:buAutoNum type="arabicPeriod"/>
            </a:pPr>
            <a:r>
              <a:rPr lang="en-US" sz="2400" b="0" strike="noStrike" spc="-1">
                <a:solidFill>
                  <a:srgbClr val="FFFFFF"/>
                </a:solidFill>
                <a:latin typeface="Calibri"/>
              </a:rPr>
              <a:t>Jaringan Komputer media komunikasi efektif dan multimedia</a:t>
            </a:r>
            <a:endParaRPr lang="en-US" sz="2400" b="0" strike="noStrike" spc="-1">
              <a:solidFill>
                <a:srgbClr val="FFFFFF"/>
              </a:solidFill>
              <a:latin typeface="Calibri"/>
            </a:endParaRPr>
          </a:p>
          <a:p>
            <a:pPr marL="457200" indent="-457200" algn="l">
              <a:lnSpc>
                <a:spcPct val="100000"/>
              </a:lnSpc>
              <a:buAutoNum type="arabicPeriod"/>
            </a:pPr>
            <a:r>
              <a:rPr lang="en-US" sz="2400" b="0" strike="noStrike" spc="-1">
                <a:solidFill>
                  <a:srgbClr val="FFFFFF"/>
                </a:solidFill>
                <a:latin typeface="Calibri"/>
              </a:rPr>
              <a:t>Jaringan Komputer memungkinkan manajemen sumber daya lebih efisien.</a:t>
            </a:r>
            <a:endParaRPr lang="en-US" sz="2400" b="0" strike="noStrike" spc="-1">
              <a:solidFill>
                <a:srgbClr val="FFFFFF"/>
              </a:solidFill>
              <a:latin typeface="Calibri"/>
            </a:endParaRPr>
          </a:p>
          <a:p>
            <a:pPr marL="457200" indent="-457200" algn="l">
              <a:lnSpc>
                <a:spcPct val="100000"/>
              </a:lnSpc>
              <a:buAutoNum type="arabicPeriod"/>
            </a:pPr>
            <a:r>
              <a:rPr lang="en-US" sz="2400" b="0" strike="noStrike" spc="-1">
                <a:solidFill>
                  <a:srgbClr val="FFFFFF"/>
                </a:solidFill>
                <a:latin typeface="Calibri"/>
              </a:rPr>
              <a:t>Jaringan Komputer memungkinkan penyampaian lebih terpadu.</a:t>
            </a:r>
            <a:endParaRPr lang="en-US" sz="2400" b="0" strike="noStrike" spc="-1">
              <a:solidFill>
                <a:srgbClr val="FFFFFF"/>
              </a:solidFill>
              <a:latin typeface="Calibri"/>
            </a:endParaRPr>
          </a:p>
          <a:p>
            <a:pPr marL="457200" indent="-457200" algn="l">
              <a:lnSpc>
                <a:spcPct val="100000"/>
              </a:lnSpc>
              <a:buAutoNum type="arabicPeriod"/>
            </a:pPr>
            <a:r>
              <a:rPr lang="en-US" sz="2400" b="0" strike="noStrike" spc="-1">
                <a:solidFill>
                  <a:srgbClr val="FFFFFF"/>
                </a:solidFill>
                <a:latin typeface="Calibri"/>
              </a:rPr>
              <a:t>Jaringan Komputer memungkinkan kelompok kerja berkomunikasi lebih efisien.</a:t>
            </a:r>
            <a:endParaRPr lang="en-US" sz="2400" b="0" strike="noStrike" spc="-1">
              <a:solidFill>
                <a:srgbClr val="FFFFFF"/>
              </a:solidFill>
              <a:latin typeface="Calibri"/>
            </a:endParaRPr>
          </a:p>
          <a:p>
            <a:pPr marL="457200" indent="-457200" algn="l">
              <a:lnSpc>
                <a:spcPct val="100000"/>
              </a:lnSpc>
              <a:buAutoNum type="arabicPeriod"/>
            </a:pPr>
            <a:r>
              <a:rPr lang="en-US" sz="2400" b="0" strike="noStrike" spc="-1">
                <a:solidFill>
                  <a:srgbClr val="FFFFFF"/>
                </a:solidFill>
                <a:latin typeface="Calibri"/>
              </a:rPr>
              <a:t>Jaringan Komputer dapat menjaga keamanan data lebih terjamin (hak akses).</a:t>
            </a:r>
            <a:endParaRPr lang="en-US" sz="2400" b="0" strike="noStrike" spc="-1">
              <a:solidFill>
                <a:srgbClr val="FFFFFF"/>
              </a:solidFill>
              <a:latin typeface="Calibri"/>
            </a:endParaRPr>
          </a:p>
          <a:p>
            <a:pPr marL="457200" indent="-457200" algn="l">
              <a:lnSpc>
                <a:spcPct val="100000"/>
              </a:lnSpc>
              <a:buAutoNum type="arabicPeriod"/>
            </a:pPr>
            <a:r>
              <a:rPr lang="en-US" sz="2400" b="0" strike="noStrike" spc="-1">
                <a:solidFill>
                  <a:srgbClr val="FFFFFF"/>
                </a:solidFill>
                <a:latin typeface="Calibri"/>
              </a:rPr>
              <a:t>Jaringan Komputer menghemat biaya pengembangan dan pemeliharaan.</a:t>
            </a:r>
            <a:endParaRPr lang="en-US" sz="2400" b="0" strike="noStrike" spc="-1">
              <a:solidFill>
                <a:srgbClr val="FFFFFF"/>
              </a:solidFill>
              <a:latin typeface="Calibri"/>
            </a:endParaRPr>
          </a:p>
          <a:p>
            <a:pPr marL="457200" indent="-457200" algn="l">
              <a:lnSpc>
                <a:spcPct val="100000"/>
              </a:lnSpc>
              <a:buAutoNum type="arabicPeriod"/>
            </a:pPr>
            <a:r>
              <a:rPr lang="en-US" sz="2400" b="0" strike="noStrike" spc="-1">
                <a:solidFill>
                  <a:srgbClr val="FFFFFF"/>
                </a:solidFill>
                <a:latin typeface="Calibri"/>
              </a:rPr>
              <a:t>Jaringan Komputer membantu mempertahankan informasi agar tetap handal dan up to date.</a:t>
            </a:r>
            <a:endParaRPr lang="en-US" sz="2400" b="0" strike="noStrike" spc="-1">
              <a:solidFill>
                <a:srgbClr val="FFFFFF"/>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stretch>
            <a:fillRect/>
          </a:stretch>
        </p:blipFill>
        <p:spPr>
          <a:xfrm>
            <a:off x="-1680220" y="458102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Topologi jaringan</a:t>
            </a:r>
            <a:endParaRPr lang="en-US" sz="4000" b="0" strike="noStrike" spc="-1">
              <a:solidFill>
                <a:srgbClr val="FFFFFF"/>
              </a:solidFill>
              <a:latin typeface="Calibri"/>
            </a:endParaRPr>
          </a:p>
        </p:txBody>
      </p:sp>
      <p:pic>
        <p:nvPicPr>
          <p:cNvPr id="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77135" y="2204720"/>
            <a:ext cx="6699885" cy="32854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stretch>
            <a:fillRect/>
          </a:stretch>
        </p:blipFill>
        <p:spPr>
          <a:xfrm>
            <a:off x="-1680220" y="458102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Tujuan Jaringan Komputer</a:t>
            </a:r>
            <a:endParaRPr lang="en-US" sz="4000" b="0" strike="noStrike" spc="-1">
              <a:solidFill>
                <a:srgbClr val="FFFFFF"/>
              </a:solidFill>
              <a:latin typeface="Calibri"/>
            </a:endParaRPr>
          </a:p>
        </p:txBody>
      </p:sp>
      <p:sp>
        <p:nvSpPr>
          <p:cNvPr id="6" name="CustomShape 3"/>
          <p:cNvSpPr/>
          <p:nvPr/>
        </p:nvSpPr>
        <p:spPr>
          <a:xfrm>
            <a:off x="623570" y="1917065"/>
            <a:ext cx="10753090" cy="426656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marL="457200" indent="-457200" algn="l">
              <a:lnSpc>
                <a:spcPct val="100000"/>
              </a:lnSpc>
              <a:buAutoNum type="arabicPeriod"/>
            </a:pPr>
            <a:r>
              <a:rPr lang="en-US" sz="2400" b="0" strike="noStrike" spc="-1">
                <a:solidFill>
                  <a:srgbClr val="FFFFFF"/>
                </a:solidFill>
                <a:latin typeface="Calibri"/>
              </a:rPr>
              <a:t>Jaringan memungkinkan manajemen sumber daya lebih efisien</a:t>
            </a:r>
            <a:endParaRPr lang="en-US" sz="2400" b="0" strike="noStrike" spc="-1">
              <a:solidFill>
                <a:srgbClr val="FFFFFF"/>
              </a:solidFill>
              <a:latin typeface="Calibri"/>
            </a:endParaRPr>
          </a:p>
          <a:p>
            <a:pPr marL="457200" indent="-457200" algn="l">
              <a:lnSpc>
                <a:spcPct val="100000"/>
              </a:lnSpc>
              <a:buAutoNum type="arabicPeriod"/>
            </a:pPr>
            <a:r>
              <a:rPr lang="en-US" sz="2400" b="0" strike="noStrike" spc="-1">
                <a:solidFill>
                  <a:srgbClr val="FFFFFF"/>
                </a:solidFill>
                <a:latin typeface="Calibri"/>
              </a:rPr>
              <a:t>Jaringan membantu mempertahankan informasi agar tetap andal dan upto-date.</a:t>
            </a:r>
            <a:endParaRPr lang="en-US" sz="2400" b="0" strike="noStrike" spc="-1">
              <a:solidFill>
                <a:srgbClr val="FFFFFF"/>
              </a:solidFill>
              <a:latin typeface="Calibri"/>
            </a:endParaRPr>
          </a:p>
          <a:p>
            <a:pPr marL="457200" indent="-457200" algn="l">
              <a:lnSpc>
                <a:spcPct val="100000"/>
              </a:lnSpc>
              <a:buAutoNum type="arabicPeriod"/>
            </a:pPr>
            <a:r>
              <a:rPr lang="en-US" sz="2400" b="0" strike="noStrike" spc="-1">
                <a:solidFill>
                  <a:srgbClr val="FFFFFF"/>
                </a:solidFill>
                <a:latin typeface="Calibri"/>
              </a:rPr>
              <a:t>Jaringan membantu mempercepat proses berbagi data (data sharing).</a:t>
            </a:r>
            <a:endParaRPr lang="en-US" sz="2400" b="0" strike="noStrike" spc="-1">
              <a:solidFill>
                <a:srgbClr val="FFFFFF"/>
              </a:solidFill>
              <a:latin typeface="Calibri"/>
            </a:endParaRPr>
          </a:p>
          <a:p>
            <a:pPr marL="457200" indent="-457200" algn="l">
              <a:lnSpc>
                <a:spcPct val="100000"/>
              </a:lnSpc>
              <a:buAutoNum type="arabicPeriod"/>
            </a:pPr>
            <a:r>
              <a:rPr lang="en-US" sz="2400" b="0" strike="noStrike" spc="-1">
                <a:solidFill>
                  <a:srgbClr val="FFFFFF"/>
                </a:solidFill>
                <a:latin typeface="Calibri"/>
              </a:rPr>
              <a:t>Jaringan memungkinkan kelompok-kerja berkomunikasi dengan lebih efisien.</a:t>
            </a:r>
            <a:endParaRPr lang="en-US" sz="2400" b="0" strike="noStrike" spc="-1">
              <a:solidFill>
                <a:srgbClr val="FFFFFF"/>
              </a:solidFill>
              <a:latin typeface="Calibri"/>
            </a:endParaRPr>
          </a:p>
          <a:p>
            <a:pPr marL="457200" indent="-457200" algn="l">
              <a:lnSpc>
                <a:spcPct val="100000"/>
              </a:lnSpc>
              <a:buAutoNum type="arabicPeriod"/>
            </a:pPr>
            <a:r>
              <a:rPr lang="en-US" sz="2400" b="0" strike="noStrike" spc="-1">
                <a:solidFill>
                  <a:srgbClr val="FFFFFF"/>
                </a:solidFill>
                <a:latin typeface="Calibri"/>
              </a:rPr>
              <a:t>Jaringan membantu usaha dalam melayani klien mereka secara lebih efektif.</a:t>
            </a:r>
            <a:endParaRPr lang="en-US" sz="2400" b="0" strike="noStrike" spc="-1">
              <a:solidFill>
                <a:srgbClr val="FFFFFF"/>
              </a:solidFill>
              <a:latin typeface="Calibri"/>
            </a:endParaRPr>
          </a:p>
          <a:p>
            <a:pPr marL="457200" indent="-457200" algn="l">
              <a:lnSpc>
                <a:spcPct val="100000"/>
              </a:lnSpc>
              <a:buAutoNum type="arabicPeriod"/>
            </a:pPr>
            <a:endParaRPr lang="en-US" sz="2400" b="0" strike="noStrike" spc="-1">
              <a:solidFill>
                <a:srgbClr val="FFFFFF"/>
              </a:solidFill>
              <a:latin typeface="Calibri"/>
            </a:endParaRPr>
          </a:p>
          <a:p>
            <a:pPr marL="457200" indent="-457200" algn="l">
              <a:lnSpc>
                <a:spcPct val="100000"/>
              </a:lnSpc>
              <a:buAutoNum type="arabicPeriod"/>
            </a:pPr>
            <a:endParaRPr lang="en-US" sz="2400" b="0" strike="noStrike" spc="-1">
              <a:solidFill>
                <a:srgbClr val="FFFFFF"/>
              </a:solidFill>
              <a:latin typeface="Calibri"/>
            </a:endParaRPr>
          </a:p>
          <a:p>
            <a:pPr marL="457200" indent="-457200" algn="l">
              <a:lnSpc>
                <a:spcPct val="100000"/>
              </a:lnSpc>
              <a:buAutoNum type="arabicPeriod"/>
            </a:pPr>
            <a:endParaRPr lang="en-US" sz="2400" b="0" strike="noStrike" spc="-1">
              <a:solidFill>
                <a:srgbClr val="FFFFFF"/>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stretch>
            <a:fillRect/>
          </a:stretch>
        </p:blipFill>
        <p:spPr>
          <a:xfrm>
            <a:off x="-1680220" y="458102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Jenis-jenis Jaringan Komputer</a:t>
            </a:r>
            <a:endParaRPr lang="en-US" sz="4000" b="0" strike="noStrike" spc="-1">
              <a:solidFill>
                <a:srgbClr val="FFFFFF"/>
              </a:solidFill>
              <a:latin typeface="Calibri"/>
            </a:endParaRPr>
          </a:p>
        </p:txBody>
      </p:sp>
      <p:sp>
        <p:nvSpPr>
          <p:cNvPr id="6" name="CustomShape 3"/>
          <p:cNvSpPr/>
          <p:nvPr/>
        </p:nvSpPr>
        <p:spPr>
          <a:xfrm>
            <a:off x="623570" y="1917065"/>
            <a:ext cx="10753090" cy="315404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indent="0" algn="l">
              <a:lnSpc>
                <a:spcPct val="100000"/>
              </a:lnSpc>
              <a:buNone/>
            </a:pPr>
            <a:r>
              <a:rPr lang="en-US" sz="4000" b="0" strike="noStrike" spc="-1">
                <a:solidFill>
                  <a:srgbClr val="FFFFFF"/>
                </a:solidFill>
                <a:latin typeface="Calibri"/>
              </a:rPr>
              <a:t>Berdasarkan Pola Pengoperasian</a:t>
            </a:r>
            <a:endParaRPr lang="en-US" sz="4000" b="0" strike="noStrike" spc="-1">
              <a:solidFill>
                <a:srgbClr val="FFFFFF"/>
              </a:solidFill>
              <a:latin typeface="Calibri"/>
            </a:endParaRPr>
          </a:p>
          <a:p>
            <a:pPr marL="457200" indent="-457200" algn="l">
              <a:lnSpc>
                <a:spcPct val="100000"/>
              </a:lnSpc>
              <a:buAutoNum type="arabicPeriod"/>
            </a:pPr>
            <a:r>
              <a:rPr lang="en-US" sz="4000" b="0" strike="noStrike" spc="-1">
                <a:solidFill>
                  <a:srgbClr val="FFFFFF"/>
                </a:solidFill>
                <a:latin typeface="Calibri"/>
              </a:rPr>
              <a:t>Jaringan client-server</a:t>
            </a:r>
            <a:endParaRPr lang="en-US" sz="4000" b="0" strike="noStrike" spc="-1">
              <a:solidFill>
                <a:srgbClr val="FFFFFF"/>
              </a:solidFill>
              <a:latin typeface="Calibri"/>
            </a:endParaRPr>
          </a:p>
          <a:p>
            <a:pPr marL="457200" indent="-457200" algn="l">
              <a:lnSpc>
                <a:spcPct val="100000"/>
              </a:lnSpc>
              <a:buAutoNum type="arabicPeriod"/>
            </a:pPr>
            <a:r>
              <a:rPr lang="en-US" sz="4000" b="0" strike="noStrike" spc="-1">
                <a:solidFill>
                  <a:srgbClr val="FFFFFF"/>
                </a:solidFill>
                <a:latin typeface="Calibri"/>
              </a:rPr>
              <a:t>Peer to Peer</a:t>
            </a:r>
            <a:endParaRPr lang="en-US" sz="4000" b="0" strike="noStrike" spc="-1">
              <a:solidFill>
                <a:srgbClr val="FFFFFF"/>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4359</Words>
  <Application>WPS Presentation</Application>
  <PresentationFormat/>
  <Paragraphs>140</Paragraphs>
  <Slides>23</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23</vt:i4>
      </vt:variant>
    </vt:vector>
  </HeadingPairs>
  <TitlesOfParts>
    <vt:vector size="42" baseType="lpstr">
      <vt:lpstr>Arial</vt:lpstr>
      <vt:lpstr>SimSun</vt:lpstr>
      <vt:lpstr>Wingdings</vt:lpstr>
      <vt:lpstr>Times New Roman</vt:lpstr>
      <vt:lpstr>Calibri</vt:lpstr>
      <vt:lpstr>Trebuchet MS</vt:lpstr>
      <vt:lpstr>Symbol</vt:lpstr>
      <vt:lpstr>Arial</vt:lpstr>
      <vt:lpstr>Calibri Light</vt:lpstr>
      <vt:lpstr>Calibri</vt:lpstr>
      <vt:lpstr>Times New Roman</vt:lpstr>
      <vt:lpstr>Microsoft YaHei</vt:lpstr>
      <vt:lpstr>Droid Sans Fallback</vt:lpstr>
      <vt:lpstr>Arial Unicode MS</vt:lpstr>
      <vt:lpstr>OpenSymbol</vt:lpstr>
      <vt:lpstr>Gubbi</vt:lpstr>
      <vt:lpstr>SimSun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Jenis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ufiq</cp:lastModifiedBy>
  <cp:revision>21</cp:revision>
  <dcterms:created xsi:type="dcterms:W3CDTF">2022-03-07T03:27:29Z</dcterms:created>
  <dcterms:modified xsi:type="dcterms:W3CDTF">2022-03-07T03:27:29Z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1033-11.1.0.10920</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