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9" r:id="rId8"/>
    <p:sldId id="276" r:id="rId9"/>
    <p:sldId id="260" r:id="rId10"/>
    <p:sldId id="274" r:id="rId11"/>
    <p:sldId id="275" r:id="rId12"/>
    <p:sldId id="277" r:id="rId13"/>
    <p:sldId id="297" r:id="rId14"/>
    <p:sldId id="262" r:id="rId15"/>
    <p:sldId id="263" r:id="rId16"/>
    <p:sldId id="298" r:id="rId17"/>
    <p:sldId id="299" r:id="rId18"/>
    <p:sldId id="265" r:id="rId19"/>
    <p:sldId id="291" r:id="rId20"/>
    <p:sldId id="292" r:id="rId21"/>
    <p:sldId id="293" r:id="rId22"/>
    <p:sldId id="294" r:id="rId23"/>
    <p:sldId id="267" r:id="rId2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2" name="PlaceHolder 2"/>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panose="02020603050405020304"/>
            </a:endParaRPr>
          </a:p>
        </p:txBody>
      </p:sp>
      <p:sp>
        <p:nvSpPr>
          <p:cNvPr id="3" name="PlaceHolder 3"/>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 name="PlaceHolder 4"/>
          <p:cNvSpPr>
            <a:spLocks noGrp="1"/>
          </p:cNvSpPr>
          <p:nvPr>
            <p:ph type="title"/>
          </p:nvPr>
        </p:nvSpPr>
        <p:spPr>
          <a:xfrm>
            <a:off x="609480" y="273600"/>
            <a:ext cx="10972440" cy="1144800"/>
          </a:xfrm>
          <a:prstGeom prst="rect">
            <a:avLst/>
          </a:prstGeom>
        </p:spPr>
        <p:txBody>
          <a:bodyPr lIns="0" tIns="0" rIns="0" bIns="0" anchor="ctr">
            <a:noAutofit/>
          </a:bodyP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lang="zh-CN" sz="6000" b="0" strike="noStrike" spc="-1">
                <a:solidFill>
                  <a:srgbClr val="000000"/>
                </a:solidFill>
                <a:latin typeface="Calibri Light"/>
              </a:rPr>
              <a:t>单击此处编辑母版标题样式</a:t>
            </a:r>
            <a:endParaRPr lang="en-US" sz="6000" b="0" strike="noStrike" spc="-1">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lang="en-US" sz="2400" b="0" strike="noStrike" spc="-1">
              <a:latin typeface="Times New Roman" panose="02020603050405020304"/>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endParaRPr lang="en-US" sz="2400" b="0" strike="noStrike" spc="-1">
              <a:latin typeface="Times New Roman" panose="02020603050405020304"/>
            </a:endParaRP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图片 1"/>
          <p:cNvPicPr/>
          <p:nvPr/>
        </p:nvPicPr>
        <p:blipFill>
          <a:blip r:embed="rId1"/>
          <a:stretch>
            <a:fillRect/>
          </a:stretch>
        </p:blipFill>
        <p:spPr>
          <a:xfrm>
            <a:off x="0" y="0"/>
            <a:ext cx="12191760" cy="6857640"/>
          </a:xfrm>
          <a:prstGeom prst="rect">
            <a:avLst/>
          </a:prstGeom>
          <a:ln>
            <a:noFill/>
          </a:ln>
        </p:spPr>
      </p:pic>
      <p:sp>
        <p:nvSpPr>
          <p:cNvPr id="83" name="CustomShape 1"/>
          <p:cNvSpPr/>
          <p:nvPr/>
        </p:nvSpPr>
        <p:spPr>
          <a:xfrm>
            <a:off x="623635" y="1268670"/>
            <a:ext cx="7968960" cy="166179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5400" b="1" strike="noStrike" spc="-1">
                <a:solidFill>
                  <a:srgbClr val="FFFFFF"/>
                </a:solidFill>
                <a:latin typeface="Calibri"/>
                <a:ea typeface="Calibri"/>
              </a:rPr>
              <a:t>Jaringan Komputer dalam Komunikasi Data</a:t>
            </a:r>
            <a:endParaRPr lang="en-US" sz="5400" b="1" strike="noStrike" spc="-1">
              <a:solidFill>
                <a:srgbClr val="FFFFFF"/>
              </a:solidFill>
              <a:latin typeface="Calibri"/>
              <a:ea typeface="Calibri"/>
            </a:endParaRPr>
          </a:p>
        </p:txBody>
      </p:sp>
      <p:sp>
        <p:nvSpPr>
          <p:cNvPr id="84" name="CustomShape 2"/>
          <p:cNvSpPr/>
          <p:nvPr/>
        </p:nvSpPr>
        <p:spPr>
          <a:xfrm>
            <a:off x="1719720" y="3639600"/>
            <a:ext cx="4421520" cy="435600"/>
          </a:xfrm>
          <a:prstGeom prst="roundRect">
            <a:avLst>
              <a:gd name="adj" fmla="val 50000"/>
            </a:avLst>
          </a:prstGeom>
          <a:solidFill>
            <a:schemeClr val="bg1"/>
          </a:solidFill>
          <a:ln>
            <a:noFill/>
          </a:ln>
        </p:spPr>
        <p:style>
          <a:lnRef idx="0">
            <a:srgbClr val="FFFFFF"/>
          </a:lnRef>
          <a:fillRef idx="0">
            <a:srgbClr val="FFFFFF"/>
          </a:fillRef>
          <a:effectRef idx="0">
            <a:srgbClr val="FFFFFF"/>
          </a:effectRef>
          <a:fontRef idx="minor"/>
        </p:style>
      </p:sp>
      <p:sp>
        <p:nvSpPr>
          <p:cNvPr id="85" name="CustomShape 3"/>
          <p:cNvSpPr/>
          <p:nvPr/>
        </p:nvSpPr>
        <p:spPr>
          <a:xfrm>
            <a:off x="1996920" y="3703680"/>
            <a:ext cx="3775680" cy="2437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1600" b="1" strike="noStrike" spc="-1">
                <a:solidFill>
                  <a:srgbClr val="000000"/>
                </a:solidFill>
                <a:latin typeface="Calibri"/>
                <a:ea typeface="Calibri"/>
              </a:rPr>
              <a:t>M. Taufiq, M. Kom</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Unsur-Unsur Pokok Komunikasi Data</a:t>
            </a:r>
            <a:endParaRPr lang="en-US" sz="4000" b="0" strike="noStrike" spc="-1">
              <a:solidFill>
                <a:srgbClr val="FFFFFF"/>
              </a:solidFill>
              <a:latin typeface="Calibri"/>
            </a:endParaRPr>
          </a:p>
        </p:txBody>
      </p:sp>
      <p:sp>
        <p:nvSpPr>
          <p:cNvPr id="6" name="CustomShape 3"/>
          <p:cNvSpPr/>
          <p:nvPr/>
        </p:nvSpPr>
        <p:spPr>
          <a:xfrm>
            <a:off x="623570" y="1917065"/>
            <a:ext cx="10370820" cy="367220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514350" indent="-514350" algn="l">
              <a:lnSpc>
                <a:spcPct val="100000"/>
              </a:lnSpc>
              <a:buAutoNum type="arabicPeriod"/>
            </a:pPr>
            <a:r>
              <a:rPr lang="en-US" sz="2800" spc="-1">
                <a:solidFill>
                  <a:srgbClr val="FFFFFF"/>
                </a:solidFill>
                <a:latin typeface="Calibri"/>
                <a:sym typeface="+mn-ea"/>
              </a:rPr>
              <a:t>Transmitter (sumber) adalah suatu alat yang digunakan untuk mengirim data dari sumber ke tujuan.</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Receiver (tujuan) adalah suatu alat yang digunakan untuk menerima data dari sumber ke tujuan</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Media transmisi adalah suatu alat yang digunakan untuk menghubungkan antar transmitter dengan receiver.</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Informasi yang berupa data adalah data yang mengalir di media transmisi berupa data bit yang belum menghasilkan informasi yang berguna.</a:t>
            </a:r>
            <a:endParaRPr lang="en-US" sz="2800" spc="-1">
              <a:solidFill>
                <a:srgbClr val="FFFFFF"/>
              </a:solidFill>
              <a:latin typeface="Calibri"/>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Data dan Signal</a:t>
            </a:r>
            <a:endParaRPr lang="en-US" sz="4000" b="0" strike="noStrike" spc="-1">
              <a:solidFill>
                <a:srgbClr val="FFFFFF"/>
              </a:solidFill>
              <a:latin typeface="Calibri"/>
            </a:endParaRPr>
          </a:p>
        </p:txBody>
      </p:sp>
      <p:sp>
        <p:nvSpPr>
          <p:cNvPr id="6" name="CustomShape 3"/>
          <p:cNvSpPr/>
          <p:nvPr/>
        </p:nvSpPr>
        <p:spPr>
          <a:xfrm>
            <a:off x="623570" y="1917065"/>
            <a:ext cx="5175885" cy="367220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2800" spc="-1">
                <a:solidFill>
                  <a:srgbClr val="FFFFFF"/>
                </a:solidFill>
                <a:latin typeface="Calibri"/>
                <a:sym typeface="+mn-ea"/>
              </a:rPr>
              <a:t>Secara umum signal dibagi dalam 2 macam:</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Analog </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Digital</a:t>
            </a:r>
            <a:endParaRPr lang="en-US" sz="2800" spc="-1">
              <a:solidFill>
                <a:srgbClr val="FFFFFF"/>
              </a:solidFill>
              <a:latin typeface="Calibri"/>
              <a:sym typeface="+mn-ea"/>
            </a:endParaRPr>
          </a:p>
        </p:txBody>
      </p:sp>
      <p:pic>
        <p:nvPicPr>
          <p:cNvPr id="4" name="Picture 3"/>
          <p:cNvPicPr>
            <a:picLocks noChangeAspect="1"/>
          </p:cNvPicPr>
          <p:nvPr/>
        </p:nvPicPr>
        <p:blipFill>
          <a:blip r:embed="rId3"/>
          <a:stretch>
            <a:fillRect/>
          </a:stretch>
        </p:blipFill>
        <p:spPr>
          <a:xfrm>
            <a:off x="6024245" y="2061210"/>
            <a:ext cx="6076950" cy="3190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图片 3"/>
          <p:cNvPicPr/>
          <p:nvPr/>
        </p:nvPicPr>
        <p:blipFill>
          <a:blip r:embed="rId1"/>
          <a:stretch>
            <a:fillRect/>
          </a:stretch>
        </p:blipFill>
        <p:spPr>
          <a:xfrm>
            <a:off x="0" y="0"/>
            <a:ext cx="12191760" cy="6857640"/>
          </a:xfrm>
          <a:prstGeom prst="rect">
            <a:avLst/>
          </a:prstGeom>
          <a:ln>
            <a:noFill/>
          </a:ln>
        </p:spPr>
      </p:pic>
      <p:sp>
        <p:nvSpPr>
          <p:cNvPr id="132"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03</a:t>
            </a:r>
            <a:endParaRPr lang="en-US" sz="11500" b="0" strike="noStrike" spc="-1">
              <a:latin typeface="Arial" panose="020B0604020202020204"/>
            </a:endParaRPr>
          </a:p>
        </p:txBody>
      </p:sp>
      <p:sp>
        <p:nvSpPr>
          <p:cNvPr id="133" name="CustomShape 2"/>
          <p:cNvSpPr/>
          <p:nvPr/>
        </p:nvSpPr>
        <p:spPr>
          <a:xfrm>
            <a:off x="1982470" y="4029710"/>
            <a:ext cx="7164705"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pc="-1">
                <a:solidFill>
                  <a:srgbClr val="FFFFFF"/>
                </a:solidFill>
                <a:latin typeface="Calibri"/>
                <a:ea typeface="Calibri"/>
                <a:sym typeface="+mn-ea"/>
              </a:rPr>
              <a:t>Konsep Dasar Jaringan</a:t>
            </a:r>
            <a:endParaRPr lang="en-US" sz="2400" b="1" spc="-1">
              <a:solidFill>
                <a:srgbClr val="FFFFFF"/>
              </a:solidFill>
              <a:latin typeface="Calibri"/>
              <a:ea typeface="Calibri"/>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Topologi Jaringan</a:t>
            </a:r>
            <a:endParaRPr lang="en-US" sz="4000" b="0">
              <a:solidFill>
                <a:schemeClr val="bg1"/>
              </a:solidFill>
              <a:latin typeface="Calibri" charset="0"/>
              <a:cs typeface="Times New Roman" panose="02020603050405020304" charset="0"/>
            </a:endParaRPr>
          </a:p>
        </p:txBody>
      </p:sp>
      <p:pic>
        <p:nvPicPr>
          <p:cNvPr id="2" name="Picture 6"/>
          <p:cNvPicPr>
            <a:picLocks noChangeAspect="1"/>
          </p:cNvPicPr>
          <p:nvPr/>
        </p:nvPicPr>
        <p:blipFill>
          <a:blip r:embed="rId2"/>
          <a:stretch>
            <a:fillRect/>
          </a:stretch>
        </p:blipFill>
        <p:spPr>
          <a:xfrm>
            <a:off x="2423795" y="1772920"/>
            <a:ext cx="7021830" cy="4204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Tipe Jaringan</a:t>
            </a:r>
            <a:endParaRPr lang="en-US" sz="4000" b="0">
              <a:solidFill>
                <a:schemeClr val="bg1"/>
              </a:solidFill>
              <a:latin typeface="Calibri" charset="0"/>
              <a:cs typeface="Times New Roman" panose="02020603050405020304" charset="0"/>
            </a:endParaRPr>
          </a:p>
        </p:txBody>
      </p:sp>
      <p:sp>
        <p:nvSpPr>
          <p:cNvPr id="3" name="Text Box 2"/>
          <p:cNvSpPr txBox="1"/>
          <p:nvPr/>
        </p:nvSpPr>
        <p:spPr>
          <a:xfrm>
            <a:off x="609600" y="1700530"/>
            <a:ext cx="10339070" cy="953135"/>
          </a:xfrm>
          <a:prstGeom prst="rect">
            <a:avLst/>
          </a:prstGeom>
          <a:noFill/>
          <a:ln w="9525">
            <a:noFill/>
          </a:ln>
        </p:spPr>
        <p:txBody>
          <a:bodyPr wrap="square">
            <a:spAutoFit/>
          </a:bodyPr>
          <a:p>
            <a:pPr marL="0" indent="0" algn="l"/>
            <a:r>
              <a:rPr lang="en-US" sz="2800" b="0">
                <a:solidFill>
                  <a:schemeClr val="bg1"/>
                </a:solidFill>
                <a:latin typeface="Calibri" charset="0"/>
                <a:cs typeface="Times New Roman" panose="02020603050405020304" charset="0"/>
              </a:rPr>
              <a:t>a.Jaringan Berbasis Server</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b.Jaringan Peer to Peer</a:t>
            </a:r>
            <a:endParaRPr lang="en-US" sz="2800" b="0">
              <a:solidFill>
                <a:schemeClr val="bg1"/>
              </a:solidFill>
              <a:latin typeface="Calibri"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1343660" y="3933190"/>
            <a:ext cx="2981325" cy="153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Peralatan Jaringan</a:t>
            </a:r>
            <a:endParaRPr lang="en-US" sz="4000" b="0">
              <a:solidFill>
                <a:schemeClr val="bg1"/>
              </a:solidFill>
              <a:latin typeface="Calibri" charset="0"/>
              <a:cs typeface="Times New Roman" panose="02020603050405020304" charset="0"/>
            </a:endParaRPr>
          </a:p>
        </p:txBody>
      </p:sp>
      <p:sp>
        <p:nvSpPr>
          <p:cNvPr id="3" name="Text Box 2"/>
          <p:cNvSpPr txBox="1"/>
          <p:nvPr/>
        </p:nvSpPr>
        <p:spPr>
          <a:xfrm>
            <a:off x="609600" y="1700530"/>
            <a:ext cx="10339070" cy="2676525"/>
          </a:xfrm>
          <a:prstGeom prst="rect">
            <a:avLst/>
          </a:prstGeom>
          <a:noFill/>
          <a:ln w="9525">
            <a:noFill/>
          </a:ln>
        </p:spPr>
        <p:txBody>
          <a:bodyPr wrap="square">
            <a:spAutoFit/>
          </a:bodyPr>
          <a:p>
            <a:pPr marL="0" indent="0" algn="l"/>
            <a:r>
              <a:rPr lang="en-US" sz="2800" b="0">
                <a:solidFill>
                  <a:schemeClr val="bg1"/>
                </a:solidFill>
                <a:latin typeface="Calibri" charset="0"/>
                <a:cs typeface="Times New Roman" panose="02020603050405020304" charset="0"/>
              </a:rPr>
              <a:t>1.Network Interface Card</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2.PCMCIA Network Interface Card</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3.Modem</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4.Hub/Switch</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5.Router</a:t>
            </a:r>
            <a:endParaRPr lang="en-US" sz="2800" b="0">
              <a:solidFill>
                <a:schemeClr val="bg1"/>
              </a:solidFill>
              <a:latin typeface="Calibri" charset="0"/>
              <a:cs typeface="Times New Roman" panose="02020603050405020304" charset="0"/>
            </a:endParaRPr>
          </a:p>
          <a:p>
            <a:pPr marL="0" indent="0" algn="l"/>
            <a:r>
              <a:rPr lang="en-US" sz="2800" b="0">
                <a:solidFill>
                  <a:schemeClr val="bg1"/>
                </a:solidFill>
                <a:latin typeface="Calibri" charset="0"/>
                <a:cs typeface="Times New Roman" panose="02020603050405020304" charset="0"/>
              </a:rPr>
              <a:t>6.Dan sebagainya</a:t>
            </a:r>
            <a:endParaRPr lang="en-US" sz="28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9" name="图片 3"/>
          <p:cNvPicPr/>
          <p:nvPr/>
        </p:nvPicPr>
        <p:blipFill>
          <a:blip r:embed="rId1"/>
          <a:stretch>
            <a:fillRect/>
          </a:stretch>
        </p:blipFill>
        <p:spPr>
          <a:xfrm>
            <a:off x="0" y="0"/>
            <a:ext cx="12191760" cy="6857640"/>
          </a:xfrm>
          <a:prstGeom prst="rect">
            <a:avLst/>
          </a:prstGeom>
          <a:ln>
            <a:noFill/>
          </a:ln>
        </p:spPr>
      </p:pic>
      <p:sp>
        <p:nvSpPr>
          <p:cNvPr id="190"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04</a:t>
            </a:r>
            <a:endParaRPr lang="en-US" sz="11500" b="0" strike="noStrike" spc="-1">
              <a:latin typeface="Arial" panose="020B0604020202020204"/>
            </a:endParaRPr>
          </a:p>
        </p:txBody>
      </p:sp>
      <p:sp>
        <p:nvSpPr>
          <p:cNvPr id="191" name="CustomShape 2"/>
          <p:cNvSpPr/>
          <p:nvPr/>
        </p:nvSpPr>
        <p:spPr>
          <a:xfrm>
            <a:off x="1982470" y="4029710"/>
            <a:ext cx="4416425"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trike="noStrike" spc="-1">
                <a:solidFill>
                  <a:srgbClr val="FFFFFF"/>
                </a:solidFill>
                <a:latin typeface="Calibri"/>
                <a:ea typeface="Calibri"/>
              </a:rPr>
              <a:t>OSI Layer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2420620"/>
            <a:ext cx="10339070" cy="1322070"/>
          </a:xfrm>
          <a:prstGeom prst="rect">
            <a:avLst/>
          </a:prstGeom>
          <a:noFill/>
          <a:ln w="9525">
            <a:noFill/>
          </a:ln>
        </p:spPr>
        <p:txBody>
          <a:bodyPr wrap="square">
            <a:spAutoFit/>
          </a:bodyPr>
          <a:p>
            <a:pPr marL="0" indent="0" algn="l"/>
            <a:r>
              <a:rPr lang="en-US" sz="2000" b="0">
                <a:solidFill>
                  <a:schemeClr val="bg1"/>
                </a:solidFill>
                <a:latin typeface="Calibri" charset="0"/>
                <a:cs typeface="Times New Roman" panose="02020603050405020304" charset="0"/>
              </a:rPr>
              <a:t>Web server adalah sebuah software (perangkat lunak) yang memberikan layanan berupa data. Berfungsi untuk menerima permintaan HTTP atau HTTPS dari klien atau kita kenal dengan web browser (Chrome, Firefox). Selanjutnya ia akan mengirimkan respon atas permintaan tersebut kepada client dalam bentuk halaman web.</a:t>
            </a:r>
            <a:endParaRPr lang="en-US" sz="20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Pengertian</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4523105"/>
          </a:xfrm>
          <a:prstGeom prst="rect">
            <a:avLst/>
          </a:prstGeom>
          <a:noFill/>
          <a:ln w="9525">
            <a:noFill/>
          </a:ln>
        </p:spPr>
        <p:txBody>
          <a:bodyPr wrap="square">
            <a:spAutoFit/>
          </a:bodyPr>
          <a:p>
            <a:pPr marL="457200" indent="-457200" algn="l">
              <a:buAutoNum type="arabicPeriod"/>
            </a:pPr>
            <a:r>
              <a:rPr lang="en-US" sz="3200" b="0">
                <a:solidFill>
                  <a:schemeClr val="bg1"/>
                </a:solidFill>
                <a:latin typeface="Calibri" charset="0"/>
                <a:cs typeface="Times New Roman" panose="02020603050405020304" charset="0"/>
              </a:rPr>
              <a:t>Membersihkan berbagai cache yang terdapat pada penyimpanan serta semua dokumen yang tidak terpakai lagi.</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Melakukan pemeriksaan terhadap sistem security yang berasal dari permintaan HTTP berdasarkan request klien atau web browser.</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Menyediakan data berdasarkan request atau permintaan yang masuk agar dapat menjamin keamanan sistem yang berjalan dengan lancar.</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Fungsi</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4523105"/>
          </a:xfrm>
          <a:prstGeom prst="rect">
            <a:avLst/>
          </a:prstGeom>
          <a:noFill/>
          <a:ln w="9525">
            <a:noFill/>
          </a:ln>
        </p:spPr>
        <p:txBody>
          <a:bodyPr wrap="square">
            <a:spAutoFit/>
          </a:bodyPr>
          <a:p>
            <a:pPr marL="457200" indent="-457200" algn="l">
              <a:buAutoNum type="arabicPeriod"/>
            </a:pPr>
            <a:r>
              <a:rPr lang="en-US" sz="3200" b="0">
                <a:solidFill>
                  <a:schemeClr val="bg1"/>
                </a:solidFill>
                <a:latin typeface="Calibri" charset="0"/>
                <a:cs typeface="Times New Roman" panose="02020603050405020304" charset="0"/>
              </a:rPr>
              <a:t>Membersihkan berbagai cache yang terdapat pada penyimpanan serta semua dokumen yang tidak terpakai lagi.</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Melakukan pemeriksaan terhadap sistem security yang berasal dari permintaan HTTP berdasarkan request klien atau web browser.</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Menyediakan data berdasarkan request atau permintaan yang masuk agar dapat menjamin keamanan sistem yang berjalan dengan lancar.</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Fungsi</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1"/>
          <p:cNvGrpSpPr/>
          <p:nvPr/>
        </p:nvGrpSpPr>
        <p:grpSpPr>
          <a:xfrm>
            <a:off x="0" y="8280"/>
            <a:ext cx="12192120" cy="6857640"/>
            <a:chOff x="0" y="8280"/>
            <a:chExt cx="12192120" cy="6857640"/>
          </a:xfrm>
        </p:grpSpPr>
        <p:pic>
          <p:nvPicPr>
            <p:cNvPr id="87" name="图片 1"/>
            <p:cNvPicPr/>
            <p:nvPr/>
          </p:nvPicPr>
          <p:blipFill>
            <a:blip r:embed="rId1"/>
            <a:srcRect r="33134"/>
            <a:stretch>
              <a:fillRect/>
            </a:stretch>
          </p:blipFill>
          <p:spPr>
            <a:xfrm flipH="1">
              <a:off x="4040280" y="8280"/>
              <a:ext cx="8151840" cy="6857640"/>
            </a:xfrm>
            <a:prstGeom prst="rect">
              <a:avLst/>
            </a:prstGeom>
            <a:ln>
              <a:noFill/>
            </a:ln>
          </p:spPr>
        </p:pic>
        <p:sp>
          <p:nvSpPr>
            <p:cNvPr id="8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89" name="CustomShape 3"/>
          <p:cNvSpPr/>
          <p:nvPr/>
        </p:nvSpPr>
        <p:spPr>
          <a:xfrm>
            <a:off x="431280" y="594720"/>
            <a:ext cx="317664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1" strike="noStrike" spc="-1">
                <a:solidFill>
                  <a:srgbClr val="FFFFFF"/>
                </a:solidFill>
                <a:latin typeface="Calibri"/>
                <a:ea typeface="Calibri"/>
              </a:rPr>
              <a:t>Yang dibahas :</a:t>
            </a:r>
            <a:endParaRPr lang="en-US" sz="3600" b="0" strike="noStrike" spc="-1">
              <a:latin typeface="Arial" panose="020B0604020202020204"/>
            </a:endParaRPr>
          </a:p>
        </p:txBody>
      </p:sp>
      <p:sp>
        <p:nvSpPr>
          <p:cNvPr id="90" name="CustomShape 4"/>
          <p:cNvSpPr/>
          <p:nvPr/>
        </p:nvSpPr>
        <p:spPr>
          <a:xfrm>
            <a:off x="4225320" y="173916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01.</a:t>
            </a:r>
            <a:endParaRPr lang="en-US" sz="3200" b="0" strike="noStrike" spc="-1">
              <a:latin typeface="Arial" panose="020B0604020202020204"/>
            </a:endParaRPr>
          </a:p>
        </p:txBody>
      </p:sp>
      <p:sp>
        <p:nvSpPr>
          <p:cNvPr id="91" name="CustomShape 5"/>
          <p:cNvSpPr/>
          <p:nvPr/>
        </p:nvSpPr>
        <p:spPr>
          <a:xfrm>
            <a:off x="4225320" y="285912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02.</a:t>
            </a:r>
            <a:endParaRPr lang="en-US" sz="3200" b="0" strike="noStrike" spc="-1">
              <a:latin typeface="Arial" panose="020B0604020202020204"/>
            </a:endParaRPr>
          </a:p>
        </p:txBody>
      </p:sp>
      <p:sp>
        <p:nvSpPr>
          <p:cNvPr id="92" name="CustomShape 6"/>
          <p:cNvSpPr/>
          <p:nvPr/>
        </p:nvSpPr>
        <p:spPr>
          <a:xfrm>
            <a:off x="4225320" y="397908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03.</a:t>
            </a:r>
            <a:endParaRPr lang="en-US" sz="3200" b="0" strike="noStrike" spc="-1">
              <a:latin typeface="Arial" panose="020B0604020202020204"/>
            </a:endParaRPr>
          </a:p>
        </p:txBody>
      </p:sp>
      <p:sp>
        <p:nvSpPr>
          <p:cNvPr id="93" name="CustomShape 7"/>
          <p:cNvSpPr/>
          <p:nvPr/>
        </p:nvSpPr>
        <p:spPr>
          <a:xfrm>
            <a:off x="4225320" y="5099400"/>
            <a:ext cx="900360" cy="5778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200" b="1" strike="noStrike" spc="-1">
                <a:solidFill>
                  <a:srgbClr val="FFFFFF"/>
                </a:solidFill>
                <a:latin typeface="Calibri"/>
                <a:ea typeface="Calibri"/>
              </a:rPr>
              <a:t>04.</a:t>
            </a:r>
            <a:endParaRPr lang="en-US" sz="3200" b="0" strike="noStrike" spc="-1">
              <a:latin typeface="Arial" panose="020B0604020202020204"/>
            </a:endParaRPr>
          </a:p>
        </p:txBody>
      </p:sp>
      <p:sp>
        <p:nvSpPr>
          <p:cNvPr id="94" name="CustomShape 8"/>
          <p:cNvSpPr/>
          <p:nvPr/>
        </p:nvSpPr>
        <p:spPr>
          <a:xfrm>
            <a:off x="5232375" y="1843455"/>
            <a:ext cx="4869000" cy="36893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Perkembangan Jaringan</a:t>
            </a:r>
            <a:endParaRPr lang="en-US" sz="2400" b="0" strike="noStrike" spc="-1">
              <a:latin typeface="Arial" panose="020B0604020202020204"/>
            </a:endParaRPr>
          </a:p>
        </p:txBody>
      </p:sp>
      <p:sp>
        <p:nvSpPr>
          <p:cNvPr id="95" name="CustomShape 9"/>
          <p:cNvSpPr/>
          <p:nvPr/>
        </p:nvSpPr>
        <p:spPr>
          <a:xfrm>
            <a:off x="5295240" y="2952720"/>
            <a:ext cx="4869000" cy="36893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Komunikasi Data</a:t>
            </a:r>
            <a:endParaRPr lang="en-US" sz="2400" b="0" strike="noStrike" spc="-1">
              <a:latin typeface="Arial" panose="020B0604020202020204"/>
            </a:endParaRPr>
          </a:p>
        </p:txBody>
      </p:sp>
      <p:sp>
        <p:nvSpPr>
          <p:cNvPr id="96" name="CustomShape 10"/>
          <p:cNvSpPr/>
          <p:nvPr/>
        </p:nvSpPr>
        <p:spPr>
          <a:xfrm>
            <a:off x="5304130" y="4083835"/>
            <a:ext cx="4869000" cy="36893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Konsep Dasar Jaringan</a:t>
            </a:r>
            <a:endParaRPr lang="en-US" sz="2400" b="0" strike="noStrike" spc="-1">
              <a:latin typeface="Arial" panose="020B0604020202020204"/>
            </a:endParaRPr>
          </a:p>
        </p:txBody>
      </p:sp>
      <p:sp>
        <p:nvSpPr>
          <p:cNvPr id="97" name="CustomShape 11"/>
          <p:cNvSpPr/>
          <p:nvPr/>
        </p:nvSpPr>
        <p:spPr>
          <a:xfrm>
            <a:off x="5295240" y="5203080"/>
            <a:ext cx="4869000" cy="36893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trike="noStrike" spc="-1">
                <a:solidFill>
                  <a:srgbClr val="FFFFFF"/>
                </a:solidFill>
                <a:latin typeface="Calibri"/>
                <a:ea typeface="Calibri"/>
              </a:rPr>
              <a:t>OSI Layer</a:t>
            </a:r>
            <a:endParaRPr lang="en-US" sz="2400" b="0" strike="noStrike" spc="-1">
              <a:latin typeface="Arial" panose="020B0604020202020204"/>
            </a:endParaRPr>
          </a:p>
        </p:txBody>
      </p:sp>
      <p:sp>
        <p:nvSpPr>
          <p:cNvPr id="98" name="Line 12"/>
          <p:cNvSpPr/>
          <p:nvPr/>
        </p:nvSpPr>
        <p:spPr>
          <a:xfrm>
            <a:off x="4271040" y="251100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99" name="Line 13"/>
          <p:cNvSpPr/>
          <p:nvPr/>
        </p:nvSpPr>
        <p:spPr>
          <a:xfrm>
            <a:off x="4271040" y="372780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100" name="Line 14"/>
          <p:cNvSpPr/>
          <p:nvPr/>
        </p:nvSpPr>
        <p:spPr>
          <a:xfrm>
            <a:off x="4271040" y="483552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sp>
        <p:nvSpPr>
          <p:cNvPr id="101" name="Line 15"/>
          <p:cNvSpPr/>
          <p:nvPr/>
        </p:nvSpPr>
        <p:spPr>
          <a:xfrm>
            <a:off x="4271040" y="5929920"/>
            <a:ext cx="436788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p:style>
      </p:sp>
      <p:pic>
        <p:nvPicPr>
          <p:cNvPr id="102" name="Picture 14" descr="image_2022-03-06_215343-removebg-preview"/>
          <p:cNvPicPr/>
          <p:nvPr/>
        </p:nvPicPr>
        <p:blipFill>
          <a:blip r:embed="rId2"/>
          <a:stretch>
            <a:fillRect/>
          </a:stretch>
        </p:blipFill>
        <p:spPr>
          <a:xfrm>
            <a:off x="128160" y="1363320"/>
            <a:ext cx="4762080" cy="4762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Jenis</a:t>
            </a:r>
            <a:endParaRPr lang="en-US"/>
          </a:p>
        </p:txBody>
      </p:sp>
      <p:sp>
        <p:nvSpPr>
          <p:cNvPr id="5" name="Text Placeholder 4"/>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sp>
        <p:nvSpPr>
          <p:cNvPr id="100" name="Text Box 99"/>
          <p:cNvSpPr txBox="1"/>
          <p:nvPr/>
        </p:nvSpPr>
        <p:spPr>
          <a:xfrm>
            <a:off x="479425" y="1418590"/>
            <a:ext cx="10872470" cy="2061210"/>
          </a:xfrm>
          <a:prstGeom prst="rect">
            <a:avLst/>
          </a:prstGeom>
          <a:noFill/>
          <a:ln w="9525">
            <a:noFill/>
          </a:ln>
        </p:spPr>
        <p:txBody>
          <a:bodyPr wrap="square">
            <a:spAutoFit/>
          </a:bodyPr>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Apache </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NginX</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a:solidFill>
                  <a:schemeClr val="bg1"/>
                </a:solidFill>
                <a:latin typeface="Calibri" charset="0"/>
                <a:cs typeface="Times New Roman" panose="02020603050405020304" charset="0"/>
                <a:sym typeface="+mn-ea"/>
              </a:rPr>
              <a:t>Web Server </a:t>
            </a:r>
            <a:r>
              <a:rPr lang="en-US" sz="3200" b="0">
                <a:solidFill>
                  <a:schemeClr val="bg1"/>
                </a:solidFill>
                <a:latin typeface="Calibri" charset="0"/>
                <a:cs typeface="Times New Roman" panose="02020603050405020304" charset="0"/>
              </a:rPr>
              <a:t>IIS</a:t>
            </a:r>
            <a:endParaRPr lang="en-US" sz="3200" b="0">
              <a:solidFill>
                <a:schemeClr val="bg1"/>
              </a:solidFill>
              <a:latin typeface="Calibri" charset="0"/>
              <a:cs typeface="Times New Roman" panose="02020603050405020304" charset="0"/>
            </a:endParaRPr>
          </a:p>
          <a:p>
            <a:pPr marL="457200" indent="-457200" algn="l">
              <a:buAutoNum type="arabicPeriod"/>
            </a:pPr>
            <a:r>
              <a:rPr lang="en-US" sz="3200" b="0">
                <a:solidFill>
                  <a:schemeClr val="bg1"/>
                </a:solidFill>
                <a:latin typeface="Calibri" charset="0"/>
                <a:cs typeface="Times New Roman" panose="02020603050405020304" charset="0"/>
              </a:rPr>
              <a:t>Web Server Lighttpd</a:t>
            </a:r>
            <a:endParaRPr lang="en-US" sz="3200" b="0">
              <a:solidFill>
                <a:schemeClr val="bg1"/>
              </a:solidFill>
              <a:latin typeface="Calibri" charset="0"/>
              <a:cs typeface="Times New Roman" panose="02020603050405020304" charset="0"/>
            </a:endParaRPr>
          </a:p>
        </p:txBody>
      </p:sp>
      <p:sp>
        <p:nvSpPr>
          <p:cNvPr id="6" name="Text Box 5"/>
          <p:cNvSpPr txBox="1"/>
          <p:nvPr/>
        </p:nvSpPr>
        <p:spPr>
          <a:xfrm>
            <a:off x="479425" y="548640"/>
            <a:ext cx="10339070" cy="706755"/>
          </a:xfrm>
          <a:prstGeom prst="rect">
            <a:avLst/>
          </a:prstGeom>
          <a:noFill/>
          <a:ln w="9525">
            <a:noFill/>
          </a:ln>
        </p:spPr>
        <p:txBody>
          <a:bodyPr wrap="square">
            <a:spAutoFit/>
          </a:bodyPr>
          <a:p>
            <a:pPr marL="0" indent="0" algn="l"/>
            <a:r>
              <a:rPr lang="en-US" sz="4000" b="0">
                <a:solidFill>
                  <a:schemeClr val="bg1"/>
                </a:solidFill>
                <a:latin typeface="Calibri" charset="0"/>
                <a:cs typeface="Times New Roman" panose="02020603050405020304" charset="0"/>
              </a:rPr>
              <a:t>Jenis-jenis Web server</a:t>
            </a:r>
            <a:endParaRPr lang="en-US" sz="4000" b="0">
              <a:solidFill>
                <a:schemeClr val="bg1"/>
              </a:solidFill>
              <a:latin typeface="Calibri"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图片 1"/>
          <p:cNvPicPr/>
          <p:nvPr/>
        </p:nvPicPr>
        <p:blipFill>
          <a:blip r:embed="rId1"/>
          <a:stretch>
            <a:fillRect/>
          </a:stretch>
        </p:blipFill>
        <p:spPr>
          <a:xfrm>
            <a:off x="0" y="0"/>
            <a:ext cx="12191760" cy="6857640"/>
          </a:xfrm>
          <a:prstGeom prst="rect">
            <a:avLst/>
          </a:prstGeom>
          <a:ln>
            <a:noFill/>
          </a:ln>
        </p:spPr>
      </p:pic>
      <p:sp>
        <p:nvSpPr>
          <p:cNvPr id="199" name="CustomShape 1"/>
          <p:cNvSpPr/>
          <p:nvPr/>
        </p:nvSpPr>
        <p:spPr>
          <a:xfrm>
            <a:off x="643320" y="1790640"/>
            <a:ext cx="7968960" cy="29257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9600" b="1" strike="noStrike" spc="-1">
                <a:solidFill>
                  <a:srgbClr val="FFFFFF"/>
                </a:solidFill>
                <a:latin typeface="Calibri"/>
                <a:ea typeface="Calibri"/>
              </a:rPr>
              <a:t>THANK YOU</a:t>
            </a:r>
            <a:endParaRPr lang="en-US" sz="9600" b="0" strike="noStrike" spc="-1">
              <a:latin typeface="Arial" panose="020B0604020202020204"/>
            </a:endParaRPr>
          </a:p>
        </p:txBody>
      </p:sp>
      <p:sp>
        <p:nvSpPr>
          <p:cNvPr id="200" name="CustomShape 2"/>
          <p:cNvSpPr/>
          <p:nvPr/>
        </p:nvSpPr>
        <p:spPr>
          <a:xfrm>
            <a:off x="1719720" y="3639600"/>
            <a:ext cx="4421520" cy="435600"/>
          </a:xfrm>
          <a:prstGeom prst="roundRect">
            <a:avLst>
              <a:gd name="adj" fmla="val 50000"/>
            </a:avLst>
          </a:prstGeom>
          <a:solidFill>
            <a:schemeClr val="bg1"/>
          </a:solidFill>
          <a:ln>
            <a:noFill/>
          </a:ln>
        </p:spPr>
        <p:style>
          <a:lnRef idx="0">
            <a:srgbClr val="FFFFFF"/>
          </a:lnRef>
          <a:fillRef idx="0">
            <a:srgbClr val="FFFFFF"/>
          </a:fillRef>
          <a:effectRef idx="0">
            <a:srgbClr val="FFFFFF"/>
          </a:effectRef>
          <a:fontRef idx="minor"/>
        </p:style>
      </p:sp>
      <p:sp>
        <p:nvSpPr>
          <p:cNvPr id="201" name="CustomShape 3"/>
          <p:cNvSpPr/>
          <p:nvPr/>
        </p:nvSpPr>
        <p:spPr>
          <a:xfrm>
            <a:off x="1996920" y="3703680"/>
            <a:ext cx="3775680" cy="24574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1600" b="1" strike="noStrike" spc="-1">
                <a:solidFill>
                  <a:srgbClr val="000000"/>
                </a:solidFill>
                <a:latin typeface="Calibri"/>
                <a:ea typeface="Calibri"/>
              </a:rPr>
              <a:t>Pemrograman Berbasis Jaringan</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图片 3"/>
          <p:cNvPicPr/>
          <p:nvPr/>
        </p:nvPicPr>
        <p:blipFill>
          <a:blip r:embed="rId1"/>
          <a:stretch>
            <a:fillRect/>
          </a:stretch>
        </p:blipFill>
        <p:spPr>
          <a:xfrm>
            <a:off x="16560" y="16560"/>
            <a:ext cx="12191760" cy="6857640"/>
          </a:xfrm>
          <a:prstGeom prst="rect">
            <a:avLst/>
          </a:prstGeom>
          <a:ln>
            <a:noFill/>
          </a:ln>
        </p:spPr>
      </p:pic>
      <p:sp>
        <p:nvSpPr>
          <p:cNvPr id="104"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01</a:t>
            </a:r>
            <a:endParaRPr lang="en-US" sz="11500" b="0" strike="noStrike" spc="-1">
              <a:latin typeface="Arial" panose="020B0604020202020204"/>
            </a:endParaRPr>
          </a:p>
        </p:txBody>
      </p:sp>
      <p:sp>
        <p:nvSpPr>
          <p:cNvPr id="105" name="CustomShape 2"/>
          <p:cNvSpPr/>
          <p:nvPr/>
        </p:nvSpPr>
        <p:spPr>
          <a:xfrm>
            <a:off x="1982520" y="4029840"/>
            <a:ext cx="7765200" cy="368935"/>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ct val="100000"/>
              </a:lnSpc>
            </a:pPr>
            <a:r>
              <a:rPr lang="en-US" sz="2400" b="1" spc="-1">
                <a:solidFill>
                  <a:srgbClr val="FFFFFF"/>
                </a:solidFill>
                <a:latin typeface="Calibri"/>
                <a:ea typeface="Calibri"/>
                <a:sym typeface="+mn-ea"/>
              </a:rPr>
              <a:t>Perkembangan Jaringan</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661680" y="2074680"/>
            <a:ext cx="4465440" cy="4465440"/>
          </a:xfrm>
          <a:prstGeom prst="rect">
            <a:avLst/>
          </a:prstGeom>
          <a:ln>
            <a:noFill/>
          </a:ln>
        </p:spPr>
      </p:pic>
      <p:sp>
        <p:nvSpPr>
          <p:cNvPr id="110" name="CustomShape 3"/>
          <p:cNvSpPr/>
          <p:nvPr/>
        </p:nvSpPr>
        <p:spPr>
          <a:xfrm>
            <a:off x="450720" y="514440"/>
            <a:ext cx="10753200" cy="5284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4000" b="0" strike="noStrike" spc="-1">
                <a:solidFill>
                  <a:srgbClr val="FFFFFF"/>
                </a:solidFill>
                <a:latin typeface="Calibri"/>
              </a:rPr>
              <a:t>Apa itu jaringan komputer ?</a:t>
            </a:r>
            <a:endParaRPr lang="en-US" sz="4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Sejarah Jaringan Komputer</a:t>
            </a:r>
            <a:endParaRPr lang="en-US" sz="4000" b="0" strike="noStrike" spc="-1">
              <a:solidFill>
                <a:srgbClr val="FFFFFF"/>
              </a:solidFill>
              <a:latin typeface="Calibri"/>
            </a:endParaRPr>
          </a:p>
        </p:txBody>
      </p:sp>
      <p:sp>
        <p:nvSpPr>
          <p:cNvPr id="6" name="CustomShape 3"/>
          <p:cNvSpPr/>
          <p:nvPr/>
        </p:nvSpPr>
        <p:spPr>
          <a:xfrm>
            <a:off x="623570" y="1988820"/>
            <a:ext cx="10753090" cy="426656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457200" indent="-457200" algn="l">
              <a:lnSpc>
                <a:spcPct val="100000"/>
              </a:lnSpc>
              <a:buAutoNum type="arabicPeriod"/>
            </a:pPr>
            <a:endParaRPr lang="en-US" sz="2400" b="0" strike="noStrike" spc="-1">
              <a:solidFill>
                <a:srgbClr val="FFFFFF"/>
              </a:solidFill>
              <a:latin typeface="Calibri"/>
            </a:endParaRPr>
          </a:p>
        </p:txBody>
      </p:sp>
      <p:pic>
        <p:nvPicPr>
          <p:cNvPr id="5" name="Picture 4" descr="Sejarah-Jaringan-Komputer-3"/>
          <p:cNvPicPr>
            <a:picLocks noChangeAspect="1"/>
          </p:cNvPicPr>
          <p:nvPr/>
        </p:nvPicPr>
        <p:blipFill>
          <a:blip r:embed="rId3"/>
          <a:stretch>
            <a:fillRect/>
          </a:stretch>
        </p:blipFill>
        <p:spPr>
          <a:xfrm>
            <a:off x="442595" y="514350"/>
            <a:ext cx="11306175" cy="5829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stretch>
            <a:fillRect/>
          </a:stretch>
        </p:blipFill>
        <p:spPr>
          <a:xfrm>
            <a:off x="-1680220" y="458102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Topologi jaringan</a:t>
            </a:r>
            <a:endParaRPr lang="en-US" sz="4000" b="0" strike="noStrike" spc="-1">
              <a:solidFill>
                <a:srgbClr val="FFFFFF"/>
              </a:solidFill>
              <a:latin typeface="Calibri"/>
            </a:endParaRPr>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77135" y="2204720"/>
            <a:ext cx="6699885" cy="32854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图片 3"/>
          <p:cNvPicPr/>
          <p:nvPr/>
        </p:nvPicPr>
        <p:blipFill>
          <a:blip r:embed="rId1"/>
          <a:stretch>
            <a:fillRect/>
          </a:stretch>
        </p:blipFill>
        <p:spPr>
          <a:xfrm>
            <a:off x="0" y="0"/>
            <a:ext cx="12191760" cy="6857640"/>
          </a:xfrm>
          <a:prstGeom prst="rect">
            <a:avLst/>
          </a:prstGeom>
          <a:ln>
            <a:noFill/>
          </a:ln>
        </p:spPr>
      </p:pic>
      <p:sp>
        <p:nvSpPr>
          <p:cNvPr id="112" name="CustomShape 1"/>
          <p:cNvSpPr/>
          <p:nvPr/>
        </p:nvSpPr>
        <p:spPr>
          <a:xfrm>
            <a:off x="1924200" y="2167560"/>
            <a:ext cx="2212560" cy="1842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1500" b="1" strike="noStrike" spc="-1">
                <a:solidFill>
                  <a:srgbClr val="FFFFFF"/>
                </a:solidFill>
                <a:latin typeface="Calibri"/>
                <a:ea typeface="Calibri"/>
              </a:rPr>
              <a:t>02</a:t>
            </a:r>
            <a:endParaRPr lang="en-US" sz="11500" b="0" strike="noStrike" spc="-1">
              <a:latin typeface="Arial" panose="020B0604020202020204"/>
            </a:endParaRPr>
          </a:p>
        </p:txBody>
      </p:sp>
      <p:sp>
        <p:nvSpPr>
          <p:cNvPr id="113" name="CustomShape 2"/>
          <p:cNvSpPr/>
          <p:nvPr/>
        </p:nvSpPr>
        <p:spPr>
          <a:xfrm>
            <a:off x="1982470" y="4029710"/>
            <a:ext cx="3962400" cy="368935"/>
          </a:xfrm>
          <a:prstGeom prst="rect">
            <a:avLst/>
          </a:prstGeom>
          <a:noFill/>
          <a:ln>
            <a:noFill/>
          </a:ln>
        </p:spPr>
        <p:style>
          <a:lnRef idx="0">
            <a:srgbClr val="FFFFFF"/>
          </a:lnRef>
          <a:fillRef idx="0">
            <a:srgbClr val="FFFFFF"/>
          </a:fillRef>
          <a:effectRef idx="0">
            <a:srgbClr val="FFFFFF"/>
          </a:effectRef>
          <a:fontRef idx="minor"/>
        </p:style>
        <p:txBody>
          <a:bodyPr wrap="square" lIns="0" tIns="0" rIns="0" bIns="0">
            <a:spAutoFit/>
          </a:bodyPr>
          <a:p>
            <a:pPr>
              <a:lnSpc>
                <a:spcPct val="100000"/>
              </a:lnSpc>
            </a:pPr>
            <a:r>
              <a:rPr lang="en-US" sz="2400" b="1" spc="-1">
                <a:solidFill>
                  <a:srgbClr val="FFFFFF"/>
                </a:solidFill>
                <a:latin typeface="Calibri"/>
                <a:ea typeface="Calibri"/>
                <a:sym typeface="+mn-ea"/>
              </a:rPr>
              <a:t>Komunikasi Data</a:t>
            </a:r>
            <a:endParaRPr lang="en-US" sz="2400" b="0" strike="noStrike" spc="-1">
              <a:latin typeface="Arial" panose="020B0604020202020204"/>
            </a:endParaRPr>
          </a:p>
        </p:txBody>
      </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Jenis Komunikasi Data</a:t>
            </a:r>
            <a:endParaRPr lang="en-US" sz="4000" b="0" strike="noStrike" spc="-1">
              <a:solidFill>
                <a:srgbClr val="FFFFFF"/>
              </a:solidFill>
              <a:latin typeface="Calibri"/>
            </a:endParaRPr>
          </a:p>
        </p:txBody>
      </p:sp>
      <p:sp>
        <p:nvSpPr>
          <p:cNvPr id="6" name="CustomShape 3"/>
          <p:cNvSpPr/>
          <p:nvPr/>
        </p:nvSpPr>
        <p:spPr>
          <a:xfrm>
            <a:off x="623570" y="1917065"/>
            <a:ext cx="10753090" cy="4505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indent="0" algn="l">
              <a:lnSpc>
                <a:spcPct val="100000"/>
              </a:lnSpc>
              <a:buNone/>
            </a:pPr>
            <a:r>
              <a:rPr lang="en-US" sz="2800" b="0" strike="noStrike" spc="-1">
                <a:solidFill>
                  <a:srgbClr val="FFFFFF"/>
                </a:solidFill>
                <a:latin typeface="Calibri"/>
              </a:rPr>
              <a:t>a.Infrastruktur terestrial</a:t>
            </a:r>
            <a:endParaRPr lang="en-US" sz="2800" b="0" strike="noStrike" spc="-1">
              <a:solidFill>
                <a:srgbClr val="FFFFFF"/>
              </a:solidFill>
              <a:latin typeface="Calibri"/>
            </a:endParaRPr>
          </a:p>
          <a:p>
            <a:pPr lvl="1" indent="0" algn="l">
              <a:lnSpc>
                <a:spcPct val="100000"/>
              </a:lnSpc>
              <a:buNone/>
            </a:pPr>
            <a:r>
              <a:rPr lang="en-US" sz="2800" b="0" strike="noStrike" spc="-1">
                <a:solidFill>
                  <a:srgbClr val="FFFFFF"/>
                </a:solidFill>
                <a:latin typeface="Calibri"/>
              </a:rPr>
              <a:t>- Kabel</a:t>
            </a:r>
            <a:endParaRPr lang="en-US" sz="2800" b="0" strike="noStrike" spc="-1">
              <a:solidFill>
                <a:srgbClr val="FFFFFF"/>
              </a:solidFill>
              <a:latin typeface="Calibri"/>
            </a:endParaRPr>
          </a:p>
          <a:p>
            <a:pPr lvl="1" indent="0" algn="l">
              <a:lnSpc>
                <a:spcPct val="100000"/>
              </a:lnSpc>
              <a:buNone/>
            </a:pPr>
            <a:r>
              <a:rPr lang="en-US" sz="2800" b="0" strike="noStrike" spc="-1">
                <a:solidFill>
                  <a:srgbClr val="FFFFFF"/>
                </a:solidFill>
                <a:latin typeface="Calibri"/>
              </a:rPr>
              <a:t>-Wireless</a:t>
            </a:r>
            <a:endParaRPr lang="en-US" sz="2800" b="0" strike="noStrike" spc="-1">
              <a:solidFill>
                <a:srgbClr val="FFFFFF"/>
              </a:solidFill>
              <a:latin typeface="Calibri"/>
            </a:endParaRPr>
          </a:p>
          <a:p>
            <a:pPr indent="0" algn="l">
              <a:lnSpc>
                <a:spcPct val="100000"/>
              </a:lnSpc>
              <a:buNone/>
            </a:pPr>
            <a:endParaRPr lang="en-US" sz="2800" b="0" strike="noStrike" spc="-1">
              <a:solidFill>
                <a:srgbClr val="FFFFFF"/>
              </a:solidFill>
              <a:latin typeface="Calibri"/>
            </a:endParaRPr>
          </a:p>
          <a:p>
            <a:pPr indent="0" algn="l">
              <a:lnSpc>
                <a:spcPct val="100000"/>
              </a:lnSpc>
              <a:buNone/>
            </a:pPr>
            <a:r>
              <a:rPr lang="en-US" sz="2800" b="0" strike="noStrike" spc="-1">
                <a:solidFill>
                  <a:srgbClr val="FFFFFF"/>
                </a:solidFill>
                <a:latin typeface="Calibri"/>
              </a:rPr>
              <a:t>b.Satelit</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pSp>
        <p:nvGrpSpPr>
          <p:cNvPr id="106" name="Group 1"/>
          <p:cNvGrpSpPr/>
          <p:nvPr/>
        </p:nvGrpSpPr>
        <p:grpSpPr>
          <a:xfrm>
            <a:off x="0" y="8280"/>
            <a:ext cx="12192120" cy="6857640"/>
            <a:chOff x="0" y="8280"/>
            <a:chExt cx="12192120" cy="6857640"/>
          </a:xfrm>
        </p:grpSpPr>
        <p:pic>
          <p:nvPicPr>
            <p:cNvPr id="107" name="图片 1"/>
            <p:cNvPicPr/>
            <p:nvPr/>
          </p:nvPicPr>
          <p:blipFill>
            <a:blip r:embed="rId1"/>
            <a:srcRect r="33134"/>
            <a:stretch>
              <a:fillRect/>
            </a:stretch>
          </p:blipFill>
          <p:spPr>
            <a:xfrm flipH="1">
              <a:off x="4040280" y="8280"/>
              <a:ext cx="8151840" cy="6857640"/>
            </a:xfrm>
            <a:prstGeom prst="rect">
              <a:avLst/>
            </a:prstGeom>
            <a:ln>
              <a:noFill/>
            </a:ln>
          </p:spPr>
        </p:pic>
        <p:sp>
          <p:nvSpPr>
            <p:cNvPr id="108" name="CustomShape 2"/>
            <p:cNvSpPr/>
            <p:nvPr/>
          </p:nvSpPr>
          <p:spPr>
            <a:xfrm>
              <a:off x="0" y="8280"/>
              <a:ext cx="4462560" cy="6857640"/>
            </a:xfrm>
            <a:prstGeom prst="rect">
              <a:avLst/>
            </a:prstGeom>
            <a:solidFill>
              <a:srgbClr val="1B2595"/>
            </a:solidFill>
            <a:ln>
              <a:noFill/>
            </a:ln>
          </p:spPr>
          <p:style>
            <a:lnRef idx="2">
              <a:schemeClr val="accent1">
                <a:shade val="50000"/>
              </a:schemeClr>
            </a:lnRef>
            <a:fillRef idx="1">
              <a:schemeClr val="accent1"/>
            </a:fillRef>
            <a:effectRef idx="0">
              <a:schemeClr val="accent1"/>
            </a:effectRef>
            <a:fontRef idx="minor"/>
          </p:style>
        </p:sp>
      </p:grpSp>
      <p:pic>
        <p:nvPicPr>
          <p:cNvPr id="109" name="Picture 6" descr="image_2022-03-06_220016-removebg-preview"/>
          <p:cNvPicPr/>
          <p:nvPr/>
        </p:nvPicPr>
        <p:blipFill>
          <a:blip r:embed="rId2">
            <a:lum bright="60000"/>
          </a:blip>
          <a:stretch>
            <a:fillRect/>
          </a:stretch>
        </p:blipFill>
        <p:spPr>
          <a:xfrm rot="20220000">
            <a:off x="9599285" y="4916305"/>
            <a:ext cx="4465440" cy="4465440"/>
          </a:xfrm>
          <a:prstGeom prst="rect">
            <a:avLst/>
          </a:prstGeom>
          <a:ln>
            <a:noFill/>
          </a:ln>
        </p:spPr>
      </p:pic>
      <p:sp>
        <p:nvSpPr>
          <p:cNvPr id="110" name="CustomShape 3"/>
          <p:cNvSpPr/>
          <p:nvPr/>
        </p:nvSpPr>
        <p:spPr>
          <a:xfrm>
            <a:off x="450850" y="514350"/>
            <a:ext cx="10753090" cy="1052195"/>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l">
              <a:lnSpc>
                <a:spcPct val="100000"/>
              </a:lnSpc>
            </a:pPr>
            <a:r>
              <a:rPr lang="en-US" sz="4000" b="0" strike="noStrike" spc="-1">
                <a:solidFill>
                  <a:srgbClr val="FFFFFF"/>
                </a:solidFill>
                <a:latin typeface="Calibri"/>
              </a:rPr>
              <a:t>Alasan Perlu Adanya Komunikasi Data</a:t>
            </a:r>
            <a:endParaRPr lang="en-US" sz="4000" b="0" strike="noStrike" spc="-1">
              <a:solidFill>
                <a:srgbClr val="FFFFFF"/>
              </a:solidFill>
              <a:latin typeface="Calibri"/>
            </a:endParaRPr>
          </a:p>
        </p:txBody>
      </p:sp>
      <p:sp>
        <p:nvSpPr>
          <p:cNvPr id="6" name="CustomShape 3"/>
          <p:cNvSpPr/>
          <p:nvPr/>
        </p:nvSpPr>
        <p:spPr>
          <a:xfrm>
            <a:off x="623570" y="1917065"/>
            <a:ext cx="10753090" cy="4505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marL="514350" indent="-514350" algn="l">
              <a:lnSpc>
                <a:spcPct val="100000"/>
              </a:lnSpc>
              <a:buAutoNum type="arabicPeriod"/>
            </a:pPr>
            <a:r>
              <a:rPr lang="en-US" sz="2800" spc="-1">
                <a:solidFill>
                  <a:srgbClr val="FFFFFF"/>
                </a:solidFill>
                <a:latin typeface="Calibri"/>
                <a:sym typeface="+mn-ea"/>
              </a:rPr>
              <a:t>Transaksi sering terjadi pada suatu tempat yang berbeda dengan tempat pengolahan datanya atau tempat dimana data tersebut akan digunakan. </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Kadang-kadang lebih efisien atau lebih murah mengirim data lewat jalur komunikasi.</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Membagi Pengelolaan data didata center</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Alat-alat yang mahal</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Mengirimkan atau menerima e-mail atau data</a:t>
            </a:r>
            <a:endParaRPr lang="en-US" sz="2800" spc="-1">
              <a:solidFill>
                <a:srgbClr val="FFFFFF"/>
              </a:solidFill>
              <a:latin typeface="Calibri"/>
              <a:sym typeface="+mn-ea"/>
            </a:endParaRPr>
          </a:p>
          <a:p>
            <a:pPr marL="514350" indent="-514350" algn="l">
              <a:lnSpc>
                <a:spcPct val="100000"/>
              </a:lnSpc>
              <a:buAutoNum type="arabicPeriod"/>
            </a:pPr>
            <a:r>
              <a:rPr lang="en-US" sz="2800" spc="-1">
                <a:solidFill>
                  <a:srgbClr val="FFFFFF"/>
                </a:solidFill>
                <a:latin typeface="Calibri"/>
                <a:sym typeface="+mn-ea"/>
              </a:rPr>
              <a:t>Saling tukar informasi jarak jauh</a:t>
            </a:r>
            <a:endParaRPr lang="en-US" sz="2800" spc="-1">
              <a:solidFill>
                <a:srgbClr val="FFFFFF"/>
              </a:solidFill>
              <a:latin typeface="Calibri"/>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2649</Words>
  <Application>WPS Presentation</Application>
  <PresentationFormat/>
  <Paragraphs>119</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21</vt:i4>
      </vt:variant>
    </vt:vector>
  </HeadingPairs>
  <TitlesOfParts>
    <vt:vector size="40" baseType="lpstr">
      <vt:lpstr>Arial</vt:lpstr>
      <vt:lpstr>SimSun</vt:lpstr>
      <vt:lpstr>Wingdings</vt:lpstr>
      <vt:lpstr>Times New Roman</vt:lpstr>
      <vt:lpstr>Calibri</vt:lpstr>
      <vt:lpstr>Trebuchet MS</vt:lpstr>
      <vt:lpstr>Symbol</vt:lpstr>
      <vt:lpstr>Arial</vt:lpstr>
      <vt:lpstr>Calibri Light</vt:lpstr>
      <vt:lpstr>Calibri</vt:lpstr>
      <vt:lpstr>Times New Roman</vt:lpstr>
      <vt:lpstr>Microsoft YaHei</vt:lpstr>
      <vt:lpstr>Droid Sans Fallback</vt:lpstr>
      <vt:lpstr>Arial Unicode MS</vt:lpstr>
      <vt:lpstr>OpenSymbol</vt:lpstr>
      <vt:lpstr>Gubbi</vt:lpstr>
      <vt:lpstr>SimSun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Jenis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ufiq</cp:lastModifiedBy>
  <cp:revision>27</cp:revision>
  <dcterms:created xsi:type="dcterms:W3CDTF">2022-03-07T04:19:51Z</dcterms:created>
  <dcterms:modified xsi:type="dcterms:W3CDTF">2022-03-07T04:19:51Z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1033-11.1.0.10920</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