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9" r:id="rId7"/>
    <p:sldId id="300" r:id="rId8"/>
    <p:sldId id="301" r:id="rId9"/>
    <p:sldId id="276" r:id="rId10"/>
    <p:sldId id="302" r:id="rId11"/>
    <p:sldId id="303" r:id="rId12"/>
    <p:sldId id="260" r:id="rId13"/>
    <p:sldId id="274" r:id="rId14"/>
    <p:sldId id="275" r:id="rId15"/>
    <p:sldId id="277" r:id="rId16"/>
    <p:sldId id="262" r:id="rId17"/>
    <p:sldId id="263" r:id="rId18"/>
    <p:sldId id="298" r:id="rId19"/>
    <p:sldId id="265" r:id="rId20"/>
    <p:sldId id="291" r:id="rId21"/>
    <p:sldId id="292" r:id="rId22"/>
    <p:sldId id="304" r:id="rId23"/>
    <p:sldId id="267" r:id="rId24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623635" y="1268670"/>
            <a:ext cx="7968960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Socket </a:t>
            </a:r>
            <a:r>
              <a:rPr lang="en-US" sz="48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Jaringan</a:t>
            </a:r>
            <a:r>
              <a:rPr lang="en-US" sz="4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dan Socket Programming </a:t>
            </a:r>
            <a:r>
              <a:rPr lang="en-US" sz="48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dengan</a:t>
            </a:r>
            <a:r>
              <a:rPr lang="en-US" sz="4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python</a:t>
            </a:r>
          </a:p>
        </p:txBody>
      </p:sp>
      <p:sp>
        <p:nvSpPr>
          <p:cNvPr id="84" name="CustomShape 2"/>
          <p:cNvSpPr/>
          <p:nvPr/>
        </p:nvSpPr>
        <p:spPr>
          <a:xfrm>
            <a:off x="1719720" y="3639600"/>
            <a:ext cx="4421520" cy="435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1996920" y="3703680"/>
            <a:ext cx="377568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M. Taufiq, M. Kom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52500" y="16662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Keuntungan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penggunaanya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apa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?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CB6150-2D26-4EA0-894D-E99DFAD1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25110"/>
              </p:ext>
            </p:extLst>
          </p:nvPr>
        </p:nvGraphicFramePr>
        <p:xfrm>
          <a:off x="645005" y="1380630"/>
          <a:ext cx="10812704" cy="5229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5421">
                  <a:extLst>
                    <a:ext uri="{9D8B030D-6E8A-4147-A177-3AD203B41FA5}">
                      <a16:colId xmlns:a16="http://schemas.microsoft.com/office/drawing/2014/main" val="1396113444"/>
                    </a:ext>
                  </a:extLst>
                </a:gridCol>
                <a:gridCol w="7577283">
                  <a:extLst>
                    <a:ext uri="{9D8B030D-6E8A-4147-A177-3AD203B41FA5}">
                      <a16:colId xmlns:a16="http://schemas.microsoft.com/office/drawing/2014/main" val="1041068617"/>
                    </a:ext>
                  </a:extLst>
                </a:gridCol>
              </a:tblGrid>
              <a:tr h="2445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Fitur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Keuntungan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extLst>
                  <a:ext uri="{0D108BD9-81ED-4DB2-BD59-A6C34878D82A}">
                    <a16:rowId xmlns:a16="http://schemas.microsoft.com/office/drawing/2014/main" val="925699707"/>
                  </a:ext>
                </a:extLst>
              </a:tr>
              <a:tr h="431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Jaringan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mesin-mesin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kecil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tetapi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berdaya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guna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Jika sebuah mesin macet, bisnis tetap berjalan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extLst>
                  <a:ext uri="{0D108BD9-81ED-4DB2-BD59-A6C34878D82A}">
                    <a16:rowId xmlns:a16="http://schemas.microsoft.com/office/drawing/2014/main" val="374012034"/>
                  </a:ext>
                </a:extLst>
              </a:tr>
              <a:tr h="660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Kumpulan </a:t>
                      </a:r>
                      <a:r>
                        <a:rPr lang="en-US" sz="1400" dirty="0" err="1">
                          <a:effectLst/>
                        </a:rPr>
                        <a:t>komputer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ribuan</a:t>
                      </a:r>
                      <a:r>
                        <a:rPr lang="en-US" sz="1400" dirty="0">
                          <a:effectLst/>
                        </a:rPr>
                        <a:t> MIPS (million instruction per second)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Sistem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memberikan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kekuatan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melaksanakan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suatu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tugas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tanpa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memonopoli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sumber-sumber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daya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en-US" sz="1400" dirty="0" err="1">
                          <a:effectLst/>
                        </a:rPr>
                        <a:t>Pemakai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akhir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diberi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hak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untuk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bekerja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secara</a:t>
                      </a:r>
                      <a:r>
                        <a:rPr lang="en-US" sz="1400" dirty="0">
                          <a:effectLst/>
                        </a:rPr>
                        <a:t> local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extLst>
                  <a:ext uri="{0D108BD9-81ED-4DB2-BD59-A6C34878D82A}">
                    <a16:rowId xmlns:a16="http://schemas.microsoft.com/office/drawing/2014/main" val="1950040134"/>
                  </a:ext>
                </a:extLst>
              </a:tr>
              <a:tr h="8881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Beberapa workstation sangat handal seperti mainframe, tetapi dengan biaya 90% lebih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rendah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Menawarkan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keluwesan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untuk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melakukan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pembelian</a:t>
                      </a:r>
                      <a:r>
                        <a:rPr lang="en-US" sz="1400" dirty="0">
                          <a:effectLst/>
                        </a:rPr>
                        <a:t> pada </a:t>
                      </a:r>
                      <a:r>
                        <a:rPr lang="en-US" sz="1400" dirty="0" err="1">
                          <a:effectLst/>
                        </a:rPr>
                        <a:t>hal-hal</a:t>
                      </a:r>
                      <a:r>
                        <a:rPr lang="en-US" sz="1400" dirty="0">
                          <a:effectLst/>
                        </a:rPr>
                        <a:t> lain </a:t>
                      </a:r>
                      <a:r>
                        <a:rPr lang="en-US" sz="1400" dirty="0" err="1">
                          <a:effectLst/>
                        </a:rPr>
                        <a:t>atau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untuk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meningkatkan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keuntungan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extLst>
                  <a:ext uri="{0D108BD9-81ED-4DB2-BD59-A6C34878D82A}">
                    <a16:rowId xmlns:a16="http://schemas.microsoft.com/office/drawing/2014/main" val="841330531"/>
                  </a:ext>
                </a:extLst>
              </a:tr>
              <a:tr h="4318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Sistem terbuka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Bebas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memilih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perangkat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keras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perangkat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lunak</a:t>
                      </a:r>
                      <a:r>
                        <a:rPr lang="en-US" sz="1400" dirty="0">
                          <a:effectLst/>
                        </a:rPr>
                        <a:t>, dan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layanan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berbagai</a:t>
                      </a:r>
                      <a:r>
                        <a:rPr lang="en-US" sz="1400" dirty="0">
                          <a:effectLst/>
                        </a:rPr>
                        <a:t> vendor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extLst>
                  <a:ext uri="{0D108BD9-81ED-4DB2-BD59-A6C34878D82A}">
                    <a16:rowId xmlns:a16="http://schemas.microsoft.com/office/drawing/2014/main" val="465001000"/>
                  </a:ext>
                </a:extLst>
              </a:tr>
              <a:tr h="660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Sistem tumbuh dengan mudah dan dapat diperluas secara tak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terbatas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Mudah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untuk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memperbaharui</a:t>
                      </a:r>
                      <a:r>
                        <a:rPr lang="en-US" sz="1400" dirty="0">
                          <a:effectLst/>
                        </a:rPr>
                        <a:t> system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extLst>
                  <a:ext uri="{0D108BD9-81ED-4DB2-BD59-A6C34878D82A}">
                    <a16:rowId xmlns:a16="http://schemas.microsoft.com/office/drawing/2014/main" val="110360222"/>
                  </a:ext>
                </a:extLst>
              </a:tr>
              <a:tr h="6600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Lingkungan operasi client yang bersifat individual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Dapat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mencampur</a:t>
                      </a:r>
                      <a:r>
                        <a:rPr lang="en-US" sz="1400" dirty="0">
                          <a:effectLst/>
                        </a:rPr>
                        <a:t> dan </a:t>
                      </a:r>
                      <a:r>
                        <a:rPr lang="en-US" sz="1400" dirty="0" err="1">
                          <a:effectLst/>
                        </a:rPr>
                        <a:t>mencocokkan</a:t>
                      </a:r>
                      <a:r>
                        <a:rPr lang="en-US" sz="1400" dirty="0">
                          <a:effectLst/>
                        </a:rPr>
                        <a:t> platform </a:t>
                      </a:r>
                      <a:r>
                        <a:rPr lang="en-US" sz="1400" dirty="0" err="1">
                          <a:effectLst/>
                        </a:rPr>
                        <a:t>komputer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sesuai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kebutuhan</a:t>
                      </a:r>
                      <a:r>
                        <a:rPr lang="en-US" sz="1400" dirty="0">
                          <a:effectLst/>
                        </a:rPr>
                        <a:t> masing-masing </a:t>
                      </a:r>
                      <a:r>
                        <a:rPr lang="en-US" sz="1400" dirty="0" err="1">
                          <a:effectLst/>
                        </a:rPr>
                        <a:t>departemen</a:t>
                      </a:r>
                      <a:r>
                        <a:rPr lang="en-US" sz="1400" dirty="0">
                          <a:effectLst/>
                        </a:rPr>
                        <a:t> dan </a:t>
                      </a:r>
                      <a:r>
                        <a:rPr lang="en-US" sz="1400" dirty="0" err="1">
                          <a:effectLst/>
                        </a:rPr>
                        <a:t>pemakai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444" marR="68444" marT="0" marB="0"/>
                </a:tc>
                <a:extLst>
                  <a:ext uri="{0D108BD9-81ED-4DB2-BD59-A6C34878D82A}">
                    <a16:rowId xmlns:a16="http://schemas.microsoft.com/office/drawing/2014/main" val="22472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02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982470" y="4029710"/>
            <a:ext cx="39624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Aplikasi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Client-Server</a:t>
            </a: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109" name="Picture 6" descr="image_2022-03-06_220016-removebg-preview"/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Apa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itu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client-server?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17065"/>
            <a:ext cx="10753090" cy="450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client-server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dihubungkan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dengan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metode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untuk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atau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mengambil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data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salah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satu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peer</a:t>
            </a:r>
          </a:p>
          <a:p>
            <a:pPr indent="0" algn="l">
              <a:lnSpc>
                <a:spcPct val="100000"/>
              </a:lnSpc>
              <a:buNone/>
            </a:pP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indent="0" algn="l">
              <a:lnSpc>
                <a:spcPct val="100000"/>
              </a:lnSpc>
              <a:buNone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Pada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ini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menggunakan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port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sebagai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media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penghubung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, dan socket programming</a:t>
            </a:r>
          </a:p>
          <a:p>
            <a:pPr indent="0" algn="l">
              <a:lnSpc>
                <a:spcPct val="100000"/>
              </a:lnSpc>
              <a:buNone/>
            </a:pPr>
            <a:endParaRPr lang="en-US" sz="2800" spc="-1" dirty="0">
              <a:solidFill>
                <a:srgbClr val="FFFFFF"/>
              </a:solidFill>
              <a:latin typeface="Calibri"/>
            </a:endParaRPr>
          </a:p>
          <a:p>
            <a:pPr indent="0" algn="l">
              <a:lnSpc>
                <a:spcPct val="100000"/>
              </a:lnSpc>
              <a:buNone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Biasanya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menggunakan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protocol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udp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ataupun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tcp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Pengertian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TCP dan UDP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17065"/>
            <a:ext cx="10753090" cy="450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TCP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adalah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gabungan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dari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protokol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TCP (Transmission Control Protocol) dan IP (Internet Protocol)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sebagai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sekelompok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protokol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mengatur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komunikasi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data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dalam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proses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tukar-menukar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data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dari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satu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komputer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ke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komputer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lain di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dalam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jaringan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internet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akan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memastikan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pengiriman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data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sampai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ke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alamat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dituju</a:t>
            </a:r>
            <a:endParaRPr lang="en-US" sz="2800" spc="-1" dirty="0">
              <a:solidFill>
                <a:srgbClr val="FFFFFF"/>
              </a:solidFill>
              <a:latin typeface="Calibri"/>
              <a:sym typeface="+mn-ea"/>
            </a:endParaRPr>
          </a:p>
          <a:p>
            <a:pPr algn="l">
              <a:lnSpc>
                <a:spcPct val="100000"/>
              </a:lnSpc>
            </a:pPr>
            <a:endParaRPr lang="en-US" sz="2800" spc="-1" dirty="0">
              <a:solidFill>
                <a:srgbClr val="FFFFFF"/>
              </a:solidFill>
              <a:latin typeface="Calibri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UDP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jenis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protokol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internet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memungkinkan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sebuah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perangkat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lunak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pada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komputer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bisa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mengirimkan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pesan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ke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komputer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lain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melalui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jaringan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tanpa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perlu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ada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komunikasi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awal</a:t>
            </a:r>
            <a:endParaRPr lang="en-US" sz="2800" spc="-1" dirty="0">
              <a:solidFill>
                <a:srgbClr val="FFFFFF"/>
              </a:solidFill>
              <a:latin typeface="Calibri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>
            <a:lum bright="60000"/>
          </a:blip>
          <a:stretch>
            <a:fillRect/>
          </a:stretch>
        </p:blipFill>
        <p:spPr>
          <a:xfrm rot="20220000">
            <a:off x="9599285" y="491630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UDP Vs TCP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17065"/>
            <a:ext cx="10370820" cy="3672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514350" indent="-514350" algn="l">
              <a:lnSpc>
                <a:spcPct val="100000"/>
              </a:lnSpc>
              <a:buAutoNum type="arabicPeriod"/>
            </a:pP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Connectionless vs connect</a:t>
            </a:r>
          </a:p>
          <a:p>
            <a:pPr marL="514350" indent="-514350" algn="l">
              <a:lnSpc>
                <a:spcPct val="100000"/>
              </a:lnSpc>
              <a:buAutoNum type="arabicPeriod"/>
            </a:pP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16 bit port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dibagi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dalam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3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kelompok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* vs 16 bit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berbeda-beda</a:t>
            </a:r>
            <a:endParaRPr lang="en-US" sz="2800" spc="-1" dirty="0">
              <a:solidFill>
                <a:srgbClr val="FFFFFF"/>
              </a:solidFill>
              <a:latin typeface="Calibri"/>
              <a:sym typeface="+mn-ea"/>
            </a:endParaRPr>
          </a:p>
          <a:p>
            <a:pPr marL="514350" indent="-514350" algn="l">
              <a:lnSpc>
                <a:spcPct val="100000"/>
              </a:lnSpc>
              <a:buAutoNum type="arabicPeriod"/>
            </a:pP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Data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dikirim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berbentuk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datagram yang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mungkin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mengalami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kerusakan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pada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saat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pengiriman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vs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pertukaran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antar</a:t>
            </a: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 data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  <a:sym typeface="+mn-ea"/>
              </a:rPr>
              <a:t>bersamaan</a:t>
            </a:r>
            <a:endParaRPr lang="en-US" sz="2800" spc="-1" dirty="0">
              <a:solidFill>
                <a:srgbClr val="FFFFFF"/>
              </a:solidFill>
              <a:latin typeface="Calibri"/>
              <a:sym typeface="+mn-ea"/>
            </a:endParaRPr>
          </a:p>
          <a:p>
            <a:pPr marL="514350" indent="-514350" algn="l">
              <a:lnSpc>
                <a:spcPct val="100000"/>
              </a:lnSpc>
              <a:buAutoNum type="arabicPeriod"/>
            </a:pPr>
            <a:endParaRPr lang="en-US" sz="2800" spc="-1" dirty="0">
              <a:solidFill>
                <a:srgbClr val="FFFFFF"/>
              </a:solidFill>
              <a:latin typeface="Calibri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sz="2800" spc="-1" dirty="0">
                <a:solidFill>
                  <a:srgbClr val="FFFFFF"/>
                </a:solidFill>
                <a:latin typeface="Calibri"/>
                <a:sym typeface="+mn-ea"/>
              </a:rPr>
              <a:t>*</a:t>
            </a:r>
          </a:p>
          <a:p>
            <a:pPr marL="514350" indent="-514350" algn="l">
              <a:lnSpc>
                <a:spcPct val="100000"/>
              </a:lnSpc>
              <a:buAutoNum type="arabicPeriod"/>
            </a:pPr>
            <a:r>
              <a:rPr lang="en-US" sz="1400" spc="-1" dirty="0">
                <a:solidFill>
                  <a:srgbClr val="FFFFFF"/>
                </a:solidFill>
                <a:latin typeface="Calibri"/>
                <a:sym typeface="+mn-ea"/>
              </a:rPr>
              <a:t>49152-65535 </a:t>
            </a:r>
            <a:r>
              <a:rPr lang="en-US" sz="1400" spc="-1" dirty="0" err="1">
                <a:solidFill>
                  <a:srgbClr val="FFFFFF"/>
                </a:solidFill>
                <a:latin typeface="Calibri"/>
                <a:sym typeface="+mn-ea"/>
              </a:rPr>
              <a:t>untuk</a:t>
            </a:r>
            <a:r>
              <a:rPr lang="en-US" sz="1400" spc="-1" dirty="0">
                <a:solidFill>
                  <a:srgbClr val="FFFFFF"/>
                </a:solidFill>
                <a:latin typeface="Calibri"/>
                <a:sym typeface="+mn-ea"/>
              </a:rPr>
              <a:t> ephemeral port, </a:t>
            </a:r>
          </a:p>
          <a:p>
            <a:pPr marL="514350" indent="-514350" algn="l">
              <a:lnSpc>
                <a:spcPct val="100000"/>
              </a:lnSpc>
              <a:buAutoNum type="arabicPeriod"/>
            </a:pPr>
            <a:r>
              <a:rPr lang="en-US" sz="1400" spc="-1" dirty="0">
                <a:solidFill>
                  <a:srgbClr val="FFFFFF"/>
                </a:solidFill>
                <a:latin typeface="Calibri"/>
                <a:sym typeface="+mn-ea"/>
              </a:rPr>
              <a:t>1-1023 </a:t>
            </a:r>
            <a:r>
              <a:rPr lang="en-US" sz="1400" spc="-1" dirty="0" err="1">
                <a:solidFill>
                  <a:srgbClr val="FFFFFF"/>
                </a:solidFill>
                <a:latin typeface="Calibri"/>
                <a:sym typeface="+mn-ea"/>
              </a:rPr>
              <a:t>untuk</a:t>
            </a:r>
            <a:r>
              <a:rPr lang="en-US" sz="1400" spc="-1" dirty="0">
                <a:solidFill>
                  <a:srgbClr val="FFFFFF"/>
                </a:solidFill>
                <a:latin typeface="Calibri"/>
                <a:sym typeface="+mn-ea"/>
              </a:rPr>
              <a:t> well-known port, </a:t>
            </a:r>
          </a:p>
          <a:p>
            <a:pPr marL="514350" indent="-514350" algn="l">
              <a:lnSpc>
                <a:spcPct val="100000"/>
              </a:lnSpc>
              <a:buAutoNum type="arabicPeriod"/>
            </a:pPr>
            <a:r>
              <a:rPr lang="en-US" sz="1400" spc="-1" dirty="0">
                <a:solidFill>
                  <a:srgbClr val="FFFFFF"/>
                </a:solidFill>
                <a:latin typeface="Calibri"/>
                <a:sym typeface="+mn-ea"/>
              </a:rPr>
              <a:t>1024-49151 </a:t>
            </a:r>
            <a:r>
              <a:rPr lang="en-US" sz="1400" spc="-1" dirty="0" err="1">
                <a:solidFill>
                  <a:srgbClr val="FFFFFF"/>
                </a:solidFill>
                <a:latin typeface="Calibri"/>
                <a:sym typeface="+mn-ea"/>
              </a:rPr>
              <a:t>untuk</a:t>
            </a:r>
            <a:r>
              <a:rPr lang="en-US" sz="1400" spc="-1" dirty="0">
                <a:solidFill>
                  <a:srgbClr val="FFFFFF"/>
                </a:solidFill>
                <a:latin typeface="Calibri"/>
                <a:sym typeface="+mn-ea"/>
              </a:rPr>
              <a:t> registered port.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03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982470" y="4029710"/>
            <a:ext cx="7164705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Socket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Apa</a:t>
            </a:r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40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itu</a:t>
            </a:r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socket?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EEC11-5C82-41C3-BEE8-09AE70BAA1A7}"/>
              </a:ext>
            </a:extLst>
          </p:cNvPr>
          <p:cNvSpPr txBox="1"/>
          <p:nvPr/>
        </p:nvSpPr>
        <p:spPr>
          <a:xfrm>
            <a:off x="479424" y="1795755"/>
            <a:ext cx="1079817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Socket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adalah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sebuah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abstraksi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perangkat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lunak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digunakan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sebagai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suatu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"terminal"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dari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suatu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hubungan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antara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dua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mesin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atau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proses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saling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berinterkoneksi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Dalam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pemrograman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socket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suatu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Class yang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digunakan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oleh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aplikasi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untuk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saling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berhubungan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Socket Programming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09600" y="1700530"/>
            <a:ext cx="1033907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Hampir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operasi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 programming interface (API) yang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mengkontrol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socket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jaringan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API socket internet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biasanya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sockets.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socket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kombinasi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nomor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port,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socket internet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mengirim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paket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yang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masuk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proses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thread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tujuan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 programming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socket. Socket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semacam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terowongan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(tunnel) yang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dipakai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komunikasi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pertukaran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arah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bolak-balik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socket programming,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komunikasi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terjalin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bahasa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pemrograman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tingkatan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 yang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bahkan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komputer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gabungan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ketiganya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04</a:t>
            </a:r>
            <a:endParaRPr lang="en-US" sz="11500" b="0" strike="noStrike" spc="-1" dirty="0">
              <a:latin typeface="Arial" panose="020B0604020202020204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982470" y="4029710"/>
            <a:ext cx="4416425" cy="9233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Socket Pada Python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1" strike="noStrike" spc="-1" dirty="0">
                <a:solidFill>
                  <a:srgbClr val="FFFFFF"/>
                </a:solidFill>
                <a:latin typeface="Calibri"/>
              </a:rPr>
              <a:t>Networking Python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b="1" spc="-1" dirty="0">
                <a:solidFill>
                  <a:srgbClr val="FFFFFF"/>
                </a:solidFill>
                <a:latin typeface="Calibri"/>
              </a:rPr>
              <a:t>Modul Socket</a:t>
            </a:r>
            <a:endParaRPr lang="en-US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 Box 99"/>
          <p:cNvSpPr txBox="1"/>
          <p:nvPr/>
        </p:nvSpPr>
        <p:spPr>
          <a:xfrm>
            <a:off x="479425" y="1683720"/>
            <a:ext cx="10339070" cy="4401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Python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menyediakan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dua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tingkat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akses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layanan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jaringan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Pada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tingkat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rendah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,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pengguna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dapat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mengakses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dukungan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soket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dasar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dalam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sistem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operasi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digunakan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oleh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pengguna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, yang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memungkinkan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pengguna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untuk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mengimplementasikan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Client dan Server.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Kedua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Protokol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berorientasi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koneksi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dan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tanpa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sambungan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. 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  <a:p>
            <a:pPr algn="l"/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Python juga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memiliki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pustaka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menyediakan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akses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tingkat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lebih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tinggi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ke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protokol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jaringan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tingkat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aplikasi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tertentu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,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seperti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FTP, HTTP, dan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seterusnya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Socket pada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8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3"/>
          <p:cNvSpPr/>
          <p:nvPr/>
        </p:nvSpPr>
        <p:spPr>
          <a:xfrm>
            <a:off x="431280" y="594720"/>
            <a:ext cx="3176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Calibri"/>
              </a:rPr>
              <a:t>Yang dibahas :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225320" y="173916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01.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4225320" y="285912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02.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225320" y="397908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03.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4225320" y="5099400"/>
            <a:ext cx="9003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Calibri"/>
                <a:ea typeface="Calibri"/>
              </a:rPr>
              <a:t>04.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4775175" y="1733496"/>
            <a:ext cx="4869000" cy="49673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 lvl="1" algn="l">
              <a:lnSpc>
                <a:spcPct val="150000"/>
              </a:lnSpc>
              <a:tabLst>
                <a:tab pos="540385" algn="l"/>
              </a:tabLst>
            </a:pPr>
            <a:r>
              <a:rPr lang="en-US" sz="2400" b="1" spc="-1" dirty="0" err="1">
                <a:solidFill>
                  <a:srgbClr val="FFFFFF"/>
                </a:solidFill>
                <a:latin typeface="Calibri"/>
              </a:rPr>
              <a:t>Arsitektur</a:t>
            </a:r>
            <a:r>
              <a:rPr lang="en-US" sz="2400" b="1" spc="-1" dirty="0">
                <a:solidFill>
                  <a:srgbClr val="FFFFFF"/>
                </a:solidFill>
                <a:latin typeface="Calibri"/>
              </a:rPr>
              <a:t> Client-Server</a:t>
            </a:r>
          </a:p>
        </p:txBody>
      </p:sp>
      <p:sp>
        <p:nvSpPr>
          <p:cNvPr id="95" name="CustomShape 9"/>
          <p:cNvSpPr/>
          <p:nvPr/>
        </p:nvSpPr>
        <p:spPr>
          <a:xfrm>
            <a:off x="5295240" y="2952720"/>
            <a:ext cx="48690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Aplikasi</a:t>
            </a: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 Client-server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5304130" y="4083835"/>
            <a:ext cx="48690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Socket 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5295240" y="5203080"/>
            <a:ext cx="48690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Socket Pada Python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98" name="Line 12"/>
          <p:cNvSpPr/>
          <p:nvPr/>
        </p:nvSpPr>
        <p:spPr>
          <a:xfrm>
            <a:off x="4271040" y="251100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3"/>
          <p:cNvSpPr/>
          <p:nvPr/>
        </p:nvSpPr>
        <p:spPr>
          <a:xfrm>
            <a:off x="4271040" y="372780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4"/>
          <p:cNvSpPr/>
          <p:nvPr/>
        </p:nvSpPr>
        <p:spPr>
          <a:xfrm>
            <a:off x="4271040" y="483552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15"/>
          <p:cNvSpPr/>
          <p:nvPr/>
        </p:nvSpPr>
        <p:spPr>
          <a:xfrm>
            <a:off x="4271040" y="5929920"/>
            <a:ext cx="43678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Picture 14" descr="image_2022-03-06_215343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128160" y="1363320"/>
            <a:ext cx="4762080" cy="47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 Box 99"/>
          <p:cNvSpPr txBox="1"/>
          <p:nvPr/>
        </p:nvSpPr>
        <p:spPr>
          <a:xfrm>
            <a:off x="479425" y="1418590"/>
            <a:ext cx="10872470" cy="44232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Modul socket pada python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dapat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diakses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setelah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kita</a:t>
            </a: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mengim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port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library socket “import socket”</a:t>
            </a:r>
          </a:p>
          <a:p>
            <a:pPr marL="457200" indent="-457200" algn="l"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Panggil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fungsi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socket.socket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() </a:t>
            </a:r>
          </a:p>
          <a:p>
            <a:pPr marL="457200" indent="-457200" algn="l">
              <a:buAutoNum type="arabicPeriod"/>
            </a:pPr>
            <a:r>
              <a:rPr lang="en-US" sz="28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Pada </a:t>
            </a:r>
            <a:r>
              <a:rPr lang="en-US" sz="28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socket.socket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()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ada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beberapa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method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yaitu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socket_family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Mewakili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keluarga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alamat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(dan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protokol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).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pilihan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bisa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berupa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AF_UNIX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AF_INET.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socket_type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Mewakili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socket (SOCK_STREAM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SOCK_DGRAM)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protocol: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argumen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opsional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dan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biasanya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default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0.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Pada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server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ada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beberapa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method yang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umum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digunakan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yaitu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: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bind():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mengikat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alamat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socket_family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(AF_INET)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menunjukkan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alamat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tuple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listen():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membuat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socket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siap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menerima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koneksi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accept():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menerima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permintaan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koneksi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Client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Modul Socket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 Box 99"/>
          <p:cNvSpPr txBox="1"/>
          <p:nvPr/>
        </p:nvSpPr>
        <p:spPr>
          <a:xfrm>
            <a:off x="479425" y="1418590"/>
            <a:ext cx="10872470" cy="44029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Pada </a:t>
            </a:r>
            <a:r>
              <a:rPr lang="en-US" sz="24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client </a:t>
            </a:r>
            <a:r>
              <a:rPr lang="en-US" sz="24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ada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modul</a:t>
            </a:r>
            <a:r>
              <a:rPr lang="en-US" sz="24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connect()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connect():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mengkoneksikan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socket Client pada socket Server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l">
              <a:buAutoNum type="arabicPeriod" startAt="5"/>
            </a:pP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secara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umum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modul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dikedua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belah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sisi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 : 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recv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menerima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data/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pesan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TCP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send():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mengirimkan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data/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pesan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TCP 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sendall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mengirimkan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data/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pesan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TCP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lengkap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recvfrom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menerima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data/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pesan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UDP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sendto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mengirimkan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data/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pesan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UDP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close():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menutup</a:t>
            </a:r>
            <a:r>
              <a: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socket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terhubung</a:t>
            </a:r>
            <a:endParaRPr lang="en-US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gethostname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():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mengambil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nama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host yang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terhubung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settimeout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mensetting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timeout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koneksi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40385" algn="l"/>
              </a:tabLst>
            </a:pP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setblocking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mensetting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blocking</a:t>
            </a:r>
            <a:endParaRPr lang="en-US" sz="2400" dirty="0">
              <a:solidFill>
                <a:schemeClr val="bg1"/>
              </a:solidFill>
              <a:latin typeface="Calibri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9425" y="548640"/>
            <a:ext cx="10339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sz="4000" b="0" dirty="0">
                <a:solidFill>
                  <a:schemeClr val="bg1"/>
                </a:solidFill>
                <a:latin typeface="Calibri" charset="0"/>
                <a:cs typeface="Times New Roman" panose="02020603050405020304" charset="0"/>
              </a:rPr>
              <a:t>Modul Socket</a:t>
            </a:r>
          </a:p>
        </p:txBody>
      </p:sp>
    </p:spTree>
    <p:extLst>
      <p:ext uri="{BB962C8B-B14F-4D97-AF65-F5344CB8AC3E}">
        <p14:creationId xmlns:p14="http://schemas.microsoft.com/office/powerpoint/2010/main" val="92254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643320" y="1790640"/>
            <a:ext cx="7968960" cy="2925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600" b="1" strike="noStrike" spc="-1">
                <a:solidFill>
                  <a:srgbClr val="FFFFFF"/>
                </a:solidFill>
                <a:latin typeface="Calibri"/>
                <a:ea typeface="Calibri"/>
              </a:rPr>
              <a:t>THANK YOU</a:t>
            </a:r>
            <a:endParaRPr lang="en-US" sz="9600" b="0" strike="noStrike" spc="-1">
              <a:latin typeface="Arial" panose="020B0604020202020204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719720" y="3639600"/>
            <a:ext cx="4421520" cy="435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1996920" y="3703680"/>
            <a:ext cx="3775680" cy="2457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Pemrograman Berbasis Jaringan</a:t>
            </a:r>
            <a:endParaRPr lang="en-US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0" y="165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1924200" y="2167560"/>
            <a:ext cx="221256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500" b="1" strike="noStrike" spc="-1">
                <a:solidFill>
                  <a:srgbClr val="FFFFFF"/>
                </a:solidFill>
                <a:latin typeface="Calibri"/>
                <a:ea typeface="Calibri"/>
              </a:rPr>
              <a:t>01</a:t>
            </a:r>
            <a:endParaRPr lang="en-US" sz="11500" b="0" strike="noStrike" spc="-1">
              <a:latin typeface="Arial" panose="020B0604020202020204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982520" y="4029840"/>
            <a:ext cx="7765200" cy="3689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Arsitektur</a:t>
            </a:r>
            <a:r>
              <a:rPr lang="en-US" sz="2400" b="1" spc="-1" dirty="0">
                <a:solidFill>
                  <a:srgbClr val="FFFFFF"/>
                </a:solidFill>
                <a:latin typeface="Calibri"/>
                <a:ea typeface="Calibri"/>
                <a:sym typeface="+mn-ea"/>
              </a:rPr>
              <a:t> Client-server</a:t>
            </a:r>
            <a:endParaRPr lang="en-US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 rot="20337121">
            <a:off x="9508559" y="5018781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720" y="514440"/>
            <a:ext cx="10753200" cy="1037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Apakah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anda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Pengguna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ini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?</a:t>
            </a:r>
            <a:endParaRPr lang="en-US" sz="4000" b="0" strike="noStrike" spc="-1" dirty="0">
              <a:latin typeface="Arial" panose="020B0604020202020204"/>
            </a:endParaRPr>
          </a:p>
        </p:txBody>
      </p:sp>
      <p:pic>
        <p:nvPicPr>
          <p:cNvPr id="1026" name="Picture 2" descr="Facebook - Masuk atau Daftar">
            <a:extLst>
              <a:ext uri="{FF2B5EF4-FFF2-40B4-BE49-F238E27FC236}">
                <a16:creationId xmlns:a16="http://schemas.microsoft.com/office/drawing/2014/main" id="{43D2910E-DB56-40B6-B3D3-DA9566257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8" y="2222742"/>
            <a:ext cx="1351731" cy="135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vin By Mandiri Warna Biru dan Kuning di Satu Ponsel – Gadget, Running,  Travelling Light">
            <a:extLst>
              <a:ext uri="{FF2B5EF4-FFF2-40B4-BE49-F238E27FC236}">
                <a16:creationId xmlns:a16="http://schemas.microsoft.com/office/drawing/2014/main" id="{C82CF558-C253-442C-8986-B5E0872E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85" y="2222742"/>
            <a:ext cx="15144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tur PeduliLindungi bisa Diakses di Aplikasi Lain Mulai Oktober – Sehat  Negeriku">
            <a:extLst>
              <a:ext uri="{FF2B5EF4-FFF2-40B4-BE49-F238E27FC236}">
                <a16:creationId xmlns:a16="http://schemas.microsoft.com/office/drawing/2014/main" id="{AAFEE9A1-C88E-4177-96A0-714824D22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1" t="13387" r="30741" b="24738"/>
          <a:stretch/>
        </p:blipFill>
        <p:spPr bwMode="auto">
          <a:xfrm>
            <a:off x="1003065" y="3847232"/>
            <a:ext cx="1297243" cy="126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pee Indonesia Tutup 13 Kategori Produk Impor, Ini Daftarnya - Bisnis  Liputan6.com">
            <a:extLst>
              <a:ext uri="{FF2B5EF4-FFF2-40B4-BE49-F238E27FC236}">
                <a16:creationId xmlns:a16="http://schemas.microsoft.com/office/drawing/2014/main" id="{7E734FD8-BEBE-4E5F-A0E0-994DE1930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2"/>
          <a:stretch/>
        </p:blipFill>
        <p:spPr bwMode="auto">
          <a:xfrm>
            <a:off x="4749321" y="2222743"/>
            <a:ext cx="1591267" cy="18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jek - Crunchbase Company Profile &amp; Funding">
            <a:extLst>
              <a:ext uri="{FF2B5EF4-FFF2-40B4-BE49-F238E27FC236}">
                <a16:creationId xmlns:a16="http://schemas.microsoft.com/office/drawing/2014/main" id="{1C0D9CF5-EC19-4AEE-83D5-361EA38B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20" y="22227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nyimpanan Google Drive Penuh? Lakukan Cara Ini - Tekno Liputan6.com">
            <a:extLst>
              <a:ext uri="{FF2B5EF4-FFF2-40B4-BE49-F238E27FC236}">
                <a16:creationId xmlns:a16="http://schemas.microsoft.com/office/drawing/2014/main" id="{11E8F807-619D-4BFF-95E2-05226C0C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99" y="22227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815340" y="2918295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Apa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Persamaan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Semua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aplikasi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itu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?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52500" y="16662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Persamaanya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adalah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…..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642F6D75-1D70-4222-B822-7F25800B8C42}"/>
              </a:ext>
            </a:extLst>
          </p:cNvPr>
          <p:cNvSpPr/>
          <p:nvPr/>
        </p:nvSpPr>
        <p:spPr>
          <a:xfrm>
            <a:off x="552500" y="1242457"/>
            <a:ext cx="10753090" cy="3538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Menggunakan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Resource yang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terpusat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Bisa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diakses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dari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mana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saja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asal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ada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internet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Device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boleh</a:t>
            </a: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beragam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Sharing resource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dll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0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642F6D75-1D70-4222-B822-7F25800B8C42}"/>
              </a:ext>
            </a:extLst>
          </p:cNvPr>
          <p:cNvSpPr/>
          <p:nvPr/>
        </p:nvSpPr>
        <p:spPr>
          <a:xfrm>
            <a:off x="552500" y="1242457"/>
            <a:ext cx="10753090" cy="3538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>
              <a:lnSpc>
                <a:spcPct val="100000"/>
              </a:lnSpc>
            </a:pPr>
            <a:r>
              <a:rPr lang="en-US" sz="6000" strike="noStrike" dirty="0">
                <a:ln w="0"/>
                <a:solidFill>
                  <a:srgbClr val="92D05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Client - Server</a:t>
            </a:r>
          </a:p>
        </p:txBody>
      </p:sp>
    </p:spTree>
    <p:extLst>
      <p:ext uri="{BB962C8B-B14F-4D97-AF65-F5344CB8AC3E}">
        <p14:creationId xmlns:p14="http://schemas.microsoft.com/office/powerpoint/2010/main" val="10943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450850" y="51435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Topologi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jaringan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Client-server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D95E1352-663A-44D0-A5D4-87E7E5EE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2290" y="369698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1A6713-5E69-48A0-A3FE-CBE7E4E72CD0}"/>
              </a:ext>
            </a:extLst>
          </p:cNvPr>
          <p:cNvSpPr/>
          <p:nvPr/>
        </p:nvSpPr>
        <p:spPr>
          <a:xfrm>
            <a:off x="2252290" y="4487275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8" name="Graphic 7" descr="Back outline">
            <a:extLst>
              <a:ext uri="{FF2B5EF4-FFF2-40B4-BE49-F238E27FC236}">
                <a16:creationId xmlns:a16="http://schemas.microsoft.com/office/drawing/2014/main" id="{08C936C7-DB1F-4CCD-A80D-700A62DF6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7114" y="2306730"/>
            <a:ext cx="1587570" cy="1587570"/>
          </a:xfrm>
          <a:prstGeom prst="rect">
            <a:avLst/>
          </a:prstGeom>
        </p:spPr>
      </p:pic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5B98B873-089F-4CFB-82B3-7CBACEEDC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3147" y="2306730"/>
            <a:ext cx="914400" cy="914400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A97606B-35DB-4850-9AC9-AD7B3EDD97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5628" y="3100515"/>
            <a:ext cx="914400" cy="914400"/>
          </a:xfrm>
          <a:prstGeom prst="rect">
            <a:avLst/>
          </a:prstGeom>
        </p:spPr>
      </p:pic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8D1BDF4A-41AA-456F-AE44-C9ECEF4F41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25628" y="1112017"/>
            <a:ext cx="914400" cy="914400"/>
          </a:xfrm>
          <a:prstGeom prst="rect">
            <a:avLst/>
          </a:prstGeom>
        </p:spPr>
      </p:pic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2FB941F3-FBEA-488F-9DD1-E07A6381B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5628" y="4611379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CEAEA2-F08D-455E-B816-3B1AA1F031CB}"/>
              </a:ext>
            </a:extLst>
          </p:cNvPr>
          <p:cNvCxnSpPr>
            <a:cxnSpLocks/>
          </p:cNvCxnSpPr>
          <p:nvPr/>
        </p:nvCxnSpPr>
        <p:spPr>
          <a:xfrm flipV="1">
            <a:off x="5352699" y="1531144"/>
            <a:ext cx="2635081" cy="95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77AC3-E147-475C-9EC2-ECD701BEB01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556010" y="2869569"/>
            <a:ext cx="2469618" cy="68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E84F70-D3FE-43B5-ADE0-16A630025240}"/>
              </a:ext>
            </a:extLst>
          </p:cNvPr>
          <p:cNvCxnSpPr>
            <a:cxnSpLocks/>
          </p:cNvCxnSpPr>
          <p:nvPr/>
        </p:nvCxnSpPr>
        <p:spPr>
          <a:xfrm>
            <a:off x="5418980" y="3160822"/>
            <a:ext cx="2697220" cy="181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7309F1-AF46-4F5B-ABA2-8725F5474B35}"/>
              </a:ext>
            </a:extLst>
          </p:cNvPr>
          <p:cNvCxnSpPr>
            <a:cxnSpLocks/>
          </p:cNvCxnSpPr>
          <p:nvPr/>
        </p:nvCxnSpPr>
        <p:spPr>
          <a:xfrm flipH="1" flipV="1">
            <a:off x="5238298" y="3228578"/>
            <a:ext cx="2749482" cy="184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Back outline">
            <a:extLst>
              <a:ext uri="{FF2B5EF4-FFF2-40B4-BE49-F238E27FC236}">
                <a16:creationId xmlns:a16="http://schemas.microsoft.com/office/drawing/2014/main" id="{E1D4B07A-2CA1-49AB-97D1-689D26E08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3134144" y="2993455"/>
            <a:ext cx="1587570" cy="158757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5AE57E-FA96-4B61-95B9-A89CA9A0E1ED}"/>
              </a:ext>
            </a:extLst>
          </p:cNvPr>
          <p:cNvCxnSpPr>
            <a:cxnSpLocks/>
          </p:cNvCxnSpPr>
          <p:nvPr/>
        </p:nvCxnSpPr>
        <p:spPr>
          <a:xfrm flipH="1" flipV="1">
            <a:off x="5627850" y="2744889"/>
            <a:ext cx="2452603" cy="68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DC17A-502B-4D8A-A616-7194DA23DCC4}"/>
              </a:ext>
            </a:extLst>
          </p:cNvPr>
          <p:cNvCxnSpPr>
            <a:cxnSpLocks/>
          </p:cNvCxnSpPr>
          <p:nvPr/>
        </p:nvCxnSpPr>
        <p:spPr>
          <a:xfrm flipH="1">
            <a:off x="5474823" y="1659150"/>
            <a:ext cx="2512957" cy="89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1AD8C1-9950-4708-9F58-9C0BAECBDC18}"/>
              </a:ext>
            </a:extLst>
          </p:cNvPr>
          <p:cNvSpPr/>
          <p:nvPr/>
        </p:nvSpPr>
        <p:spPr>
          <a:xfrm>
            <a:off x="8025628" y="2095828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264BED-24A4-49FD-9480-F379210D7017}"/>
              </a:ext>
            </a:extLst>
          </p:cNvPr>
          <p:cNvSpPr/>
          <p:nvPr/>
        </p:nvSpPr>
        <p:spPr>
          <a:xfrm>
            <a:off x="8025628" y="4011293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24E8CD-49F4-4E17-9D8F-997C00C427F7}"/>
              </a:ext>
            </a:extLst>
          </p:cNvPr>
          <p:cNvSpPr/>
          <p:nvPr/>
        </p:nvSpPr>
        <p:spPr>
          <a:xfrm>
            <a:off x="8025628" y="5644069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AFE9CA-C7CD-4CC4-8A18-5291497AB93A}"/>
              </a:ext>
            </a:extLst>
          </p:cNvPr>
          <p:cNvSpPr/>
          <p:nvPr/>
        </p:nvSpPr>
        <p:spPr>
          <a:xfrm rot="1892794">
            <a:off x="6102314" y="4248896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meminta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34081D-FB58-45F6-B75F-CC1E9D97FEE2}"/>
              </a:ext>
            </a:extLst>
          </p:cNvPr>
          <p:cNvSpPr/>
          <p:nvPr/>
        </p:nvSpPr>
        <p:spPr>
          <a:xfrm rot="1892794">
            <a:off x="6486334" y="3831726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menerima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E448B9-7803-4F36-915B-04D32C3D2F97}"/>
              </a:ext>
            </a:extLst>
          </p:cNvPr>
          <p:cNvSpPr/>
          <p:nvPr/>
        </p:nvSpPr>
        <p:spPr>
          <a:xfrm rot="652610">
            <a:off x="6254714" y="3223661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meminta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410B54-81FD-4BDC-B3A7-1D6E0FB924C4}"/>
              </a:ext>
            </a:extLst>
          </p:cNvPr>
          <p:cNvSpPr/>
          <p:nvPr/>
        </p:nvSpPr>
        <p:spPr>
          <a:xfrm rot="652610">
            <a:off x="6638734" y="2806491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menerima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156260-3E38-4436-8033-DC34EA47A285}"/>
              </a:ext>
            </a:extLst>
          </p:cNvPr>
          <p:cNvSpPr/>
          <p:nvPr/>
        </p:nvSpPr>
        <p:spPr>
          <a:xfrm rot="20481120">
            <a:off x="6556878" y="2076095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meminta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0F04E3-E389-42A8-B284-EC1D4CE8AB4E}"/>
              </a:ext>
            </a:extLst>
          </p:cNvPr>
          <p:cNvSpPr/>
          <p:nvPr/>
        </p:nvSpPr>
        <p:spPr>
          <a:xfrm rot="20367606">
            <a:off x="6432892" y="1644546"/>
            <a:ext cx="914400" cy="248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menerima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E9C1AF-F27E-4B3A-A3D4-D3AE6B6E31D9}"/>
              </a:ext>
            </a:extLst>
          </p:cNvPr>
          <p:cNvSpPr/>
          <p:nvPr/>
        </p:nvSpPr>
        <p:spPr>
          <a:xfrm rot="20175637">
            <a:off x="3802463" y="3908639"/>
            <a:ext cx="1088861" cy="2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permintaan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056F81-7159-45F4-8297-050E981F27DE}"/>
              </a:ext>
            </a:extLst>
          </p:cNvPr>
          <p:cNvSpPr/>
          <p:nvPr/>
        </p:nvSpPr>
        <p:spPr>
          <a:xfrm rot="20175637">
            <a:off x="2955333" y="2758539"/>
            <a:ext cx="1088861" cy="283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response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6" name="Group 1"/>
          <p:cNvGrpSpPr/>
          <p:nvPr/>
        </p:nvGrpSpPr>
        <p:grpSpPr>
          <a:xfrm>
            <a:off x="0" y="8280"/>
            <a:ext cx="12192120" cy="6857640"/>
            <a:chOff x="0" y="8280"/>
            <a:chExt cx="12192120" cy="6857640"/>
          </a:xfrm>
        </p:grpSpPr>
        <p:pic>
          <p:nvPicPr>
            <p:cNvPr id="107" name="图片 1"/>
            <p:cNvPicPr/>
            <p:nvPr/>
          </p:nvPicPr>
          <p:blipFill>
            <a:blip r:embed="rId2"/>
            <a:srcRect r="33134"/>
            <a:stretch>
              <a:fillRect/>
            </a:stretch>
          </p:blipFill>
          <p:spPr>
            <a:xfrm flipH="1">
              <a:off x="4040280" y="8280"/>
              <a:ext cx="8151840" cy="6857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8" name="CustomShape 2"/>
            <p:cNvSpPr/>
            <p:nvPr/>
          </p:nvSpPr>
          <p:spPr>
            <a:xfrm>
              <a:off x="0" y="8280"/>
              <a:ext cx="4462560" cy="685764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9" name="Picture 6" descr="image_2022-03-06_220016-removebg-preview"/>
          <p:cNvPicPr/>
          <p:nvPr/>
        </p:nvPicPr>
        <p:blipFill>
          <a:blip r:embed="rId3"/>
          <a:stretch>
            <a:fillRect/>
          </a:stretch>
        </p:blipFill>
        <p:spPr>
          <a:xfrm>
            <a:off x="-1680220" y="4581025"/>
            <a:ext cx="4465440" cy="446544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552500" y="166620"/>
            <a:ext cx="10753090" cy="105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Poin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yang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digunakan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FFFFFF"/>
                </a:solidFill>
                <a:latin typeface="Calibri"/>
              </a:rPr>
              <a:t>dalam</a:t>
            </a:r>
            <a:r>
              <a:rPr lang="en-US" sz="4000" b="0" strike="noStrike" spc="-1" dirty="0">
                <a:solidFill>
                  <a:srgbClr val="FFFFFF"/>
                </a:solidFill>
                <a:latin typeface="Calibri"/>
              </a:rPr>
              <a:t> client-server</a:t>
            </a:r>
          </a:p>
        </p:txBody>
      </p:sp>
      <p:sp>
        <p:nvSpPr>
          <p:cNvPr id="6" name="CustomShape 3"/>
          <p:cNvSpPr/>
          <p:nvPr/>
        </p:nvSpPr>
        <p:spPr>
          <a:xfrm>
            <a:off x="623570" y="1988820"/>
            <a:ext cx="10753090" cy="4266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l">
              <a:lnSpc>
                <a:spcPct val="100000"/>
              </a:lnSpc>
              <a:buAutoNum type="arabicPeriod"/>
            </a:pPr>
            <a:endParaRPr lang="en-US" sz="2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642F6D75-1D70-4222-B822-7F25800B8C42}"/>
              </a:ext>
            </a:extLst>
          </p:cNvPr>
          <p:cNvSpPr/>
          <p:nvPr/>
        </p:nvSpPr>
        <p:spPr>
          <a:xfrm>
            <a:off x="552500" y="1242457"/>
            <a:ext cx="10753090" cy="3538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b="0" strike="noStrike" spc="-1" dirty="0" err="1">
                <a:solidFill>
                  <a:srgbClr val="FFFFFF"/>
                </a:solidFill>
                <a:latin typeface="Calibri"/>
              </a:rPr>
              <a:t>Interoperabilitas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Client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Server</a:t>
            </a:r>
          </a:p>
          <a:p>
            <a:pPr marL="742950" indent="-742950" algn="l">
              <a:lnSpc>
                <a:spcPct val="100000"/>
              </a:lnSpc>
              <a:buFont typeface="+mj-lt"/>
              <a:buAutoNum type="arabicPeriod"/>
            </a:pP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Sistem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informasi</a:t>
            </a:r>
            <a:endParaRPr lang="en-US" sz="28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71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870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M. Taufiq</cp:lastModifiedBy>
  <cp:revision>33</cp:revision>
  <dcterms:created xsi:type="dcterms:W3CDTF">2022-03-07T04:19:51Z</dcterms:created>
  <dcterms:modified xsi:type="dcterms:W3CDTF">2022-03-14T04:16:25Z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1033-11.1.0.10920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</Properties>
</file>