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fdfda06d9_0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fdfda06d9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fdfda06d9_0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fdfda06d9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fdfda06d9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fdfda06d9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fdfda06d9_0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fdfda06d9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fdfda06d9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fdfda06d9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fdfda06d9_0_1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fdfda06d9_0_1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fdfda06d9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fdfda06d9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fdfda06d9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fdfda06d9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fdfda06d9_0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fdfda06d9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fdfda06d9_0_1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fdfda06d9_0_1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32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type="title"/>
          </p:nvPr>
        </p:nvSpPr>
        <p:spPr>
          <a:xfrm>
            <a:off x="0" y="3002350"/>
            <a:ext cx="8520600" cy="11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rgbClr val="000000"/>
                </a:solidFill>
                <a:highlight>
                  <a:schemeClr val="accent2"/>
                </a:highlight>
                <a:latin typeface="Oswald"/>
                <a:ea typeface="Oswald"/>
                <a:cs typeface="Oswald"/>
                <a:sym typeface="Oswald"/>
              </a:rPr>
              <a:t>Hackathon @Endeavour</a:t>
            </a:r>
            <a:endParaRPr sz="4800">
              <a:solidFill>
                <a:srgbClr val="000000"/>
              </a:solidFill>
              <a:highlight>
                <a:schemeClr val="accent2"/>
              </a:highlight>
              <a:latin typeface="Oswald"/>
              <a:ea typeface="Oswald"/>
              <a:cs typeface="Oswald"/>
              <a:sym typeface="Oswald"/>
            </a:endParaRPr>
          </a:p>
        </p:txBody>
      </p:sp>
      <p:sp>
        <p:nvSpPr>
          <p:cNvPr id="135" name="Google Shape;135;p13"/>
          <p:cNvSpPr txBox="1"/>
          <p:nvPr>
            <p:ph idx="1" type="body"/>
          </p:nvPr>
        </p:nvSpPr>
        <p:spPr>
          <a:xfrm>
            <a:off x="0" y="3819000"/>
            <a:ext cx="8520600" cy="132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400">
                <a:solidFill>
                  <a:srgbClr val="000000"/>
                </a:solidFill>
                <a:highlight>
                  <a:schemeClr val="accent2"/>
                </a:highlight>
                <a:latin typeface="Oswald"/>
                <a:ea typeface="Oswald"/>
                <a:cs typeface="Oswald"/>
                <a:sym typeface="Oswald"/>
              </a:rPr>
              <a:t>By Team_Gridlock.</a:t>
            </a:r>
            <a:r>
              <a:rPr b="1" lang="en-GB">
                <a:highlight>
                  <a:schemeClr val="dk1"/>
                </a:highlight>
                <a:latin typeface="Oswald"/>
                <a:ea typeface="Oswald"/>
                <a:cs typeface="Oswald"/>
                <a:sym typeface="Oswald"/>
              </a:rPr>
              <a:t> </a:t>
            </a:r>
            <a:endParaRPr b="1">
              <a:highlight>
                <a:schemeClr val="dk1"/>
              </a:highlight>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7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00"/>
                </a:solidFill>
              </a:rPr>
              <a:t>Future Integrations and Scope: </a:t>
            </a:r>
            <a:endParaRPr b="1">
              <a:solidFill>
                <a:srgbClr val="FFFF00"/>
              </a:solidFill>
            </a:endParaRPr>
          </a:p>
        </p:txBody>
      </p:sp>
      <p:sp>
        <p:nvSpPr>
          <p:cNvPr id="189" name="Google Shape;189;p22"/>
          <p:cNvSpPr txBox="1"/>
          <p:nvPr>
            <p:ph idx="1" type="body"/>
          </p:nvPr>
        </p:nvSpPr>
        <p:spPr>
          <a:xfrm>
            <a:off x="1087800" y="1122450"/>
            <a:ext cx="7829400" cy="377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sz="1400"/>
              <a:t>The first thing we can do is implement a kind of rewarding system so that when someone uploads any kind of true information or helps in  pooling he is rewarded with some points or credits which he can use later in shops or anywhere he wants to. This can be more motivating for users.</a:t>
            </a:r>
            <a:endParaRPr sz="1400"/>
          </a:p>
          <a:p>
            <a:pPr indent="-317500" lvl="0" marL="457200" rtl="0" algn="l">
              <a:spcBef>
                <a:spcPts val="0"/>
              </a:spcBef>
              <a:spcAft>
                <a:spcPts val="0"/>
              </a:spcAft>
              <a:buSzPts val="1400"/>
              <a:buAutoNum type="arabicPeriod"/>
            </a:pPr>
            <a:r>
              <a:rPr lang="en-GB" sz="1400"/>
              <a:t>Now this app can be very useful for emergency situations like accident or something , anyone using our app or website can upload the news that there is an emergency needed at a particular location and our app can alert everyone nearby, for help.</a:t>
            </a:r>
            <a:endParaRPr sz="1400"/>
          </a:p>
          <a:p>
            <a:pPr indent="-317500" lvl="0" marL="457200" rtl="0" algn="l">
              <a:spcBef>
                <a:spcPts val="0"/>
              </a:spcBef>
              <a:spcAft>
                <a:spcPts val="0"/>
              </a:spcAft>
              <a:buSzPts val="1400"/>
              <a:buAutoNum type="arabicPeriod"/>
            </a:pPr>
            <a:r>
              <a:rPr lang="en-GB" sz="1400"/>
              <a:t>The biggest thing , we can save so much time and resources, with lesser vehicles there will be lesser traffic problems and also lesser carbon emission.</a:t>
            </a:r>
            <a:endParaRPr sz="1400"/>
          </a:p>
          <a:p>
            <a:pPr indent="-317500" lvl="0" marL="457200" rtl="0" algn="l">
              <a:spcBef>
                <a:spcPts val="0"/>
              </a:spcBef>
              <a:spcAft>
                <a:spcPts val="0"/>
              </a:spcAft>
              <a:buSzPts val="1400"/>
              <a:buAutoNum type="arabicPeriod"/>
            </a:pPr>
            <a:r>
              <a:rPr lang="en-GB" sz="1400"/>
              <a:t>We can search the location of a vehicle or any pedestrian automatically.We can also add automatic fare collection system, so the user don’t have to wait at a toll or parking ,everything will be real time and location based.</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00"/>
                </a:solidFill>
              </a:rPr>
              <a:t>End Of Slide.</a:t>
            </a:r>
            <a:endParaRPr b="1">
              <a:solidFill>
                <a:srgbClr val="FFFF00"/>
              </a:solidFill>
            </a:endParaRPr>
          </a:p>
          <a:p>
            <a:pPr indent="0" lvl="0" marL="0" rtl="0" algn="l">
              <a:spcBef>
                <a:spcPts val="0"/>
              </a:spcBef>
              <a:spcAft>
                <a:spcPts val="0"/>
              </a:spcAft>
              <a:buClr>
                <a:srgbClr val="000000"/>
              </a:buClr>
              <a:buSzPts val="1100"/>
              <a:buFont typeface="Arial"/>
              <a:buNone/>
            </a:pPr>
            <a:r>
              <a:t/>
            </a:r>
            <a:endParaRPr b="1">
              <a:solidFill>
                <a:srgbClr val="FFFF00"/>
              </a:solidFill>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2400">
                <a:solidFill>
                  <a:srgbClr val="FFFF00"/>
                </a:solidFill>
                <a:latin typeface="Montserrat"/>
                <a:ea typeface="Montserrat"/>
                <a:cs typeface="Montserrat"/>
                <a:sym typeface="Montserrat"/>
              </a:rPr>
              <a:t>Members Of Gridlock:</a:t>
            </a:r>
            <a:endParaRPr b="1" sz="2400">
              <a:solidFill>
                <a:srgbClr val="FFFF00"/>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2400">
              <a:solidFill>
                <a:srgbClr val="FFF2CC"/>
              </a:solidFill>
              <a:latin typeface="Montserrat"/>
              <a:ea typeface="Montserrat"/>
              <a:cs typeface="Montserrat"/>
              <a:sym typeface="Montserrat"/>
            </a:endParaRPr>
          </a:p>
          <a:p>
            <a:pPr indent="-381000" lvl="0" marL="457200" rtl="0" algn="l">
              <a:lnSpc>
                <a:spcPct val="100000"/>
              </a:lnSpc>
              <a:spcBef>
                <a:spcPts val="0"/>
              </a:spcBef>
              <a:spcAft>
                <a:spcPts val="0"/>
              </a:spcAft>
              <a:buClr>
                <a:srgbClr val="FFF2CC"/>
              </a:buClr>
              <a:buSzPts val="2400"/>
              <a:buFont typeface="Montserrat"/>
              <a:buAutoNum type="arabicPeriod"/>
            </a:pPr>
            <a:r>
              <a:rPr b="1" lang="en-GB" sz="2400">
                <a:solidFill>
                  <a:srgbClr val="FFF2CC"/>
                </a:solidFill>
                <a:latin typeface="Montserrat"/>
                <a:ea typeface="Montserrat"/>
                <a:cs typeface="Montserrat"/>
                <a:sym typeface="Montserrat"/>
              </a:rPr>
              <a:t>Devesh Shrivastava.</a:t>
            </a:r>
            <a:endParaRPr b="1" sz="2400">
              <a:solidFill>
                <a:srgbClr val="FFF2CC"/>
              </a:solidFill>
              <a:latin typeface="Montserrat"/>
              <a:ea typeface="Montserrat"/>
              <a:cs typeface="Montserrat"/>
              <a:sym typeface="Montserrat"/>
            </a:endParaRPr>
          </a:p>
          <a:p>
            <a:pPr indent="-381000" lvl="0" marL="457200" rtl="0" algn="l">
              <a:lnSpc>
                <a:spcPct val="100000"/>
              </a:lnSpc>
              <a:spcBef>
                <a:spcPts val="0"/>
              </a:spcBef>
              <a:spcAft>
                <a:spcPts val="0"/>
              </a:spcAft>
              <a:buClr>
                <a:srgbClr val="FFF2CC"/>
              </a:buClr>
              <a:buSzPts val="2400"/>
              <a:buFont typeface="Montserrat"/>
              <a:buAutoNum type="arabicPeriod"/>
            </a:pPr>
            <a:r>
              <a:rPr b="1" lang="en-GB" sz="2400">
                <a:solidFill>
                  <a:srgbClr val="FFF2CC"/>
                </a:solidFill>
                <a:latin typeface="Montserrat"/>
                <a:ea typeface="Montserrat"/>
                <a:cs typeface="Montserrat"/>
                <a:sym typeface="Montserrat"/>
              </a:rPr>
              <a:t>Rohan Mehta.</a:t>
            </a:r>
            <a:endParaRPr b="1" sz="2400">
              <a:solidFill>
                <a:srgbClr val="FFF2CC"/>
              </a:solidFill>
              <a:latin typeface="Montserrat"/>
              <a:ea typeface="Montserrat"/>
              <a:cs typeface="Montserrat"/>
              <a:sym typeface="Montserrat"/>
            </a:endParaRPr>
          </a:p>
          <a:p>
            <a:pPr indent="-381000" lvl="0" marL="457200" rtl="0" algn="l">
              <a:lnSpc>
                <a:spcPct val="100000"/>
              </a:lnSpc>
              <a:spcBef>
                <a:spcPts val="0"/>
              </a:spcBef>
              <a:spcAft>
                <a:spcPts val="0"/>
              </a:spcAft>
              <a:buClr>
                <a:srgbClr val="FFF2CC"/>
              </a:buClr>
              <a:buSzPts val="2400"/>
              <a:buFont typeface="Montserrat"/>
              <a:buAutoNum type="arabicPeriod"/>
            </a:pPr>
            <a:r>
              <a:rPr b="1" lang="en-GB" sz="2400">
                <a:solidFill>
                  <a:srgbClr val="FFF2CC"/>
                </a:solidFill>
                <a:latin typeface="Montserrat"/>
                <a:ea typeface="Montserrat"/>
                <a:cs typeface="Montserrat"/>
                <a:sym typeface="Montserrat"/>
              </a:rPr>
              <a:t>Anshul Gupta.</a:t>
            </a:r>
            <a:endParaRPr b="1" sz="2400">
              <a:solidFill>
                <a:srgbClr val="FFF2CC"/>
              </a:solidFill>
              <a:latin typeface="Montserrat"/>
              <a:ea typeface="Montserrat"/>
              <a:cs typeface="Montserrat"/>
              <a:sym typeface="Montserrat"/>
            </a:endParaRPr>
          </a:p>
          <a:p>
            <a:pPr indent="-381000" lvl="0" marL="457200" rtl="0" algn="l">
              <a:lnSpc>
                <a:spcPct val="100000"/>
              </a:lnSpc>
              <a:spcBef>
                <a:spcPts val="0"/>
              </a:spcBef>
              <a:spcAft>
                <a:spcPts val="0"/>
              </a:spcAft>
              <a:buClr>
                <a:srgbClr val="FFF2CC"/>
              </a:buClr>
              <a:buSzPts val="2400"/>
              <a:buFont typeface="Montserrat"/>
              <a:buAutoNum type="arabicPeriod"/>
            </a:pPr>
            <a:r>
              <a:rPr b="1" lang="en-GB" sz="2400">
                <a:solidFill>
                  <a:srgbClr val="FFF2CC"/>
                </a:solidFill>
                <a:latin typeface="Montserrat"/>
                <a:ea typeface="Montserrat"/>
                <a:cs typeface="Montserrat"/>
                <a:sym typeface="Montserrat"/>
              </a:rPr>
              <a:t>Arnav Saha.</a:t>
            </a:r>
            <a:endParaRPr b="1" sz="2400">
              <a:solidFill>
                <a:srgbClr val="FFF2CC"/>
              </a:solidFill>
              <a:latin typeface="Montserrat"/>
              <a:ea typeface="Montserrat"/>
              <a:cs typeface="Montserrat"/>
              <a:sym typeface="Montserrat"/>
            </a:endParaRPr>
          </a:p>
          <a:p>
            <a:pPr indent="0" lvl="0" marL="457200" rtl="0" algn="ctr">
              <a:lnSpc>
                <a:spcPct val="100000"/>
              </a:lnSpc>
              <a:spcBef>
                <a:spcPts val="0"/>
              </a:spcBef>
              <a:spcAft>
                <a:spcPts val="0"/>
              </a:spcAft>
              <a:buNone/>
            </a:pPr>
            <a:r>
              <a:t/>
            </a:r>
            <a:endParaRPr b="1" sz="2400">
              <a:solidFill>
                <a:srgbClr val="FFF2CC"/>
              </a:solidFill>
              <a:latin typeface="Montserrat"/>
              <a:ea typeface="Montserrat"/>
              <a:cs typeface="Montserrat"/>
              <a:sym typeface="Montserrat"/>
            </a:endParaRPr>
          </a:p>
          <a:p>
            <a:pPr indent="0" lvl="0" marL="0" rtl="0" algn="ctr">
              <a:lnSpc>
                <a:spcPct val="100000"/>
              </a:lnSpc>
              <a:spcBef>
                <a:spcPts val="0"/>
              </a:spcBef>
              <a:spcAft>
                <a:spcPts val="0"/>
              </a:spcAft>
              <a:buClr>
                <a:srgbClr val="000000"/>
              </a:buClr>
              <a:buSzPts val="1100"/>
              <a:buFont typeface="Arial"/>
              <a:buNone/>
            </a:pPr>
            <a:r>
              <a:rPr b="1" lang="en-GB" sz="2400">
                <a:solidFill>
                  <a:srgbClr val="FFFF00"/>
                </a:solidFill>
                <a:latin typeface="Montserrat"/>
                <a:ea typeface="Montserrat"/>
                <a:cs typeface="Montserrat"/>
                <a:sym typeface="Montserrat"/>
              </a:rPr>
              <a:t>THANK YOU All..</a:t>
            </a:r>
            <a:endParaRPr b="1" sz="2400">
              <a:solidFill>
                <a:srgbClr val="FFF2CC"/>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00"/>
                </a:solidFill>
              </a:rPr>
              <a:t>Aim </a:t>
            </a:r>
            <a:endParaRPr b="1" sz="2400">
              <a:solidFill>
                <a:srgbClr val="FFFF00"/>
              </a:solidFill>
            </a:endParaRPr>
          </a:p>
        </p:txBody>
      </p:sp>
      <p:sp>
        <p:nvSpPr>
          <p:cNvPr id="141" name="Google Shape;141;p14"/>
          <p:cNvSpPr txBox="1"/>
          <p:nvPr>
            <p:ph idx="1" type="body"/>
          </p:nvPr>
        </p:nvSpPr>
        <p:spPr>
          <a:xfrm>
            <a:off x="1297500" y="1141500"/>
            <a:ext cx="7038900" cy="333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t>We made an application for smart traffic management. We chose this domain, as this is quite a wide spread problem and people everywhere is facing it everytime they are on the roads. So we tried to come up with a solution in a much more practical and interactive  way to help with this problem.The idea we are using for now is car pooling. Our database uses real time data sent by the users to monitor traffic for a particular area and also to give the stats about the roads, if they are okay to be travelled with.</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rgbClr val="FFFF00"/>
                </a:solidFill>
              </a:rPr>
              <a:t>A.T.S Applications</a:t>
            </a:r>
            <a:r>
              <a:rPr b="1" lang="en-GB" sz="3000">
                <a:solidFill>
                  <a:srgbClr val="FFFF00"/>
                </a:solidFill>
              </a:rPr>
              <a:t> :</a:t>
            </a:r>
            <a:endParaRPr b="1" sz="3000">
              <a:solidFill>
                <a:srgbClr val="FFFF00"/>
              </a:solidFill>
            </a:endParaRPr>
          </a:p>
        </p:txBody>
      </p:sp>
      <p:sp>
        <p:nvSpPr>
          <p:cNvPr id="147" name="Google Shape;147;p15"/>
          <p:cNvSpPr txBox="1"/>
          <p:nvPr>
            <p:ph idx="1" type="body"/>
          </p:nvPr>
        </p:nvSpPr>
        <p:spPr>
          <a:xfrm>
            <a:off x="1297500" y="1031850"/>
            <a:ext cx="7606200" cy="38700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300"/>
              </a:spcBef>
              <a:spcAft>
                <a:spcPts val="0"/>
              </a:spcAft>
              <a:buClr>
                <a:srgbClr val="FFFFFF"/>
              </a:buClr>
              <a:buSzPts val="1800"/>
              <a:buChar char="●"/>
            </a:pPr>
            <a:r>
              <a:rPr b="1" lang="en-GB" sz="1800">
                <a:solidFill>
                  <a:srgbClr val="FFFFFF"/>
                </a:solidFill>
              </a:rPr>
              <a:t>Automated Traffic Management Systems (ATMSs):</a:t>
            </a:r>
            <a:r>
              <a:rPr lang="en-GB" sz="1800">
                <a:solidFill>
                  <a:srgbClr val="FFFFFF"/>
                </a:solidFill>
              </a:rPr>
              <a:t> manage the flow of road traffic using a variety of technologies.</a:t>
            </a:r>
            <a:endParaRPr sz="1800">
              <a:solidFill>
                <a:srgbClr val="FFFFFF"/>
              </a:solidFill>
            </a:endParaRPr>
          </a:p>
          <a:p>
            <a:pPr indent="-342900" lvl="0" marL="457200" rtl="0" algn="l">
              <a:lnSpc>
                <a:spcPct val="110000"/>
              </a:lnSpc>
              <a:spcBef>
                <a:spcPts val="0"/>
              </a:spcBef>
              <a:spcAft>
                <a:spcPts val="0"/>
              </a:spcAft>
              <a:buClr>
                <a:srgbClr val="FFFFFF"/>
              </a:buClr>
              <a:buSzPts val="1800"/>
              <a:buChar char="●"/>
            </a:pPr>
            <a:r>
              <a:rPr b="1" lang="en-GB" sz="1800">
                <a:solidFill>
                  <a:srgbClr val="FFFFFF"/>
                </a:solidFill>
              </a:rPr>
              <a:t>e-tolls: </a:t>
            </a:r>
            <a:r>
              <a:rPr lang="en-GB" sz="1800">
                <a:solidFill>
                  <a:srgbClr val="FFFFFF"/>
                </a:solidFill>
              </a:rPr>
              <a:t>electronic toll booths deduct toll payments without stopping.</a:t>
            </a:r>
            <a:endParaRPr sz="1800">
              <a:solidFill>
                <a:srgbClr val="FFFFFF"/>
              </a:solidFill>
            </a:endParaRPr>
          </a:p>
          <a:p>
            <a:pPr indent="-342900" lvl="0" marL="457200" rtl="0" algn="l">
              <a:lnSpc>
                <a:spcPct val="110000"/>
              </a:lnSpc>
              <a:spcBef>
                <a:spcPts val="0"/>
              </a:spcBef>
              <a:spcAft>
                <a:spcPts val="0"/>
              </a:spcAft>
              <a:buClr>
                <a:srgbClr val="FFFFFF"/>
              </a:buClr>
              <a:buSzPts val="1800"/>
              <a:buChar char="●"/>
            </a:pPr>
            <a:r>
              <a:rPr b="1" lang="en-GB" sz="1800">
                <a:solidFill>
                  <a:srgbClr val="FFFFFF"/>
                </a:solidFill>
              </a:rPr>
              <a:t>Electronic Road Pricing (ERP):</a:t>
            </a:r>
            <a:r>
              <a:rPr lang="en-GB" sz="1800">
                <a:solidFill>
                  <a:srgbClr val="FFFFFF"/>
                </a:solidFill>
              </a:rPr>
              <a:t> requires drivers to pay different tolls at different times.</a:t>
            </a:r>
            <a:endParaRPr sz="1800">
              <a:solidFill>
                <a:srgbClr val="FFFFFF"/>
              </a:solidFill>
            </a:endParaRPr>
          </a:p>
          <a:p>
            <a:pPr indent="-342900" lvl="0" marL="457200" rtl="0" algn="l">
              <a:lnSpc>
                <a:spcPct val="110000"/>
              </a:lnSpc>
              <a:spcBef>
                <a:spcPts val="0"/>
              </a:spcBef>
              <a:spcAft>
                <a:spcPts val="0"/>
              </a:spcAft>
              <a:buClr>
                <a:srgbClr val="FFFFFF"/>
              </a:buClr>
              <a:buSzPts val="1800"/>
              <a:buChar char="●"/>
            </a:pPr>
            <a:r>
              <a:rPr b="1" lang="en-GB" sz="1800">
                <a:solidFill>
                  <a:srgbClr val="FFFFFF"/>
                </a:solidFill>
              </a:rPr>
              <a:t>Traveler Information Systems: </a:t>
            </a:r>
            <a:r>
              <a:rPr lang="en-GB" sz="1800">
                <a:solidFill>
                  <a:srgbClr val="FFFFFF"/>
                </a:solidFill>
              </a:rPr>
              <a:t>provide online, real-time information on road conditions.</a:t>
            </a:r>
            <a:endParaRPr sz="1800">
              <a:solidFill>
                <a:srgbClr val="FFFFFF"/>
              </a:solidFill>
            </a:endParaRPr>
          </a:p>
          <a:p>
            <a:pPr indent="-342900" lvl="0" marL="457200" rtl="0" algn="l">
              <a:lnSpc>
                <a:spcPct val="110000"/>
              </a:lnSpc>
              <a:spcBef>
                <a:spcPts val="0"/>
              </a:spcBef>
              <a:spcAft>
                <a:spcPts val="0"/>
              </a:spcAft>
              <a:buClr>
                <a:srgbClr val="FFFFFF"/>
              </a:buClr>
              <a:buSzPts val="1800"/>
              <a:buChar char="●"/>
            </a:pPr>
            <a:r>
              <a:rPr b="1" lang="en-GB" sz="1800">
                <a:solidFill>
                  <a:srgbClr val="FFFFFF"/>
                </a:solidFill>
              </a:rPr>
              <a:t>Route guidance system: </a:t>
            </a:r>
            <a:r>
              <a:rPr lang="en-GB" sz="1800">
                <a:solidFill>
                  <a:srgbClr val="FFFFFF"/>
                </a:solidFill>
              </a:rPr>
              <a:t>helps a driver navigate the best routes to a given location.</a:t>
            </a:r>
            <a:endParaRPr sz="1800">
              <a:solidFill>
                <a:srgbClr val="FFFFFF"/>
              </a:solidFill>
            </a:endParaRPr>
          </a:p>
          <a:p>
            <a:pPr indent="-342900" lvl="0" marL="457200" rtl="0" algn="l">
              <a:lnSpc>
                <a:spcPct val="110000"/>
              </a:lnSpc>
              <a:spcBef>
                <a:spcPts val="0"/>
              </a:spcBef>
              <a:spcAft>
                <a:spcPts val="0"/>
              </a:spcAft>
              <a:buClr>
                <a:srgbClr val="FFFFFF"/>
              </a:buClr>
              <a:buSzPts val="1800"/>
              <a:buChar char="●"/>
            </a:pPr>
            <a:r>
              <a:rPr b="1" lang="en-GB" sz="1800">
                <a:solidFill>
                  <a:srgbClr val="FFFFFF"/>
                </a:solidFill>
              </a:rPr>
              <a:t>Car Pooling System: </a:t>
            </a:r>
            <a:r>
              <a:rPr lang="en-GB" sz="1800">
                <a:solidFill>
                  <a:srgbClr val="FFFFFF"/>
                </a:solidFill>
              </a:rPr>
              <a:t>helps to reduce the number of cars on roads, by making an individual share his car.</a:t>
            </a:r>
            <a:endParaRPr sz="1800">
              <a:solidFill>
                <a:srgbClr val="FFFFFF"/>
              </a:solidFill>
            </a:endParaRPr>
          </a:p>
          <a:p>
            <a:pPr indent="0" lvl="0" marL="457200" rtl="0" algn="l">
              <a:spcBef>
                <a:spcPts val="300"/>
              </a:spcBef>
              <a:spcAft>
                <a:spcPts val="1600"/>
              </a:spcAft>
              <a:buNone/>
            </a:pPr>
            <a:r>
              <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00"/>
                </a:solidFill>
              </a:rPr>
              <a:t>Technologies used.</a:t>
            </a:r>
            <a:endParaRPr b="1">
              <a:solidFill>
                <a:srgbClr val="FFFF00"/>
              </a:solidFill>
            </a:endParaRPr>
          </a:p>
        </p:txBody>
      </p:sp>
      <p:sp>
        <p:nvSpPr>
          <p:cNvPr id="153" name="Google Shape;153;p16"/>
          <p:cNvSpPr txBox="1"/>
          <p:nvPr>
            <p:ph idx="1" type="body"/>
          </p:nvPr>
        </p:nvSpPr>
        <p:spPr>
          <a:xfrm>
            <a:off x="1297500" y="1189550"/>
            <a:ext cx="7038900" cy="328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6"/>
          <p:cNvPicPr preferRelativeResize="0"/>
          <p:nvPr/>
        </p:nvPicPr>
        <p:blipFill>
          <a:blip r:embed="rId4">
            <a:alphaModFix/>
          </a:blip>
          <a:stretch>
            <a:fillRect/>
          </a:stretch>
        </p:blipFill>
        <p:spPr>
          <a:xfrm>
            <a:off x="1297500" y="1128725"/>
            <a:ext cx="7038901" cy="363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ph idx="1" type="body"/>
          </p:nvPr>
        </p:nvSpPr>
        <p:spPr>
          <a:xfrm>
            <a:off x="1297500" y="1020650"/>
            <a:ext cx="7038900" cy="345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17"/>
          <p:cNvPicPr preferRelativeResize="0"/>
          <p:nvPr/>
        </p:nvPicPr>
        <p:blipFill>
          <a:blip r:embed="rId4">
            <a:alphaModFix/>
          </a:blip>
          <a:stretch>
            <a:fillRect/>
          </a:stretch>
        </p:blipFill>
        <p:spPr>
          <a:xfrm>
            <a:off x="1297500" y="604325"/>
            <a:ext cx="7038901" cy="402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00"/>
                </a:solidFill>
              </a:rPr>
              <a:t>Overall Description And Working.</a:t>
            </a:r>
            <a:endParaRPr b="1">
              <a:solidFill>
                <a:srgbClr val="FFFF00"/>
              </a:solidFill>
            </a:endParaRPr>
          </a:p>
        </p:txBody>
      </p:sp>
      <p:sp>
        <p:nvSpPr>
          <p:cNvPr id="167" name="Google Shape;167;p18"/>
          <p:cNvSpPr txBox="1"/>
          <p:nvPr>
            <p:ph idx="1" type="body"/>
          </p:nvPr>
        </p:nvSpPr>
        <p:spPr>
          <a:xfrm>
            <a:off x="1297500" y="1060950"/>
            <a:ext cx="7038900" cy="341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GB" sz="1800"/>
              <a:t>System Environment</a:t>
            </a:r>
            <a:endParaRPr b="1" sz="1800"/>
          </a:p>
        </p:txBody>
      </p:sp>
      <p:pic>
        <p:nvPicPr>
          <p:cNvPr id="168" name="Google Shape;168;p18"/>
          <p:cNvPicPr preferRelativeResize="0"/>
          <p:nvPr/>
        </p:nvPicPr>
        <p:blipFill>
          <a:blip r:embed="rId4">
            <a:alphaModFix/>
          </a:blip>
          <a:stretch>
            <a:fillRect/>
          </a:stretch>
        </p:blipFill>
        <p:spPr>
          <a:xfrm>
            <a:off x="1297500" y="1638400"/>
            <a:ext cx="7108325" cy="284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19"/>
          <p:cNvSpPr txBox="1"/>
          <p:nvPr>
            <p:ph idx="1" type="body"/>
          </p:nvPr>
        </p:nvSpPr>
        <p:spPr>
          <a:xfrm>
            <a:off x="1297500" y="389450"/>
            <a:ext cx="7404900" cy="43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Our system has three active actors one cooperating system. Mainly pedestrians, Traffic police and vehicle owners uses the dataset  provided by the admin to give in all the info about the road and traffic status.</a:t>
            </a:r>
            <a:endParaRPr sz="1400"/>
          </a:p>
          <a:p>
            <a:pPr indent="0" lvl="0" marL="0" rtl="0" algn="l">
              <a:spcBef>
                <a:spcPts val="1600"/>
              </a:spcBef>
              <a:spcAft>
                <a:spcPts val="0"/>
              </a:spcAft>
              <a:buNone/>
            </a:pPr>
            <a:r>
              <a:rPr lang="en-GB" sz="1800"/>
              <a:t>Software Interface:</a:t>
            </a:r>
            <a:endParaRPr sz="1800"/>
          </a:p>
          <a:p>
            <a:pPr indent="0" lvl="0" marL="0" rtl="0" algn="l">
              <a:spcBef>
                <a:spcPts val="1600"/>
              </a:spcBef>
              <a:spcAft>
                <a:spcPts val="0"/>
              </a:spcAft>
              <a:buNone/>
            </a:pPr>
            <a:r>
              <a:rPr b="1" lang="en-GB" sz="1500"/>
              <a:t>Client :</a:t>
            </a:r>
            <a:r>
              <a:rPr b="1" lang="en-GB" sz="1400"/>
              <a:t> </a:t>
            </a:r>
            <a:r>
              <a:rPr lang="en-GB" sz="1400"/>
              <a:t>Web Browser</a:t>
            </a:r>
            <a:r>
              <a:rPr lang="en-GB" sz="1500"/>
              <a:t>,  Android System</a:t>
            </a:r>
            <a:endParaRPr sz="1500"/>
          </a:p>
          <a:p>
            <a:pPr indent="0" lvl="0" marL="0" rtl="0" algn="l">
              <a:spcBef>
                <a:spcPts val="1600"/>
              </a:spcBef>
              <a:spcAft>
                <a:spcPts val="0"/>
              </a:spcAft>
              <a:buNone/>
            </a:pPr>
            <a:r>
              <a:rPr b="1" lang="en-GB" sz="1500"/>
              <a:t>Web Server : DJango</a:t>
            </a:r>
            <a:endParaRPr b="1" sz="1500"/>
          </a:p>
          <a:p>
            <a:pPr indent="0" lvl="0" marL="0" rtl="0" algn="l">
              <a:spcBef>
                <a:spcPts val="1600"/>
              </a:spcBef>
              <a:spcAft>
                <a:spcPts val="0"/>
              </a:spcAft>
              <a:buNone/>
            </a:pPr>
            <a:r>
              <a:rPr b="1" lang="en-GB" sz="1500"/>
              <a:t>Data Base Server : MySql</a:t>
            </a:r>
            <a:endParaRPr b="1" sz="1500"/>
          </a:p>
          <a:p>
            <a:pPr indent="0" lvl="0" marL="0" rtl="0" algn="l">
              <a:spcBef>
                <a:spcPts val="1600"/>
              </a:spcBef>
              <a:spcAft>
                <a:spcPts val="0"/>
              </a:spcAft>
              <a:buNone/>
            </a:pPr>
            <a:r>
              <a:rPr b="1" lang="en-GB" sz="1500"/>
              <a:t>Development End : Python, Javascript, HTML, CSS.</a:t>
            </a:r>
            <a:endParaRPr b="1" sz="1500"/>
          </a:p>
          <a:p>
            <a:pPr indent="0" lvl="0" marL="0" rtl="0" algn="l">
              <a:spcBef>
                <a:spcPts val="1600"/>
              </a:spcBef>
              <a:spcAft>
                <a:spcPts val="0"/>
              </a:spcAft>
              <a:buNone/>
            </a:pPr>
            <a:r>
              <a:rPr lang="en-GB" sz="1800"/>
              <a:t>Communication</a:t>
            </a:r>
            <a:r>
              <a:rPr lang="en-GB" sz="1800"/>
              <a:t> Interface:</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Clr>
                <a:srgbClr val="000000"/>
              </a:buClr>
              <a:buSzPts val="1100"/>
              <a:buFont typeface="Arial"/>
              <a:buNone/>
            </a:pPr>
            <a:r>
              <a:t/>
            </a:r>
            <a:endParaRPr sz="1800"/>
          </a:p>
          <a:p>
            <a:pPr indent="0" lvl="0" marL="0" rtl="0" algn="l">
              <a:spcBef>
                <a:spcPts val="1600"/>
              </a:spcBef>
              <a:spcAft>
                <a:spcPts val="16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20"/>
          <p:cNvSpPr txBox="1"/>
          <p:nvPr>
            <p:ph idx="1" type="body"/>
          </p:nvPr>
        </p:nvSpPr>
        <p:spPr>
          <a:xfrm>
            <a:off x="1128075" y="343500"/>
            <a:ext cx="7628100" cy="4464300"/>
          </a:xfrm>
          <a:prstGeom prst="rect">
            <a:avLst/>
          </a:prstGeom>
        </p:spPr>
        <p:txBody>
          <a:bodyPr anchorCtr="0" anchor="t" bIns="91425" lIns="91425" spcFirstLastPara="1" rIns="91425" wrap="square" tIns="91425">
            <a:noAutofit/>
          </a:bodyPr>
          <a:lstStyle/>
          <a:p>
            <a:pPr indent="-317500" lvl="0" marL="457200" rtl="0" algn="l">
              <a:spcBef>
                <a:spcPts val="400"/>
              </a:spcBef>
              <a:spcAft>
                <a:spcPts val="0"/>
              </a:spcAft>
              <a:buSzPts val="1400"/>
              <a:buFont typeface="Roboto"/>
              <a:buChar char="●"/>
            </a:pPr>
            <a:r>
              <a:rPr lang="en-GB" sz="1400">
                <a:solidFill>
                  <a:srgbClr val="000000"/>
                </a:solidFill>
                <a:latin typeface="Roboto"/>
                <a:ea typeface="Roboto"/>
                <a:cs typeface="Roboto"/>
                <a:sym typeface="Roboto"/>
              </a:rPr>
              <a:t>•</a:t>
            </a:r>
            <a:r>
              <a:rPr lang="en-GB" sz="1400">
                <a:solidFill>
                  <a:srgbClr val="FFFFFF"/>
                </a:solidFill>
                <a:latin typeface="Roboto"/>
                <a:ea typeface="Roboto"/>
                <a:cs typeface="Roboto"/>
                <a:sym typeface="Roboto"/>
              </a:rPr>
              <a:t>Client on Internet using will be using HTTP/HTTPS protocol.</a:t>
            </a:r>
            <a:endParaRPr sz="1400">
              <a:solidFill>
                <a:srgbClr val="FFFFFF"/>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GB" sz="1400">
                <a:solidFill>
                  <a:srgbClr val="000000"/>
                </a:solidFill>
                <a:latin typeface="Roboto"/>
                <a:ea typeface="Roboto"/>
                <a:cs typeface="Roboto"/>
                <a:sym typeface="Roboto"/>
              </a:rPr>
              <a:t>•</a:t>
            </a:r>
            <a:r>
              <a:rPr lang="en-GB" sz="1400">
                <a:solidFill>
                  <a:srgbClr val="FFFFFF"/>
                </a:solidFill>
                <a:latin typeface="Roboto"/>
                <a:ea typeface="Roboto"/>
                <a:cs typeface="Roboto"/>
                <a:sym typeface="Roboto"/>
              </a:rPr>
              <a:t>TCP/IP protocol is basic need for client side.</a:t>
            </a:r>
            <a:endParaRPr sz="1400">
              <a:solidFill>
                <a:srgbClr val="FFFFFF"/>
              </a:solidFill>
              <a:latin typeface="Roboto"/>
              <a:ea typeface="Roboto"/>
              <a:cs typeface="Roboto"/>
              <a:sym typeface="Roboto"/>
            </a:endParaRPr>
          </a:p>
          <a:p>
            <a:pPr indent="0" lvl="0" marL="0" rtl="0" algn="l">
              <a:spcBef>
                <a:spcPts val="0"/>
              </a:spcBef>
              <a:spcAft>
                <a:spcPts val="0"/>
              </a:spcAft>
              <a:buNone/>
            </a:pPr>
            <a:r>
              <a:t/>
            </a:r>
            <a:endParaRPr sz="1800"/>
          </a:p>
          <a:p>
            <a:pPr indent="0" lvl="0" marL="0" rtl="0" algn="l">
              <a:spcBef>
                <a:spcPts val="1600"/>
              </a:spcBef>
              <a:spcAft>
                <a:spcPts val="0"/>
              </a:spcAft>
              <a:buNone/>
            </a:pPr>
            <a:r>
              <a:rPr lang="en-GB" sz="1800"/>
              <a:t>User Characteristics</a:t>
            </a:r>
            <a:r>
              <a:rPr lang="en-GB" sz="1800"/>
              <a:t>:</a:t>
            </a:r>
            <a:endParaRPr sz="1800"/>
          </a:p>
          <a:p>
            <a:pPr indent="-317500" lvl="0" marL="457200" rtl="0" algn="l">
              <a:spcBef>
                <a:spcPts val="1600"/>
              </a:spcBef>
              <a:spcAft>
                <a:spcPts val="0"/>
              </a:spcAft>
              <a:buSzPts val="1400"/>
              <a:buChar char="●"/>
            </a:pPr>
            <a:r>
              <a:rPr lang="en-GB" sz="1400"/>
              <a:t>User should be comfortable using web browser.</a:t>
            </a:r>
            <a:endParaRPr sz="1400"/>
          </a:p>
          <a:p>
            <a:pPr indent="-317500" lvl="0" marL="457200" rtl="0" algn="l">
              <a:spcBef>
                <a:spcPts val="0"/>
              </a:spcBef>
              <a:spcAft>
                <a:spcPts val="0"/>
              </a:spcAft>
              <a:buSzPts val="1400"/>
              <a:buChar char="●"/>
            </a:pPr>
            <a:r>
              <a:rPr lang="en-GB" sz="1400"/>
              <a:t>User has to register with the STM.</a:t>
            </a:r>
            <a:endParaRPr sz="1400"/>
          </a:p>
          <a:p>
            <a:pPr indent="-317500" lvl="0" marL="457200" rtl="0" algn="l">
              <a:spcBef>
                <a:spcPts val="0"/>
              </a:spcBef>
              <a:spcAft>
                <a:spcPts val="0"/>
              </a:spcAft>
              <a:buSzPts val="1400"/>
              <a:buChar char="●"/>
            </a:pPr>
            <a:r>
              <a:rPr lang="en-GB" sz="1400"/>
              <a:t>Every user should have a unique user id and password.  </a:t>
            </a:r>
            <a:endParaRPr sz="1400"/>
          </a:p>
          <a:p>
            <a:pPr indent="0" lvl="0" marL="0" rtl="0" algn="l">
              <a:spcBef>
                <a:spcPts val="1600"/>
              </a:spcBef>
              <a:spcAft>
                <a:spcPts val="0"/>
              </a:spcAft>
              <a:buNone/>
            </a:pPr>
            <a:r>
              <a:rPr lang="en-GB" sz="1800"/>
              <a:t>Steps Involved :</a:t>
            </a:r>
            <a:endParaRPr sz="1400"/>
          </a:p>
          <a:p>
            <a:pPr indent="-317500" lvl="0" marL="457200" rtl="0" algn="l">
              <a:spcBef>
                <a:spcPts val="1600"/>
              </a:spcBef>
              <a:spcAft>
                <a:spcPts val="0"/>
              </a:spcAft>
              <a:buSzPts val="1400"/>
              <a:buAutoNum type="arabicPeriod"/>
            </a:pPr>
            <a:r>
              <a:rPr lang="en-GB" sz="1400"/>
              <a:t>Firstly we’ll get the users registered in our database for systematic interaction.</a:t>
            </a:r>
            <a:endParaRPr sz="1400"/>
          </a:p>
          <a:p>
            <a:pPr indent="-317500" lvl="0" marL="457200" rtl="0" algn="l">
              <a:spcBef>
                <a:spcPts val="0"/>
              </a:spcBef>
              <a:spcAft>
                <a:spcPts val="0"/>
              </a:spcAft>
              <a:buSzPts val="1400"/>
              <a:buAutoNum type="arabicPeriod"/>
            </a:pPr>
            <a:r>
              <a:rPr lang="en-GB" sz="1400"/>
              <a:t>Now there are two ways in which user can use our system, either our website or our android application.</a:t>
            </a:r>
            <a:endParaRPr sz="1400"/>
          </a:p>
          <a:p>
            <a:pPr indent="-317500" lvl="0" marL="457200" rtl="0" algn="l">
              <a:spcBef>
                <a:spcPts val="0"/>
              </a:spcBef>
              <a:spcAft>
                <a:spcPts val="0"/>
              </a:spcAft>
              <a:buSzPts val="1400"/>
              <a:buAutoNum type="arabicPeriod"/>
            </a:pPr>
            <a:r>
              <a:rPr lang="en-GB" sz="1400"/>
              <a:t>The user can use our app in many ways, if he wants to know the road status about the recent events that have happened on it e.g.</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21"/>
          <p:cNvSpPr txBox="1"/>
          <p:nvPr>
            <p:ph idx="1" type="body"/>
          </p:nvPr>
        </p:nvSpPr>
        <p:spPr>
          <a:xfrm>
            <a:off x="1087800" y="303225"/>
            <a:ext cx="7614600" cy="4552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 if he wants to know if the road has some d</a:t>
            </a:r>
            <a:r>
              <a:rPr lang="en-GB" sz="1400"/>
              <a:t>amage on them or something that makes the    road not really suitable   for use.</a:t>
            </a:r>
            <a:endParaRPr sz="1400"/>
          </a:p>
          <a:p>
            <a:pPr indent="-317500" lvl="0" marL="457200" rtl="0" algn="l">
              <a:spcBef>
                <a:spcPts val="0"/>
              </a:spcBef>
              <a:spcAft>
                <a:spcPts val="0"/>
              </a:spcAft>
              <a:buSzPts val="1400"/>
              <a:buChar char="●"/>
            </a:pPr>
            <a:r>
              <a:rPr lang="en-GB" sz="1400"/>
              <a:t>If he wants some means to go from point A to point B (we have taken the range &lt;2 Km for now) from the best possible route , to save himself ample amount of time</a:t>
            </a:r>
            <a:endParaRPr sz="1400"/>
          </a:p>
          <a:p>
            <a:pPr indent="-317500" lvl="0" marL="457200" rtl="0" algn="l">
              <a:spcBef>
                <a:spcPts val="0"/>
              </a:spcBef>
              <a:spcAft>
                <a:spcPts val="0"/>
              </a:spcAft>
              <a:buSzPts val="1400"/>
              <a:buChar char="●"/>
            </a:pPr>
            <a:r>
              <a:rPr lang="en-GB" sz="1400"/>
              <a:t>If a user is alone for a particular route he can avail his car for pooling which again is integrated in our application itself.</a:t>
            </a:r>
            <a:endParaRPr sz="1400"/>
          </a:p>
          <a:p>
            <a:pPr indent="0" lvl="0" marL="0" rtl="0" algn="l">
              <a:spcBef>
                <a:spcPts val="1600"/>
              </a:spcBef>
              <a:spcAft>
                <a:spcPts val="0"/>
              </a:spcAft>
              <a:buNone/>
            </a:pPr>
            <a:r>
              <a:rPr lang="en-GB" sz="1400"/>
              <a:t>    4.    </a:t>
            </a:r>
            <a:r>
              <a:rPr lang="en-GB" sz="1400"/>
              <a:t> What is basically happening is we our taking all the data in real time from various mediums like traffic police, pedestrians, vehicle drivers to simulate the best possible means for our user to go from one point to another either alone or by pooling.</a:t>
            </a:r>
            <a:endParaRPr sz="1400"/>
          </a:p>
          <a:p>
            <a:pPr indent="0" lvl="0" marL="0" rtl="0" algn="l">
              <a:spcBef>
                <a:spcPts val="1600"/>
              </a:spcBef>
              <a:spcAft>
                <a:spcPts val="1600"/>
              </a:spcAft>
              <a:buNone/>
            </a:pPr>
            <a:r>
              <a:rPr lang="en-GB" sz="1400"/>
              <a:t>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