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Lat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dfda06d9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dfda06d9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fdfda06d9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fdfda06d9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fdfda06d9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fdfda06d9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dfda06d9_0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fdfda06d9_0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fdfda06d9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fdfda06d9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fdfda06d9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fdfda06d9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fdfda06d9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fdfda06d9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title"/>
          </p:nvPr>
        </p:nvSpPr>
        <p:spPr>
          <a:xfrm>
            <a:off x="0" y="3002350"/>
            <a:ext cx="8520600" cy="1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000000"/>
                </a:solidFill>
                <a:highlight>
                  <a:schemeClr val="accent2"/>
                </a:highlight>
                <a:latin typeface="Oswald"/>
                <a:ea typeface="Oswald"/>
                <a:cs typeface="Oswald"/>
                <a:sym typeface="Oswald"/>
              </a:rPr>
              <a:t>Hackathon @Endeavour</a:t>
            </a:r>
            <a:endParaRPr sz="4800">
              <a:solidFill>
                <a:srgbClr val="000000"/>
              </a:solidFill>
              <a:highlight>
                <a:schemeClr val="accent2"/>
              </a:highlight>
              <a:latin typeface="Oswald"/>
              <a:ea typeface="Oswald"/>
              <a:cs typeface="Oswald"/>
              <a:sym typeface="Oswald"/>
            </a:endParaRPr>
          </a:p>
        </p:txBody>
      </p:sp>
      <p:sp>
        <p:nvSpPr>
          <p:cNvPr id="135" name="Google Shape;135;p13"/>
          <p:cNvSpPr txBox="1"/>
          <p:nvPr>
            <p:ph idx="1" type="body"/>
          </p:nvPr>
        </p:nvSpPr>
        <p:spPr>
          <a:xfrm>
            <a:off x="0" y="3819000"/>
            <a:ext cx="8520600" cy="13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400">
                <a:solidFill>
                  <a:srgbClr val="000000"/>
                </a:solidFill>
                <a:highlight>
                  <a:schemeClr val="accent2"/>
                </a:highlight>
                <a:latin typeface="Oswald"/>
                <a:ea typeface="Oswald"/>
                <a:cs typeface="Oswald"/>
                <a:sym typeface="Oswald"/>
              </a:rPr>
              <a:t>By Team_Gridlock.</a:t>
            </a:r>
            <a:r>
              <a:rPr b="1" lang="en-GB">
                <a:highlight>
                  <a:schemeClr val="dk1"/>
                </a:highlight>
                <a:latin typeface="Oswald"/>
                <a:ea typeface="Oswald"/>
                <a:cs typeface="Oswald"/>
                <a:sym typeface="Oswald"/>
              </a:rPr>
              <a:t> </a:t>
            </a:r>
            <a:endParaRPr b="1">
              <a:highlight>
                <a:schemeClr val="dk1"/>
              </a:highlight>
              <a:latin typeface="Oswald"/>
              <a:ea typeface="Oswald"/>
              <a:cs typeface="Oswald"/>
              <a:sym typeface="Oswald"/>
            </a:endParaRPr>
          </a:p>
        </p:txBody>
      </p:sp>
    </p:spTree>
  </p:cSld>
  <p:clrMapOvr>
    <a:masterClrMapping/>
  </p:clrMapOvr>
  <mc:AlternateContent>
    <mc:Choice Requires="p14">
      <p:transition spd="slow" p14:dur="19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00"/>
                </a:solidFill>
              </a:rPr>
              <a:t>Aim </a:t>
            </a:r>
            <a:endParaRPr sz="2400">
              <a:solidFill>
                <a:srgbClr val="FFFF00"/>
              </a:solidFill>
            </a:endParaRPr>
          </a:p>
        </p:txBody>
      </p:sp>
      <p:sp>
        <p:nvSpPr>
          <p:cNvPr id="141" name="Google Shape;141;p14"/>
          <p:cNvSpPr txBox="1"/>
          <p:nvPr>
            <p:ph idx="1" type="body"/>
          </p:nvPr>
        </p:nvSpPr>
        <p:spPr>
          <a:xfrm>
            <a:off x="1297500" y="1141500"/>
            <a:ext cx="7038900" cy="333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We made an application for smart traffic management. We chose this domain, as this is quite a wide spread problem and people everywhere is facing it everytime they are on the roads. So we tried to come up with a solution in a much more practical and interactive  way to help with this problem. Our database uses real time data sent by the users to monitor traffic for a particular area and also to give the stats about the roads, if they are okay to be travelled with.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FFFF00"/>
                </a:solidFill>
              </a:rPr>
              <a:t>A.T.S Applications</a:t>
            </a:r>
            <a:r>
              <a:rPr b="1" lang="en-GB" sz="3000">
                <a:solidFill>
                  <a:srgbClr val="FFFF00"/>
                </a:solidFill>
              </a:rPr>
              <a:t> :</a:t>
            </a:r>
            <a:endParaRPr b="1" sz="3000">
              <a:solidFill>
                <a:srgbClr val="FFFF00"/>
              </a:solidFill>
            </a:endParaRPr>
          </a:p>
        </p:txBody>
      </p:sp>
      <p:sp>
        <p:nvSpPr>
          <p:cNvPr id="147" name="Google Shape;147;p15"/>
          <p:cNvSpPr txBox="1"/>
          <p:nvPr>
            <p:ph idx="1" type="body"/>
          </p:nvPr>
        </p:nvSpPr>
        <p:spPr>
          <a:xfrm>
            <a:off x="1297500" y="1031850"/>
            <a:ext cx="7038900" cy="34470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300"/>
              </a:spcBef>
              <a:spcAft>
                <a:spcPts val="0"/>
              </a:spcAft>
              <a:buClr>
                <a:srgbClr val="FFFFFF"/>
              </a:buClr>
              <a:buSzPts val="1800"/>
              <a:buChar char="●"/>
            </a:pPr>
            <a:r>
              <a:rPr b="1" lang="en-GB" sz="1800">
                <a:solidFill>
                  <a:srgbClr val="FFFFFF"/>
                </a:solidFill>
              </a:rPr>
              <a:t>Automated Traffic Management Systems (ATMSs):</a:t>
            </a:r>
            <a:r>
              <a:rPr lang="en-GB" sz="1800">
                <a:solidFill>
                  <a:srgbClr val="FFFFFF"/>
                </a:solidFill>
              </a:rPr>
              <a:t> manage the flow of road traffic using a variety of technologies.</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e-tolls: </a:t>
            </a:r>
            <a:r>
              <a:rPr lang="en-GB" sz="1800">
                <a:solidFill>
                  <a:srgbClr val="FFFFFF"/>
                </a:solidFill>
              </a:rPr>
              <a:t>electronic toll booths deduct toll payments without stopping.</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Electronic Road Pricing (ERP):</a:t>
            </a:r>
            <a:r>
              <a:rPr lang="en-GB" sz="1800">
                <a:solidFill>
                  <a:srgbClr val="FFFFFF"/>
                </a:solidFill>
              </a:rPr>
              <a:t> requires drivers to pay different tolls at different times.</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Traveler Information Systems: </a:t>
            </a:r>
            <a:r>
              <a:rPr lang="en-GB" sz="1800">
                <a:solidFill>
                  <a:srgbClr val="FFFFFF"/>
                </a:solidFill>
              </a:rPr>
              <a:t>provide online, real-time information on road conditions.</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Route guidance system: </a:t>
            </a:r>
            <a:r>
              <a:rPr lang="en-GB" sz="1800">
                <a:solidFill>
                  <a:srgbClr val="FFFFFF"/>
                </a:solidFill>
              </a:rPr>
              <a:t>helps a driver navigate the best routes to a given location.</a:t>
            </a:r>
            <a:endParaRPr sz="1800">
              <a:solidFill>
                <a:srgbClr val="FFFFFF"/>
              </a:solidFill>
            </a:endParaRPr>
          </a:p>
          <a:p>
            <a:pPr indent="0" lvl="0" marL="457200" rtl="0" algn="l">
              <a:spcBef>
                <a:spcPts val="300"/>
              </a:spcBef>
              <a:spcAft>
                <a:spcPts val="1600"/>
              </a:spcAft>
              <a:buNone/>
            </a:pPr>
            <a:r>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00"/>
                </a:solidFill>
              </a:rPr>
              <a:t>Technologies used.</a:t>
            </a:r>
            <a:endParaRPr b="1">
              <a:solidFill>
                <a:srgbClr val="FFFF00"/>
              </a:solidFill>
            </a:endParaRPr>
          </a:p>
        </p:txBody>
      </p:sp>
      <p:sp>
        <p:nvSpPr>
          <p:cNvPr id="153" name="Google Shape;153;p16"/>
          <p:cNvSpPr txBox="1"/>
          <p:nvPr>
            <p:ph idx="1" type="body"/>
          </p:nvPr>
        </p:nvSpPr>
        <p:spPr>
          <a:xfrm>
            <a:off x="1297500" y="1189550"/>
            <a:ext cx="7038900" cy="328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1297500" y="1128725"/>
            <a:ext cx="7038901" cy="363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297500" y="1020650"/>
            <a:ext cx="7038900" cy="345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1297500" y="604325"/>
            <a:ext cx="7038901" cy="402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00"/>
                </a:solidFill>
              </a:rPr>
              <a:t>Overall Description And Working.</a:t>
            </a:r>
            <a:endParaRPr>
              <a:solidFill>
                <a:srgbClr val="FFFF00"/>
              </a:solidFill>
            </a:endParaRPr>
          </a:p>
        </p:txBody>
      </p:sp>
      <p:sp>
        <p:nvSpPr>
          <p:cNvPr id="167" name="Google Shape;167;p18"/>
          <p:cNvSpPr txBox="1"/>
          <p:nvPr>
            <p:ph idx="1" type="body"/>
          </p:nvPr>
        </p:nvSpPr>
        <p:spPr>
          <a:xfrm>
            <a:off x="1297500" y="1060950"/>
            <a:ext cx="7038900" cy="341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sz="1800"/>
              <a:t>System Environment</a:t>
            </a:r>
            <a:endParaRPr b="1" sz="1800"/>
          </a:p>
        </p:txBody>
      </p:sp>
      <p:pic>
        <p:nvPicPr>
          <p:cNvPr id="168" name="Google Shape;168;p18"/>
          <p:cNvPicPr preferRelativeResize="0"/>
          <p:nvPr/>
        </p:nvPicPr>
        <p:blipFill>
          <a:blip r:embed="rId3">
            <a:alphaModFix/>
          </a:blip>
          <a:stretch>
            <a:fillRect/>
          </a:stretch>
        </p:blipFill>
        <p:spPr>
          <a:xfrm>
            <a:off x="1297500" y="1638400"/>
            <a:ext cx="7108325" cy="284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19"/>
          <p:cNvSpPr txBox="1"/>
          <p:nvPr>
            <p:ph idx="1" type="body"/>
          </p:nvPr>
        </p:nvSpPr>
        <p:spPr>
          <a:xfrm>
            <a:off x="1297500" y="389450"/>
            <a:ext cx="7404900" cy="43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Our system has three active actors one cooperating system. Mainly pedestrians, Traffic police and vehicle owners uses the dataset  provided by the admin to give in all the info about the road and traffic status.</a:t>
            </a:r>
            <a:endParaRPr sz="1400"/>
          </a:p>
          <a:p>
            <a:pPr indent="0" lvl="0" marL="0" rtl="0" algn="l">
              <a:spcBef>
                <a:spcPts val="1600"/>
              </a:spcBef>
              <a:spcAft>
                <a:spcPts val="0"/>
              </a:spcAft>
              <a:buNone/>
            </a:pPr>
            <a:r>
              <a:rPr lang="en-GB" sz="1800"/>
              <a:t>Software Interface:</a:t>
            </a:r>
            <a:endParaRPr sz="1800"/>
          </a:p>
          <a:p>
            <a:pPr indent="0" lvl="0" marL="0" rtl="0" algn="l">
              <a:spcBef>
                <a:spcPts val="1600"/>
              </a:spcBef>
              <a:spcAft>
                <a:spcPts val="0"/>
              </a:spcAft>
              <a:buNone/>
            </a:pPr>
            <a:r>
              <a:rPr b="1" lang="en-GB" sz="1500"/>
              <a:t>Client :</a:t>
            </a:r>
            <a:r>
              <a:rPr b="1" lang="en-GB" sz="1400"/>
              <a:t> </a:t>
            </a:r>
            <a:r>
              <a:rPr lang="en-GB" sz="1400"/>
              <a:t>Web Browser</a:t>
            </a:r>
            <a:r>
              <a:rPr lang="en-GB" sz="1500"/>
              <a:t>,  Android System</a:t>
            </a:r>
            <a:endParaRPr sz="1500"/>
          </a:p>
          <a:p>
            <a:pPr indent="0" lvl="0" marL="0" rtl="0" algn="l">
              <a:spcBef>
                <a:spcPts val="1600"/>
              </a:spcBef>
              <a:spcAft>
                <a:spcPts val="0"/>
              </a:spcAft>
              <a:buNone/>
            </a:pPr>
            <a:r>
              <a:rPr b="1" lang="en-GB" sz="1500"/>
              <a:t>Web Server : DJango</a:t>
            </a:r>
            <a:endParaRPr b="1" sz="1500"/>
          </a:p>
          <a:p>
            <a:pPr indent="0" lvl="0" marL="0" rtl="0" algn="l">
              <a:spcBef>
                <a:spcPts val="1600"/>
              </a:spcBef>
              <a:spcAft>
                <a:spcPts val="0"/>
              </a:spcAft>
              <a:buNone/>
            </a:pPr>
            <a:r>
              <a:rPr b="1" lang="en-GB" sz="1500"/>
              <a:t>Data Base Server : MySql</a:t>
            </a:r>
            <a:endParaRPr b="1" sz="1500"/>
          </a:p>
          <a:p>
            <a:pPr indent="0" lvl="0" marL="0" rtl="0" algn="l">
              <a:spcBef>
                <a:spcPts val="1600"/>
              </a:spcBef>
              <a:spcAft>
                <a:spcPts val="0"/>
              </a:spcAft>
              <a:buNone/>
            </a:pPr>
            <a:r>
              <a:rPr b="1" lang="en-GB" sz="1500"/>
              <a:t>Development End : Python, Javascript, HTML, CSS.</a:t>
            </a:r>
            <a:endParaRPr b="1" sz="1500"/>
          </a:p>
          <a:p>
            <a:pPr indent="0" lvl="0" marL="0" rtl="0" algn="l">
              <a:spcBef>
                <a:spcPts val="1600"/>
              </a:spcBef>
              <a:spcAft>
                <a:spcPts val="0"/>
              </a:spcAft>
              <a:buNone/>
            </a:pPr>
            <a:r>
              <a:rPr lang="en-GB" sz="1800"/>
              <a:t>Communication</a:t>
            </a:r>
            <a:r>
              <a:rPr lang="en-GB" sz="1800"/>
              <a:t> Interface: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rgbClr val="000000"/>
              </a:buClr>
              <a:buSzPts val="1100"/>
              <a:buFont typeface="Arial"/>
              <a:buNone/>
            </a:pPr>
            <a:r>
              <a:t/>
            </a:r>
            <a:endParaRPr sz="1800"/>
          </a:p>
          <a:p>
            <a:pPr indent="0" lvl="0" marL="0" rtl="0" algn="l">
              <a:spcBef>
                <a:spcPts val="16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1128075" y="343500"/>
            <a:ext cx="7628100" cy="4135200"/>
          </a:xfrm>
          <a:prstGeom prst="rect">
            <a:avLst/>
          </a:prstGeom>
        </p:spPr>
        <p:txBody>
          <a:bodyPr anchorCtr="0" anchor="t" bIns="91425" lIns="91425" spcFirstLastPara="1" rIns="91425" wrap="square" tIns="91425">
            <a:noAutofit/>
          </a:bodyPr>
          <a:lstStyle/>
          <a:p>
            <a:pPr indent="-317500" lvl="0" marL="457200" rtl="0" algn="l">
              <a:spcBef>
                <a:spcPts val="400"/>
              </a:spcBef>
              <a:spcAft>
                <a:spcPts val="0"/>
              </a:spcAft>
              <a:buSzPts val="1400"/>
              <a:buFont typeface="Roboto"/>
              <a:buChar char="●"/>
            </a:pPr>
            <a:r>
              <a:rPr lang="en-GB" sz="1400">
                <a:solidFill>
                  <a:srgbClr val="000000"/>
                </a:solidFill>
                <a:latin typeface="Roboto"/>
                <a:ea typeface="Roboto"/>
                <a:cs typeface="Roboto"/>
                <a:sym typeface="Roboto"/>
              </a:rPr>
              <a:t>•</a:t>
            </a:r>
            <a:r>
              <a:rPr lang="en-GB" sz="1400">
                <a:solidFill>
                  <a:srgbClr val="FFFFFF"/>
                </a:solidFill>
                <a:latin typeface="Roboto"/>
                <a:ea typeface="Roboto"/>
                <a:cs typeface="Roboto"/>
                <a:sym typeface="Roboto"/>
              </a:rPr>
              <a:t>Client on Internet using will be using HTTP/HTTPS protocol.</a:t>
            </a:r>
            <a:endParaRPr sz="1400">
              <a:solidFill>
                <a:srgbClr val="FFFFFF"/>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GB" sz="1400">
                <a:solidFill>
                  <a:srgbClr val="000000"/>
                </a:solidFill>
                <a:latin typeface="Roboto"/>
                <a:ea typeface="Roboto"/>
                <a:cs typeface="Roboto"/>
                <a:sym typeface="Roboto"/>
              </a:rPr>
              <a:t>•</a:t>
            </a:r>
            <a:r>
              <a:rPr lang="en-GB" sz="1400">
                <a:solidFill>
                  <a:srgbClr val="FFFFFF"/>
                </a:solidFill>
                <a:latin typeface="Roboto"/>
                <a:ea typeface="Roboto"/>
                <a:cs typeface="Roboto"/>
                <a:sym typeface="Roboto"/>
              </a:rPr>
              <a:t>TCP/IP protocol is basic need for client side.</a:t>
            </a:r>
            <a:endParaRPr sz="1400">
              <a:solidFill>
                <a:srgbClr val="FFFFFF"/>
              </a:solidFill>
              <a:latin typeface="Roboto"/>
              <a:ea typeface="Roboto"/>
              <a:cs typeface="Roboto"/>
              <a:sym typeface="Roboto"/>
            </a:endParaRPr>
          </a:p>
          <a:p>
            <a:pPr indent="0" lvl="0" marL="0" rtl="0" algn="l">
              <a:spcBef>
                <a:spcPts val="0"/>
              </a:spcBef>
              <a:spcAft>
                <a:spcPts val="0"/>
              </a:spcAft>
              <a:buNone/>
            </a:pPr>
            <a:r>
              <a:t/>
            </a:r>
            <a:endParaRPr sz="1800"/>
          </a:p>
          <a:p>
            <a:pPr indent="0" lvl="0" marL="0" rtl="0" algn="l">
              <a:spcBef>
                <a:spcPts val="1600"/>
              </a:spcBef>
              <a:spcAft>
                <a:spcPts val="0"/>
              </a:spcAft>
              <a:buNone/>
            </a:pPr>
            <a:r>
              <a:rPr lang="en-GB" sz="1800"/>
              <a:t>User Characteristics</a:t>
            </a:r>
            <a:r>
              <a:rPr lang="en-GB" sz="1800"/>
              <a:t>:</a:t>
            </a:r>
            <a:endParaRPr sz="1800"/>
          </a:p>
          <a:p>
            <a:pPr indent="-317500" lvl="0" marL="457200" rtl="0" algn="l">
              <a:spcBef>
                <a:spcPts val="1600"/>
              </a:spcBef>
              <a:spcAft>
                <a:spcPts val="0"/>
              </a:spcAft>
              <a:buSzPts val="1400"/>
              <a:buChar char="●"/>
            </a:pPr>
            <a:r>
              <a:rPr lang="en-GB" sz="1400"/>
              <a:t>User should be comfortable using web browser.</a:t>
            </a:r>
            <a:endParaRPr sz="1400"/>
          </a:p>
          <a:p>
            <a:pPr indent="-317500" lvl="0" marL="457200" rtl="0" algn="l">
              <a:spcBef>
                <a:spcPts val="0"/>
              </a:spcBef>
              <a:spcAft>
                <a:spcPts val="0"/>
              </a:spcAft>
              <a:buSzPts val="1400"/>
              <a:buChar char="●"/>
            </a:pPr>
            <a:r>
              <a:rPr lang="en-GB" sz="1400"/>
              <a:t>User has to register with the STM.</a:t>
            </a:r>
            <a:endParaRPr sz="1400"/>
          </a:p>
          <a:p>
            <a:pPr indent="-317500" lvl="0" marL="457200" rtl="0" algn="l">
              <a:spcBef>
                <a:spcPts val="0"/>
              </a:spcBef>
              <a:spcAft>
                <a:spcPts val="0"/>
              </a:spcAft>
              <a:buSzPts val="1400"/>
              <a:buChar char="●"/>
            </a:pPr>
            <a:r>
              <a:rPr lang="en-GB" sz="1400"/>
              <a:t>Every user should have a unique user id and password. </a:t>
            </a:r>
            <a:endParaRPr sz="1400"/>
          </a:p>
          <a:p>
            <a:pPr indent="0" lvl="0" marL="0" rtl="0" algn="l">
              <a:spcBef>
                <a:spcPts val="1600"/>
              </a:spcBef>
              <a:spcAft>
                <a:spcPts val="0"/>
              </a:spcAft>
              <a:buNone/>
            </a:pPr>
            <a:r>
              <a:t/>
            </a:r>
            <a:endParaRPr sz="1400"/>
          </a:p>
          <a:p>
            <a:pPr indent="0" lvl="0" marL="0" rtl="0" algn="l">
              <a:spcBef>
                <a:spcPts val="1600"/>
              </a:spcBef>
              <a:spcAft>
                <a:spcPts val="1600"/>
              </a:spcAft>
              <a:buClr>
                <a:srgbClr val="000000"/>
              </a:buClr>
              <a:buSzPts val="1100"/>
              <a:buFont typeface="Arial"/>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