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60" r:id="rId3"/>
    <p:sldId id="257" r:id="rId4"/>
    <p:sldId id="261" r:id="rId5"/>
    <p:sldId id="258" r:id="rId6"/>
    <p:sldId id="262" r:id="rId7"/>
    <p:sldId id="259" r:id="rId8"/>
    <p:sldId id="263"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126" d="100"/>
          <a:sy n="126" d="100"/>
        </p:scale>
        <p:origin x="116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22F7F9-B2E1-4622-96DD-7513ABA5EDC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221F825-AE48-47BE-92AC-9E5C11959F66}">
      <dgm:prSet/>
      <dgm:spPr/>
      <dgm:t>
        <a:bodyPr/>
        <a:lstStyle/>
        <a:p>
          <a:pPr>
            <a:lnSpc>
              <a:spcPct val="100000"/>
            </a:lnSpc>
          </a:pPr>
          <a:r>
            <a:rPr lang="en-IN"/>
            <a:t>First, 2Market should double down on digital advertising, particularly Instagram, Twitter and Facebook, where both engagement and conversion are strongest.</a:t>
          </a:r>
          <a:endParaRPr lang="en-US"/>
        </a:p>
      </dgm:t>
    </dgm:pt>
    <dgm:pt modelId="{E38D905C-2A58-4629-A300-9BA9639C4238}" type="parTrans" cxnId="{3B0BF733-0967-44E7-A4B5-7589B32D6CF0}">
      <dgm:prSet/>
      <dgm:spPr/>
      <dgm:t>
        <a:bodyPr/>
        <a:lstStyle/>
        <a:p>
          <a:endParaRPr lang="en-US"/>
        </a:p>
      </dgm:t>
    </dgm:pt>
    <dgm:pt modelId="{039443F2-42CD-4676-A7FC-4C929EEE8039}" type="sibTrans" cxnId="{3B0BF733-0967-44E7-A4B5-7589B32D6CF0}">
      <dgm:prSet/>
      <dgm:spPr/>
      <dgm:t>
        <a:bodyPr/>
        <a:lstStyle/>
        <a:p>
          <a:endParaRPr lang="en-US"/>
        </a:p>
      </dgm:t>
    </dgm:pt>
    <dgm:pt modelId="{B4EDFC16-7F49-4BE1-9D9D-375DA90B33CB}">
      <dgm:prSet/>
      <dgm:spPr/>
      <dgm:t>
        <a:bodyPr/>
        <a:lstStyle/>
        <a:p>
          <a:pPr>
            <a:lnSpc>
              <a:spcPct val="100000"/>
            </a:lnSpc>
          </a:pPr>
          <a:r>
            <a:rPr lang="en-IN"/>
            <a:t>Second, there’s a clear high-value customer segment: married or cohabiting individuals aged 45–60 with income between 50K – 100K. They spend the most and are most loyal, perfect for tailored loyalty programs.</a:t>
          </a:r>
          <a:endParaRPr lang="en-US"/>
        </a:p>
      </dgm:t>
    </dgm:pt>
    <dgm:pt modelId="{65FCB7D4-E6CE-4B15-840D-3AD581467D20}" type="parTrans" cxnId="{BEB41512-B911-4CAF-AD5A-FD5A760D3454}">
      <dgm:prSet/>
      <dgm:spPr/>
      <dgm:t>
        <a:bodyPr/>
        <a:lstStyle/>
        <a:p>
          <a:endParaRPr lang="en-US"/>
        </a:p>
      </dgm:t>
    </dgm:pt>
    <dgm:pt modelId="{B47A8C6D-23FE-40C8-94F4-914CF4C880E7}" type="sibTrans" cxnId="{BEB41512-B911-4CAF-AD5A-FD5A760D3454}">
      <dgm:prSet/>
      <dgm:spPr/>
      <dgm:t>
        <a:bodyPr/>
        <a:lstStyle/>
        <a:p>
          <a:endParaRPr lang="en-US"/>
        </a:p>
      </dgm:t>
    </dgm:pt>
    <dgm:pt modelId="{09DECCF6-6B3C-4A86-9871-86F43B09A7C6}">
      <dgm:prSet/>
      <dgm:spPr/>
      <dgm:t>
        <a:bodyPr/>
        <a:lstStyle/>
        <a:p>
          <a:pPr>
            <a:lnSpc>
              <a:spcPct val="100000"/>
            </a:lnSpc>
          </a:pPr>
          <a:r>
            <a:rPr lang="en-IN"/>
            <a:t>And third, campaign engagement is low across the board. 2Market can improve this by refining segmentation, and phasing out channels like brochures ads. </a:t>
          </a:r>
          <a:endParaRPr lang="en-US"/>
        </a:p>
      </dgm:t>
    </dgm:pt>
    <dgm:pt modelId="{0243CEA5-2B16-4247-8231-CDB395790E5F}" type="parTrans" cxnId="{7F83E578-3628-4729-88E8-B948E1DC84B0}">
      <dgm:prSet/>
      <dgm:spPr/>
      <dgm:t>
        <a:bodyPr/>
        <a:lstStyle/>
        <a:p>
          <a:endParaRPr lang="en-US"/>
        </a:p>
      </dgm:t>
    </dgm:pt>
    <dgm:pt modelId="{D48F7E7C-AC8A-4977-BCC0-0617CCF3A51E}" type="sibTrans" cxnId="{7F83E578-3628-4729-88E8-B948E1DC84B0}">
      <dgm:prSet/>
      <dgm:spPr/>
      <dgm:t>
        <a:bodyPr/>
        <a:lstStyle/>
        <a:p>
          <a:endParaRPr lang="en-US"/>
        </a:p>
      </dgm:t>
    </dgm:pt>
    <dgm:pt modelId="{F70D8A23-62E2-496B-ADD5-DF6EF77A04F7}" type="pres">
      <dgm:prSet presAssocID="{2922F7F9-B2E1-4622-96DD-7513ABA5EDC3}" presName="root" presStyleCnt="0">
        <dgm:presLayoutVars>
          <dgm:dir/>
          <dgm:resizeHandles val="exact"/>
        </dgm:presLayoutVars>
      </dgm:prSet>
      <dgm:spPr/>
    </dgm:pt>
    <dgm:pt modelId="{B389824E-D5AF-4EEF-9AA2-36131D85934F}" type="pres">
      <dgm:prSet presAssocID="{8221F825-AE48-47BE-92AC-9E5C11959F66}" presName="compNode" presStyleCnt="0"/>
      <dgm:spPr/>
    </dgm:pt>
    <dgm:pt modelId="{16F14DC5-0763-4B3C-BB4D-A11BBD4D1D49}" type="pres">
      <dgm:prSet presAssocID="{8221F825-AE48-47BE-92AC-9E5C11959F66}" presName="bgRect" presStyleLbl="bgShp" presStyleIdx="0" presStyleCnt="3"/>
      <dgm:spPr/>
    </dgm:pt>
    <dgm:pt modelId="{3450D1C9-7E27-4869-BB73-6242AD6843AA}" type="pres">
      <dgm:prSet presAssocID="{8221F825-AE48-47BE-92AC-9E5C11959F6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rget Audience"/>
        </a:ext>
      </dgm:extLst>
    </dgm:pt>
    <dgm:pt modelId="{F968F934-6E15-42AB-945B-143851513719}" type="pres">
      <dgm:prSet presAssocID="{8221F825-AE48-47BE-92AC-9E5C11959F66}" presName="spaceRect" presStyleCnt="0"/>
      <dgm:spPr/>
    </dgm:pt>
    <dgm:pt modelId="{FDA7580D-AD94-4FDA-921F-CB9316BFD2F8}" type="pres">
      <dgm:prSet presAssocID="{8221F825-AE48-47BE-92AC-9E5C11959F66}" presName="parTx" presStyleLbl="revTx" presStyleIdx="0" presStyleCnt="3">
        <dgm:presLayoutVars>
          <dgm:chMax val="0"/>
          <dgm:chPref val="0"/>
        </dgm:presLayoutVars>
      </dgm:prSet>
      <dgm:spPr/>
    </dgm:pt>
    <dgm:pt modelId="{54844EF5-C4D4-4E81-A220-41D649A1458A}" type="pres">
      <dgm:prSet presAssocID="{039443F2-42CD-4676-A7FC-4C929EEE8039}" presName="sibTrans" presStyleCnt="0"/>
      <dgm:spPr/>
    </dgm:pt>
    <dgm:pt modelId="{9D924239-423D-4304-91F2-DEF8CECE3DB7}" type="pres">
      <dgm:prSet presAssocID="{B4EDFC16-7F49-4BE1-9D9D-375DA90B33CB}" presName="compNode" presStyleCnt="0"/>
      <dgm:spPr/>
    </dgm:pt>
    <dgm:pt modelId="{3BD31C0E-551D-4AE3-963C-33EEB86448E7}" type="pres">
      <dgm:prSet presAssocID="{B4EDFC16-7F49-4BE1-9D9D-375DA90B33CB}" presName="bgRect" presStyleLbl="bgShp" presStyleIdx="1" presStyleCnt="3"/>
      <dgm:spPr/>
    </dgm:pt>
    <dgm:pt modelId="{022C8BCA-04E5-4382-9FCD-B7FC0841F281}" type="pres">
      <dgm:prSet presAssocID="{B4EDFC16-7F49-4BE1-9D9D-375DA90B33C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edding Rings"/>
        </a:ext>
      </dgm:extLst>
    </dgm:pt>
    <dgm:pt modelId="{A6D9A4FA-5C8E-41BD-9A62-A03411E79FF7}" type="pres">
      <dgm:prSet presAssocID="{B4EDFC16-7F49-4BE1-9D9D-375DA90B33CB}" presName="spaceRect" presStyleCnt="0"/>
      <dgm:spPr/>
    </dgm:pt>
    <dgm:pt modelId="{29848419-A1AB-4430-9662-EBE8A4446C8A}" type="pres">
      <dgm:prSet presAssocID="{B4EDFC16-7F49-4BE1-9D9D-375DA90B33CB}" presName="parTx" presStyleLbl="revTx" presStyleIdx="1" presStyleCnt="3">
        <dgm:presLayoutVars>
          <dgm:chMax val="0"/>
          <dgm:chPref val="0"/>
        </dgm:presLayoutVars>
      </dgm:prSet>
      <dgm:spPr/>
    </dgm:pt>
    <dgm:pt modelId="{E20DFF4A-D77E-48D1-9B76-077523063A6F}" type="pres">
      <dgm:prSet presAssocID="{B47A8C6D-23FE-40C8-94F4-914CF4C880E7}" presName="sibTrans" presStyleCnt="0"/>
      <dgm:spPr/>
    </dgm:pt>
    <dgm:pt modelId="{0E697505-007E-42D1-88F0-1AE503B0BE28}" type="pres">
      <dgm:prSet presAssocID="{09DECCF6-6B3C-4A86-9871-86F43B09A7C6}" presName="compNode" presStyleCnt="0"/>
      <dgm:spPr/>
    </dgm:pt>
    <dgm:pt modelId="{D193DAEE-9546-431F-9CF5-DD3C01713F33}" type="pres">
      <dgm:prSet presAssocID="{09DECCF6-6B3C-4A86-9871-86F43B09A7C6}" presName="bgRect" presStyleLbl="bgShp" presStyleIdx="2" presStyleCnt="3"/>
      <dgm:spPr/>
    </dgm:pt>
    <dgm:pt modelId="{A81D636A-22B6-4AEB-A585-3547842910DC}" type="pres">
      <dgm:prSet presAssocID="{09DECCF6-6B3C-4A86-9871-86F43B09A7C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elevision"/>
        </a:ext>
      </dgm:extLst>
    </dgm:pt>
    <dgm:pt modelId="{DC169952-9341-4252-8231-E4A20235864A}" type="pres">
      <dgm:prSet presAssocID="{09DECCF6-6B3C-4A86-9871-86F43B09A7C6}" presName="spaceRect" presStyleCnt="0"/>
      <dgm:spPr/>
    </dgm:pt>
    <dgm:pt modelId="{39C135B3-3DFC-42E1-B771-766A6919ECCD}" type="pres">
      <dgm:prSet presAssocID="{09DECCF6-6B3C-4A86-9871-86F43B09A7C6}" presName="parTx" presStyleLbl="revTx" presStyleIdx="2" presStyleCnt="3">
        <dgm:presLayoutVars>
          <dgm:chMax val="0"/>
          <dgm:chPref val="0"/>
        </dgm:presLayoutVars>
      </dgm:prSet>
      <dgm:spPr/>
    </dgm:pt>
  </dgm:ptLst>
  <dgm:cxnLst>
    <dgm:cxn modelId="{BEB41512-B911-4CAF-AD5A-FD5A760D3454}" srcId="{2922F7F9-B2E1-4622-96DD-7513ABA5EDC3}" destId="{B4EDFC16-7F49-4BE1-9D9D-375DA90B33CB}" srcOrd="1" destOrd="0" parTransId="{65FCB7D4-E6CE-4B15-840D-3AD581467D20}" sibTransId="{B47A8C6D-23FE-40C8-94F4-914CF4C880E7}"/>
    <dgm:cxn modelId="{3B0BF733-0967-44E7-A4B5-7589B32D6CF0}" srcId="{2922F7F9-B2E1-4622-96DD-7513ABA5EDC3}" destId="{8221F825-AE48-47BE-92AC-9E5C11959F66}" srcOrd="0" destOrd="0" parTransId="{E38D905C-2A58-4629-A300-9BA9639C4238}" sibTransId="{039443F2-42CD-4676-A7FC-4C929EEE8039}"/>
    <dgm:cxn modelId="{77C83E40-34FA-494F-BB8D-DFC89A2CB125}" type="presOf" srcId="{2922F7F9-B2E1-4622-96DD-7513ABA5EDC3}" destId="{F70D8A23-62E2-496B-ADD5-DF6EF77A04F7}" srcOrd="0" destOrd="0" presId="urn:microsoft.com/office/officeart/2018/2/layout/IconVerticalSolidList"/>
    <dgm:cxn modelId="{F6178B59-2826-4321-810B-85496CDAD7BE}" type="presOf" srcId="{B4EDFC16-7F49-4BE1-9D9D-375DA90B33CB}" destId="{29848419-A1AB-4430-9662-EBE8A4446C8A}" srcOrd="0" destOrd="0" presId="urn:microsoft.com/office/officeart/2018/2/layout/IconVerticalSolidList"/>
    <dgm:cxn modelId="{73DA395F-572C-4B9B-9E74-BBC1C182F1D1}" type="presOf" srcId="{8221F825-AE48-47BE-92AC-9E5C11959F66}" destId="{FDA7580D-AD94-4FDA-921F-CB9316BFD2F8}" srcOrd="0" destOrd="0" presId="urn:microsoft.com/office/officeart/2018/2/layout/IconVerticalSolidList"/>
    <dgm:cxn modelId="{7F83E578-3628-4729-88E8-B948E1DC84B0}" srcId="{2922F7F9-B2E1-4622-96DD-7513ABA5EDC3}" destId="{09DECCF6-6B3C-4A86-9871-86F43B09A7C6}" srcOrd="2" destOrd="0" parTransId="{0243CEA5-2B16-4247-8231-CDB395790E5F}" sibTransId="{D48F7E7C-AC8A-4977-BCC0-0617CCF3A51E}"/>
    <dgm:cxn modelId="{C47F968E-D8CF-444C-818F-6F240C3F6D95}" type="presOf" srcId="{09DECCF6-6B3C-4A86-9871-86F43B09A7C6}" destId="{39C135B3-3DFC-42E1-B771-766A6919ECCD}" srcOrd="0" destOrd="0" presId="urn:microsoft.com/office/officeart/2018/2/layout/IconVerticalSolidList"/>
    <dgm:cxn modelId="{26D1C57A-7229-4909-B65E-5FD90880B7E7}" type="presParOf" srcId="{F70D8A23-62E2-496B-ADD5-DF6EF77A04F7}" destId="{B389824E-D5AF-4EEF-9AA2-36131D85934F}" srcOrd="0" destOrd="0" presId="urn:microsoft.com/office/officeart/2018/2/layout/IconVerticalSolidList"/>
    <dgm:cxn modelId="{E29A1083-FDE4-4414-AEF1-D5EE908B3C3F}" type="presParOf" srcId="{B389824E-D5AF-4EEF-9AA2-36131D85934F}" destId="{16F14DC5-0763-4B3C-BB4D-A11BBD4D1D49}" srcOrd="0" destOrd="0" presId="urn:microsoft.com/office/officeart/2018/2/layout/IconVerticalSolidList"/>
    <dgm:cxn modelId="{07656051-B0E1-48E8-9E2E-9D6F5A942F90}" type="presParOf" srcId="{B389824E-D5AF-4EEF-9AA2-36131D85934F}" destId="{3450D1C9-7E27-4869-BB73-6242AD6843AA}" srcOrd="1" destOrd="0" presId="urn:microsoft.com/office/officeart/2018/2/layout/IconVerticalSolidList"/>
    <dgm:cxn modelId="{939028EA-B96B-408C-9968-87E09C801942}" type="presParOf" srcId="{B389824E-D5AF-4EEF-9AA2-36131D85934F}" destId="{F968F934-6E15-42AB-945B-143851513719}" srcOrd="2" destOrd="0" presId="urn:microsoft.com/office/officeart/2018/2/layout/IconVerticalSolidList"/>
    <dgm:cxn modelId="{54A59ACA-BB19-4F0A-868F-E0F070013194}" type="presParOf" srcId="{B389824E-D5AF-4EEF-9AA2-36131D85934F}" destId="{FDA7580D-AD94-4FDA-921F-CB9316BFD2F8}" srcOrd="3" destOrd="0" presId="urn:microsoft.com/office/officeart/2018/2/layout/IconVerticalSolidList"/>
    <dgm:cxn modelId="{019CFD14-21F6-44F6-A0AD-7875CB3E55DA}" type="presParOf" srcId="{F70D8A23-62E2-496B-ADD5-DF6EF77A04F7}" destId="{54844EF5-C4D4-4E81-A220-41D649A1458A}" srcOrd="1" destOrd="0" presId="urn:microsoft.com/office/officeart/2018/2/layout/IconVerticalSolidList"/>
    <dgm:cxn modelId="{87720068-2773-404E-800B-196A1D1CD1D8}" type="presParOf" srcId="{F70D8A23-62E2-496B-ADD5-DF6EF77A04F7}" destId="{9D924239-423D-4304-91F2-DEF8CECE3DB7}" srcOrd="2" destOrd="0" presId="urn:microsoft.com/office/officeart/2018/2/layout/IconVerticalSolidList"/>
    <dgm:cxn modelId="{331D7714-5400-4287-AB4E-13FA9BE49C4E}" type="presParOf" srcId="{9D924239-423D-4304-91F2-DEF8CECE3DB7}" destId="{3BD31C0E-551D-4AE3-963C-33EEB86448E7}" srcOrd="0" destOrd="0" presId="urn:microsoft.com/office/officeart/2018/2/layout/IconVerticalSolidList"/>
    <dgm:cxn modelId="{B16E033A-F2E8-485A-B395-F433F997F3D0}" type="presParOf" srcId="{9D924239-423D-4304-91F2-DEF8CECE3DB7}" destId="{022C8BCA-04E5-4382-9FCD-B7FC0841F281}" srcOrd="1" destOrd="0" presId="urn:microsoft.com/office/officeart/2018/2/layout/IconVerticalSolidList"/>
    <dgm:cxn modelId="{EAE5BE71-3C4E-4C11-943D-DA5E4DAE8013}" type="presParOf" srcId="{9D924239-423D-4304-91F2-DEF8CECE3DB7}" destId="{A6D9A4FA-5C8E-41BD-9A62-A03411E79FF7}" srcOrd="2" destOrd="0" presId="urn:microsoft.com/office/officeart/2018/2/layout/IconVerticalSolidList"/>
    <dgm:cxn modelId="{F76BB628-DA3A-490F-8254-DCD00E123645}" type="presParOf" srcId="{9D924239-423D-4304-91F2-DEF8CECE3DB7}" destId="{29848419-A1AB-4430-9662-EBE8A4446C8A}" srcOrd="3" destOrd="0" presId="urn:microsoft.com/office/officeart/2018/2/layout/IconVerticalSolidList"/>
    <dgm:cxn modelId="{91E79AC8-18CC-4BD2-9688-26FA8EECC035}" type="presParOf" srcId="{F70D8A23-62E2-496B-ADD5-DF6EF77A04F7}" destId="{E20DFF4A-D77E-48D1-9B76-077523063A6F}" srcOrd="3" destOrd="0" presId="urn:microsoft.com/office/officeart/2018/2/layout/IconVerticalSolidList"/>
    <dgm:cxn modelId="{2D062746-5303-4C66-9B98-91C2EBDD19F2}" type="presParOf" srcId="{F70D8A23-62E2-496B-ADD5-DF6EF77A04F7}" destId="{0E697505-007E-42D1-88F0-1AE503B0BE28}" srcOrd="4" destOrd="0" presId="urn:microsoft.com/office/officeart/2018/2/layout/IconVerticalSolidList"/>
    <dgm:cxn modelId="{A2F768EA-1598-4F2F-9D10-022894BEB406}" type="presParOf" srcId="{0E697505-007E-42D1-88F0-1AE503B0BE28}" destId="{D193DAEE-9546-431F-9CF5-DD3C01713F33}" srcOrd="0" destOrd="0" presId="urn:microsoft.com/office/officeart/2018/2/layout/IconVerticalSolidList"/>
    <dgm:cxn modelId="{E669FFF0-E9F7-4A0B-972A-B5901BB9843F}" type="presParOf" srcId="{0E697505-007E-42D1-88F0-1AE503B0BE28}" destId="{A81D636A-22B6-4AEB-A585-3547842910DC}" srcOrd="1" destOrd="0" presId="urn:microsoft.com/office/officeart/2018/2/layout/IconVerticalSolidList"/>
    <dgm:cxn modelId="{72515769-3573-4FE2-A719-073B5878DDB8}" type="presParOf" srcId="{0E697505-007E-42D1-88F0-1AE503B0BE28}" destId="{DC169952-9341-4252-8231-E4A20235864A}" srcOrd="2" destOrd="0" presId="urn:microsoft.com/office/officeart/2018/2/layout/IconVerticalSolidList"/>
    <dgm:cxn modelId="{BFE13985-8B22-416E-B992-56AFD0F111F3}" type="presParOf" srcId="{0E697505-007E-42D1-88F0-1AE503B0BE28}" destId="{39C135B3-3DFC-42E1-B771-766A6919ECC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F14DC5-0763-4B3C-BB4D-A11BBD4D1D49}">
      <dsp:nvSpPr>
        <dsp:cNvPr id="0" name=""/>
        <dsp:cNvSpPr/>
      </dsp:nvSpPr>
      <dsp:spPr>
        <a:xfrm>
          <a:off x="0" y="531"/>
          <a:ext cx="78867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50D1C9-7E27-4869-BB73-6242AD6843AA}">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A7580D-AD94-4FDA-921F-CB9316BFD2F8}">
      <dsp:nvSpPr>
        <dsp:cNvPr id="0" name=""/>
        <dsp:cNvSpPr/>
      </dsp:nvSpPr>
      <dsp:spPr>
        <a:xfrm>
          <a:off x="1435590" y="531"/>
          <a:ext cx="64511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11200">
            <a:lnSpc>
              <a:spcPct val="100000"/>
            </a:lnSpc>
            <a:spcBef>
              <a:spcPct val="0"/>
            </a:spcBef>
            <a:spcAft>
              <a:spcPct val="35000"/>
            </a:spcAft>
            <a:buNone/>
          </a:pPr>
          <a:r>
            <a:rPr lang="en-IN" sz="1600" kern="1200"/>
            <a:t>First, 2Market should double down on digital advertising, particularly Instagram, Twitter and Facebook, where both engagement and conversion are strongest.</a:t>
          </a:r>
          <a:endParaRPr lang="en-US" sz="1600" kern="1200"/>
        </a:p>
      </dsp:txBody>
      <dsp:txXfrm>
        <a:off x="1435590" y="531"/>
        <a:ext cx="6451109" cy="1242935"/>
      </dsp:txXfrm>
    </dsp:sp>
    <dsp:sp modelId="{3BD31C0E-551D-4AE3-963C-33EEB86448E7}">
      <dsp:nvSpPr>
        <dsp:cNvPr id="0" name=""/>
        <dsp:cNvSpPr/>
      </dsp:nvSpPr>
      <dsp:spPr>
        <a:xfrm>
          <a:off x="0" y="1554201"/>
          <a:ext cx="78867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2C8BCA-04E5-4382-9FCD-B7FC0841F281}">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848419-A1AB-4430-9662-EBE8A4446C8A}">
      <dsp:nvSpPr>
        <dsp:cNvPr id="0" name=""/>
        <dsp:cNvSpPr/>
      </dsp:nvSpPr>
      <dsp:spPr>
        <a:xfrm>
          <a:off x="1435590" y="1554201"/>
          <a:ext cx="64511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11200">
            <a:lnSpc>
              <a:spcPct val="100000"/>
            </a:lnSpc>
            <a:spcBef>
              <a:spcPct val="0"/>
            </a:spcBef>
            <a:spcAft>
              <a:spcPct val="35000"/>
            </a:spcAft>
            <a:buNone/>
          </a:pPr>
          <a:r>
            <a:rPr lang="en-IN" sz="1600" kern="1200"/>
            <a:t>Second, there’s a clear high-value customer segment: married or cohabiting individuals aged 45–60 with income between 50K – 100K. They spend the most and are most loyal, perfect for tailored loyalty programs.</a:t>
          </a:r>
          <a:endParaRPr lang="en-US" sz="1600" kern="1200"/>
        </a:p>
      </dsp:txBody>
      <dsp:txXfrm>
        <a:off x="1435590" y="1554201"/>
        <a:ext cx="6451109" cy="1242935"/>
      </dsp:txXfrm>
    </dsp:sp>
    <dsp:sp modelId="{D193DAEE-9546-431F-9CF5-DD3C01713F33}">
      <dsp:nvSpPr>
        <dsp:cNvPr id="0" name=""/>
        <dsp:cNvSpPr/>
      </dsp:nvSpPr>
      <dsp:spPr>
        <a:xfrm>
          <a:off x="0" y="3107870"/>
          <a:ext cx="78867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1D636A-22B6-4AEB-A585-3547842910DC}">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C135B3-3DFC-42E1-B771-766A6919ECCD}">
      <dsp:nvSpPr>
        <dsp:cNvPr id="0" name=""/>
        <dsp:cNvSpPr/>
      </dsp:nvSpPr>
      <dsp:spPr>
        <a:xfrm>
          <a:off x="1435590" y="3107870"/>
          <a:ext cx="64511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11200">
            <a:lnSpc>
              <a:spcPct val="100000"/>
            </a:lnSpc>
            <a:spcBef>
              <a:spcPct val="0"/>
            </a:spcBef>
            <a:spcAft>
              <a:spcPct val="35000"/>
            </a:spcAft>
            <a:buNone/>
          </a:pPr>
          <a:r>
            <a:rPr lang="en-IN" sz="1600" kern="1200"/>
            <a:t>And third, campaign engagement is low across the board. 2Market can improve this by refining segmentation, and phasing out channels like brochures ads. </a:t>
          </a:r>
          <a:endParaRPr lang="en-US" sz="1600" kern="1200"/>
        </a:p>
      </dsp:txBody>
      <dsp:txXfrm>
        <a:off x="1435590" y="3107870"/>
        <a:ext cx="6451109" cy="12429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6F50E6-36B0-3148-B09B-7F594F05978B}" type="datetimeFigureOut">
              <a:rPr lang="en-US" smtClean="0"/>
              <a:t>6/30/25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FB1F8B-0C1D-3841-86D2-4C6C0F4F4234}" type="slidenum">
              <a:rPr lang="en-US" smtClean="0"/>
              <a:t>‹#›</a:t>
            </a:fld>
            <a:endParaRPr lang="en-US"/>
          </a:p>
        </p:txBody>
      </p:sp>
    </p:spTree>
    <p:extLst>
      <p:ext uri="{BB962C8B-B14F-4D97-AF65-F5344CB8AC3E}">
        <p14:creationId xmlns:p14="http://schemas.microsoft.com/office/powerpoint/2010/main" val="3832221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IN" dirty="0"/>
              <a:t>Hello, I’m Rohan Vijay Kumar, and this is my analysis of customer and marketing performance for 2Market, a global supermarket brand.</a:t>
            </a:r>
          </a:p>
          <a:p>
            <a:pPr>
              <a:buNone/>
            </a:pPr>
            <a:r>
              <a:rPr lang="en-IN" dirty="0"/>
              <a:t>The business objective was to help 2Market better understand who their customers are, how they shop, and which marketing strategies are driving real results.</a:t>
            </a:r>
          </a:p>
          <a:p>
            <a:endParaRPr lang="en-US" dirty="0"/>
          </a:p>
        </p:txBody>
      </p:sp>
      <p:sp>
        <p:nvSpPr>
          <p:cNvPr id="4" name="Slide Number Placeholder 3"/>
          <p:cNvSpPr>
            <a:spLocks noGrp="1"/>
          </p:cNvSpPr>
          <p:nvPr>
            <p:ph type="sldNum" sz="quarter" idx="5"/>
          </p:nvPr>
        </p:nvSpPr>
        <p:spPr/>
        <p:txBody>
          <a:bodyPr/>
          <a:lstStyle/>
          <a:p>
            <a:fld id="{19FB1F8B-0C1D-3841-86D2-4C6C0F4F4234}" type="slidenum">
              <a:rPr lang="en-US" smtClean="0"/>
              <a:t>1</a:t>
            </a:fld>
            <a:endParaRPr lang="en-US"/>
          </a:p>
        </p:txBody>
      </p:sp>
    </p:spTree>
    <p:extLst>
      <p:ext uri="{BB962C8B-B14F-4D97-AF65-F5344CB8AC3E}">
        <p14:creationId xmlns:p14="http://schemas.microsoft.com/office/powerpoint/2010/main" val="3137283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FB1F8B-0C1D-3841-86D2-4C6C0F4F4234}" type="slidenum">
              <a:rPr lang="en-US" smtClean="0"/>
              <a:t>2</a:t>
            </a:fld>
            <a:endParaRPr lang="en-US"/>
          </a:p>
        </p:txBody>
      </p:sp>
    </p:spTree>
    <p:extLst>
      <p:ext uri="{BB962C8B-B14F-4D97-AF65-F5344CB8AC3E}">
        <p14:creationId xmlns:p14="http://schemas.microsoft.com/office/powerpoint/2010/main" val="1514078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first chart is a pie chart showing customer distribution by country. We can see that Spain, South Africa and Canada have the largest customer bases, indicating strong brand presence and campaign performance in these markets.</a:t>
            </a:r>
            <a:br>
              <a:rPr lang="en-IN" dirty="0"/>
            </a:br>
            <a:br>
              <a:rPr lang="en-IN" dirty="0"/>
            </a:br>
            <a:r>
              <a:rPr lang="en-IN" dirty="0"/>
              <a:t>I've also included a stacked bar chart by education level and country, which reveals that higher-educated segments are more concentrated in Canada and Spain.</a:t>
            </a:r>
            <a:br>
              <a:rPr lang="en-IN" dirty="0"/>
            </a:br>
            <a:br>
              <a:rPr lang="en-IN" dirty="0"/>
            </a:br>
            <a:r>
              <a:rPr lang="en-IN" dirty="0"/>
              <a:t>What stands out is that customers aged 45–60 with incomes above 50K are the highest spenders. This segment is ideal for targeted loyalty or premium product campaigns.</a:t>
            </a:r>
            <a:br>
              <a:rPr lang="en-IN" dirty="0"/>
            </a:br>
            <a:endParaRPr lang="en-US" dirty="0"/>
          </a:p>
        </p:txBody>
      </p:sp>
      <p:sp>
        <p:nvSpPr>
          <p:cNvPr id="4" name="Slide Number Placeholder 3"/>
          <p:cNvSpPr>
            <a:spLocks noGrp="1"/>
          </p:cNvSpPr>
          <p:nvPr>
            <p:ph type="sldNum" sz="quarter" idx="5"/>
          </p:nvPr>
        </p:nvSpPr>
        <p:spPr/>
        <p:txBody>
          <a:bodyPr/>
          <a:lstStyle/>
          <a:p>
            <a:fld id="{19FB1F8B-0C1D-3841-86D2-4C6C0F4F4234}" type="slidenum">
              <a:rPr lang="en-US" smtClean="0"/>
              <a:t>3</a:t>
            </a:fld>
            <a:endParaRPr lang="en-US"/>
          </a:p>
        </p:txBody>
      </p:sp>
    </p:spTree>
    <p:extLst>
      <p:ext uri="{BB962C8B-B14F-4D97-AF65-F5344CB8AC3E}">
        <p14:creationId xmlns:p14="http://schemas.microsoft.com/office/powerpoint/2010/main" val="24891758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IN" dirty="0"/>
              <a:t>At the bottom left, we have conversion rates for each platform — calculated by dividing responses by total impressions.</a:t>
            </a:r>
            <a:br>
              <a:rPr lang="en-IN" dirty="0"/>
            </a:br>
            <a:r>
              <a:rPr lang="en-IN" dirty="0"/>
              <a:t>Instagram and Twitter had similar conversion rates, all above 7%. In contrast, brochures converted at just 1.3%.</a:t>
            </a:r>
          </a:p>
          <a:p>
            <a:r>
              <a:rPr lang="en-IN" dirty="0"/>
              <a:t>This highlights a key opportunity: 2Market should reduce investment in underperforming offline ads and reinvest in high-performing digital channels.</a:t>
            </a:r>
          </a:p>
          <a:p>
            <a:br>
              <a:rPr lang="en-US" dirty="0"/>
            </a:br>
            <a:r>
              <a:rPr lang="en-IN" dirty="0"/>
              <a:t>The final visual is a stacked bar chart showing how ad responses vary by age group.</a:t>
            </a:r>
            <a:br>
              <a:rPr lang="en-IN" dirty="0"/>
            </a:br>
            <a:br>
              <a:rPr lang="en-IN" dirty="0"/>
            </a:br>
            <a:r>
              <a:rPr lang="en-IN" dirty="0"/>
              <a:t>Instagram was most effective among younger customers under 45, while Facebook had broad appeal. Twitter saw relatively even engagement, making it a good general-purpose channel.”</a:t>
            </a:r>
            <a:endParaRPr lang="en-US" dirty="0"/>
          </a:p>
        </p:txBody>
      </p:sp>
      <p:sp>
        <p:nvSpPr>
          <p:cNvPr id="4" name="Slide Number Placeholder 3"/>
          <p:cNvSpPr>
            <a:spLocks noGrp="1"/>
          </p:cNvSpPr>
          <p:nvPr>
            <p:ph type="sldNum" sz="quarter" idx="5"/>
          </p:nvPr>
        </p:nvSpPr>
        <p:spPr/>
        <p:txBody>
          <a:bodyPr/>
          <a:lstStyle/>
          <a:p>
            <a:fld id="{19FB1F8B-0C1D-3841-86D2-4C6C0F4F4234}" type="slidenum">
              <a:rPr lang="en-US" smtClean="0"/>
              <a:t>5</a:t>
            </a:fld>
            <a:endParaRPr lang="en-US"/>
          </a:p>
        </p:txBody>
      </p:sp>
    </p:spTree>
    <p:extLst>
      <p:ext uri="{BB962C8B-B14F-4D97-AF65-F5344CB8AC3E}">
        <p14:creationId xmlns:p14="http://schemas.microsoft.com/office/powerpoint/2010/main" val="608173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FB1F8B-0C1D-3841-86D2-4C6C0F4F4234}" type="slidenum">
              <a:rPr lang="en-US" smtClean="0"/>
              <a:t>6</a:t>
            </a:fld>
            <a:endParaRPr lang="en-US"/>
          </a:p>
        </p:txBody>
      </p:sp>
    </p:spTree>
    <p:extLst>
      <p:ext uri="{BB962C8B-B14F-4D97-AF65-F5344CB8AC3E}">
        <p14:creationId xmlns:p14="http://schemas.microsoft.com/office/powerpoint/2010/main" val="100670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6/30/25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769232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6/30/25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62599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6/30/25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088638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6/30/25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998203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6/30/25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211520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ED1C14C-A143-42F5-B247-D0E800131009}" type="datetimeFigureOut">
              <a:rPr lang="en-US" smtClean="0"/>
              <a:t>6/30/25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58607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EED1C14C-A143-42F5-B247-D0E800131009}" type="datetimeFigureOut">
              <a:rPr lang="en-US" smtClean="0"/>
              <a:t>6/30/25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050966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ED1C14C-A143-42F5-B247-D0E800131009}" type="datetimeFigureOut">
              <a:rPr lang="en-US" smtClean="0"/>
              <a:t>6/30/25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550643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1C14C-A143-42F5-B247-D0E800131009}" type="datetimeFigureOut">
              <a:rPr lang="en-US" smtClean="0"/>
              <a:t>6/30/25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547809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6/30/25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934329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6/30/25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42841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6/30/25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40658943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9143998"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9144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40040" y="-1133192"/>
            <a:ext cx="6858001" cy="9124385"/>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71072" y="0"/>
            <a:ext cx="4572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3"/>
            <a:ext cx="9137153"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784" y="4049"/>
            <a:ext cx="7662432"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slide1">
            <a:extLst>
              <a:ext uri="{FF2B5EF4-FFF2-40B4-BE49-F238E27FC236}">
                <a16:creationId xmlns:a16="http://schemas.microsoft.com/office/drawing/2014/main" id="{F8D6B8D7-6687-47A1-AE2D-6E4BAAC5AF83}"/>
              </a:ext>
            </a:extLst>
          </p:cNvPr>
          <p:cNvSpPr>
            <a:spLocks noGrp="1"/>
          </p:cNvSpPr>
          <p:nvPr>
            <p:ph type="ctrTitle"/>
          </p:nvPr>
        </p:nvSpPr>
        <p:spPr>
          <a:xfrm>
            <a:off x="1520019" y="1030406"/>
            <a:ext cx="6110785" cy="3081242"/>
          </a:xfrm>
        </p:spPr>
        <p:txBody>
          <a:bodyPr anchor="ctr">
            <a:normAutofit/>
          </a:bodyPr>
          <a:lstStyle/>
          <a:p>
            <a:r>
              <a:rPr lang="en-IN" sz="3600">
                <a:solidFill>
                  <a:srgbClr val="FFFFFF"/>
                </a:solidFill>
                <a:latin typeface="Times New Roman" panose="02020603050405020304" pitchFamily="18" charset="0"/>
                <a:cs typeface="Times New Roman" panose="02020603050405020304" pitchFamily="18" charset="0"/>
              </a:rPr>
              <a:t>2Market – Exploratory Analysis &amp; Insights</a:t>
            </a:r>
            <a:br>
              <a:rPr lang="en-IN" sz="3600">
                <a:solidFill>
                  <a:srgbClr val="FFFFFF"/>
                </a:solidFill>
                <a:latin typeface="Times New Roman" panose="02020603050405020304" pitchFamily="18" charset="0"/>
                <a:cs typeface="Times New Roman" panose="02020603050405020304" pitchFamily="18" charset="0"/>
              </a:rPr>
            </a:br>
            <a:br>
              <a:rPr lang="en-IN" sz="3600">
                <a:solidFill>
                  <a:srgbClr val="FFFFFF"/>
                </a:solidFill>
                <a:latin typeface="Times New Roman" panose="02020603050405020304" pitchFamily="18" charset="0"/>
                <a:cs typeface="Times New Roman" panose="02020603050405020304" pitchFamily="18" charset="0"/>
              </a:rPr>
            </a:br>
            <a:r>
              <a:rPr lang="en-IN" sz="3600">
                <a:solidFill>
                  <a:srgbClr val="FFFFFF"/>
                </a:solidFill>
                <a:latin typeface="Times New Roman" panose="02020603050405020304" pitchFamily="18" charset="0"/>
                <a:cs typeface="Times New Roman" panose="02020603050405020304" pitchFamily="18" charset="0"/>
              </a:rPr>
              <a:t>by</a:t>
            </a:r>
            <a:br>
              <a:rPr lang="en-IN" sz="3600">
                <a:solidFill>
                  <a:srgbClr val="FFFFFF"/>
                </a:solidFill>
                <a:latin typeface="Times New Roman" panose="02020603050405020304" pitchFamily="18" charset="0"/>
                <a:cs typeface="Times New Roman" panose="02020603050405020304" pitchFamily="18" charset="0"/>
              </a:rPr>
            </a:br>
            <a:br>
              <a:rPr lang="en-IN" sz="3600">
                <a:solidFill>
                  <a:srgbClr val="FFFFFF"/>
                </a:solidFill>
                <a:latin typeface="Times New Roman" panose="02020603050405020304" pitchFamily="18" charset="0"/>
                <a:cs typeface="Times New Roman" panose="02020603050405020304" pitchFamily="18" charset="0"/>
              </a:rPr>
            </a:br>
            <a:r>
              <a:rPr lang="en-IN" sz="3600">
                <a:solidFill>
                  <a:srgbClr val="FFFFFF"/>
                </a:solidFill>
                <a:latin typeface="Times New Roman" panose="02020603050405020304" pitchFamily="18" charset="0"/>
                <a:cs typeface="Times New Roman" panose="02020603050405020304" pitchFamily="18" charset="0"/>
              </a:rPr>
              <a:t>Rohan Vijay Kumar</a:t>
            </a:r>
          </a:p>
        </p:txBody>
      </p:sp>
    </p:spTree>
    <p:extLst>
      <p:ext uri="{BB962C8B-B14F-4D97-AF65-F5344CB8AC3E}">
        <p14:creationId xmlns:p14="http://schemas.microsoft.com/office/powerpoint/2010/main" val="9599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9143998"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9144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40040" y="-1133192"/>
            <a:ext cx="6858001" cy="9124385"/>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71072" y="0"/>
            <a:ext cx="4572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3"/>
            <a:ext cx="9137153"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784" y="4049"/>
            <a:ext cx="7662432"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6F7A260A-E614-B574-83A8-3ED3D2D4AC22}"/>
              </a:ext>
            </a:extLst>
          </p:cNvPr>
          <p:cNvSpPr txBox="1"/>
          <p:nvPr/>
        </p:nvSpPr>
        <p:spPr>
          <a:xfrm>
            <a:off x="1520019" y="1030406"/>
            <a:ext cx="6110785" cy="3081242"/>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4200" kern="1200" dirty="0">
                <a:solidFill>
                  <a:srgbClr val="FFFFFF"/>
                </a:solidFill>
                <a:latin typeface="+mj-lt"/>
                <a:ea typeface="+mj-ea"/>
                <a:cs typeface="+mj-cs"/>
              </a:rPr>
              <a:t>Customer Demographics</a:t>
            </a:r>
          </a:p>
        </p:txBody>
      </p:sp>
    </p:spTree>
    <p:extLst>
      <p:ext uri="{BB962C8B-B14F-4D97-AF65-F5344CB8AC3E}">
        <p14:creationId xmlns:p14="http://schemas.microsoft.com/office/powerpoint/2010/main" val="290744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Dashboard 1">
            <a:extLst>
              <a:ext uri="{FF2B5EF4-FFF2-40B4-BE49-F238E27FC236}">
                <a16:creationId xmlns:a16="http://schemas.microsoft.com/office/drawing/2014/main" id="{07CC5BDD-2E28-446F-AE06-3F04DC761C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645" y="0"/>
            <a:ext cx="10431289"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9143998"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9144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40040" y="-1133192"/>
            <a:ext cx="6858001" cy="9124385"/>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71072" y="0"/>
            <a:ext cx="4572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3"/>
            <a:ext cx="9137153"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784" y="4049"/>
            <a:ext cx="7662432"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Content Placeholder 2">
            <a:extLst>
              <a:ext uri="{FF2B5EF4-FFF2-40B4-BE49-F238E27FC236}">
                <a16:creationId xmlns:a16="http://schemas.microsoft.com/office/drawing/2014/main" id="{4DF6F4F3-FAEB-B206-E7BE-608BE38E5058}"/>
              </a:ext>
            </a:extLst>
          </p:cNvPr>
          <p:cNvSpPr>
            <a:spLocks noGrp="1"/>
          </p:cNvSpPr>
          <p:nvPr>
            <p:ph type="title"/>
          </p:nvPr>
        </p:nvSpPr>
        <p:spPr>
          <a:xfrm>
            <a:off x="1520019" y="1030406"/>
            <a:ext cx="6110785" cy="3081242"/>
          </a:xfrm>
        </p:spPr>
        <p:txBody>
          <a:bodyPr vert="horz" lIns="91440" tIns="45720" rIns="91440" bIns="45720" rtlCol="0" anchor="ctr">
            <a:normAutofit/>
          </a:bodyPr>
          <a:lstStyle/>
          <a:p>
            <a:pPr algn="ctr"/>
            <a:r>
              <a:rPr lang="en-US" sz="4200" kern="1200">
                <a:solidFill>
                  <a:srgbClr val="FFFFFF"/>
                </a:solidFill>
                <a:latin typeface="+mj-lt"/>
                <a:ea typeface="+mj-ea"/>
                <a:cs typeface="+mj-cs"/>
              </a:rPr>
              <a:t>Ad Channel Effectiveness</a:t>
            </a:r>
          </a:p>
        </p:txBody>
      </p:sp>
    </p:spTree>
    <p:extLst>
      <p:ext uri="{BB962C8B-B14F-4D97-AF65-F5344CB8AC3E}">
        <p14:creationId xmlns:p14="http://schemas.microsoft.com/office/powerpoint/2010/main" val="4043180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4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Dashboard 2">
            <a:extLst>
              <a:ext uri="{FF2B5EF4-FFF2-40B4-BE49-F238E27FC236}">
                <a16:creationId xmlns:a16="http://schemas.microsoft.com/office/drawing/2014/main" id="{B8E3455F-851A-491C-9FEB-E98C84B316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0" y="0"/>
            <a:ext cx="8572500"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9143998"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9144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40040" y="-1133192"/>
            <a:ext cx="6858001" cy="9124385"/>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71072" y="0"/>
            <a:ext cx="4572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3"/>
            <a:ext cx="9137153"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18">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784" y="4049"/>
            <a:ext cx="7662432"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3DD5138-D861-CD20-3CAA-C608BF7D1A61}"/>
              </a:ext>
            </a:extLst>
          </p:cNvPr>
          <p:cNvSpPr>
            <a:spLocks noGrp="1"/>
          </p:cNvSpPr>
          <p:nvPr>
            <p:ph type="title"/>
          </p:nvPr>
        </p:nvSpPr>
        <p:spPr>
          <a:xfrm>
            <a:off x="1520019" y="1030406"/>
            <a:ext cx="6110785" cy="3081242"/>
          </a:xfrm>
        </p:spPr>
        <p:txBody>
          <a:bodyPr vert="horz" lIns="91440" tIns="45720" rIns="91440" bIns="45720" rtlCol="0" anchor="ctr">
            <a:normAutofit/>
          </a:bodyPr>
          <a:lstStyle/>
          <a:p>
            <a:pPr algn="ctr"/>
            <a:r>
              <a:rPr lang="en-US" sz="4200" kern="1200">
                <a:solidFill>
                  <a:srgbClr val="FFFFFF"/>
                </a:solidFill>
                <a:latin typeface="+mj-lt"/>
                <a:ea typeface="+mj-ea"/>
                <a:cs typeface="+mj-cs"/>
              </a:rPr>
              <a:t>Product Spend &amp; Campaign Response</a:t>
            </a:r>
          </a:p>
        </p:txBody>
      </p:sp>
    </p:spTree>
    <p:extLst>
      <p:ext uri="{BB962C8B-B14F-4D97-AF65-F5344CB8AC3E}">
        <p14:creationId xmlns:p14="http://schemas.microsoft.com/office/powerpoint/2010/main" val="2278932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Dashboard 3">
            <a:extLst>
              <a:ext uri="{FF2B5EF4-FFF2-40B4-BE49-F238E27FC236}">
                <a16:creationId xmlns:a16="http://schemas.microsoft.com/office/drawing/2014/main" id="{07F9AAEF-4C92-4269-A01A-69CE4C1486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50" y="0"/>
            <a:ext cx="8572500"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DC621-8B84-7628-1D9D-95FAFABA0C0F}"/>
              </a:ext>
            </a:extLst>
          </p:cNvPr>
          <p:cNvSpPr>
            <a:spLocks noGrp="1"/>
          </p:cNvSpPr>
          <p:nvPr>
            <p:ph type="title"/>
          </p:nvPr>
        </p:nvSpPr>
        <p:spPr/>
        <p:txBody>
          <a:bodyPr/>
          <a:lstStyle/>
          <a:p>
            <a:r>
              <a:rPr lang="en-US" dirty="0"/>
              <a:t>Conclusions and Remarks</a:t>
            </a:r>
          </a:p>
        </p:txBody>
      </p:sp>
      <p:graphicFrame>
        <p:nvGraphicFramePr>
          <p:cNvPr id="5" name="Content Placeholder 2">
            <a:extLst>
              <a:ext uri="{FF2B5EF4-FFF2-40B4-BE49-F238E27FC236}">
                <a16:creationId xmlns:a16="http://schemas.microsoft.com/office/drawing/2014/main" id="{3114D29B-B3D7-40A2-1DBA-111E17E0CAB9}"/>
              </a:ext>
            </a:extLst>
          </p:cNvPr>
          <p:cNvGraphicFramePr>
            <a:graphicFrameLocks noGrp="1"/>
          </p:cNvGraphicFramePr>
          <p:nvPr>
            <p:ph idx="1"/>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6437631"/>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52</TotalTime>
  <Words>386</Words>
  <Application>Microsoft Macintosh PowerPoint</Application>
  <PresentationFormat>On-screen Show (4:3)</PresentationFormat>
  <Paragraphs>19</Paragraphs>
  <Slides>8</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Aptos</vt:lpstr>
      <vt:lpstr>Arial</vt:lpstr>
      <vt:lpstr>Calibri</vt:lpstr>
      <vt:lpstr>Calibri Light</vt:lpstr>
      <vt:lpstr>Times New Roman</vt:lpstr>
      <vt:lpstr>Office 2013 - 2022 Theme</vt:lpstr>
      <vt:lpstr>2Market – Exploratory Analysis &amp; Insights  by  Rohan Vijay Kumar</vt:lpstr>
      <vt:lpstr>PowerPoint Presentation</vt:lpstr>
      <vt:lpstr>PowerPoint Presentation</vt:lpstr>
      <vt:lpstr>Ad Channel Effectiveness</vt:lpstr>
      <vt:lpstr>PowerPoint Presentation</vt:lpstr>
      <vt:lpstr>Product Spend &amp; Campaign Response</vt:lpstr>
      <vt:lpstr>PowerPoint Presentation</vt:lpstr>
      <vt:lpstr>Conclusions and Remarks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Office</cp:lastModifiedBy>
  <cp:revision>2</cp:revision>
  <dcterms:created xsi:type="dcterms:W3CDTF">2025-06-30T02:28:26Z</dcterms:created>
  <dcterms:modified xsi:type="dcterms:W3CDTF">2025-06-30T03:21:31Z</dcterms:modified>
</cp:coreProperties>
</file>