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notesMasterIdLst>
    <p:notesMasterId r:id="rId16"/>
  </p:notesMasterIdLst>
  <p:sldIdLst>
    <p:sldId id="256" r:id="rId2"/>
    <p:sldId id="278" r:id="rId3"/>
    <p:sldId id="266" r:id="rId4"/>
    <p:sldId id="268" r:id="rId5"/>
    <p:sldId id="271" r:id="rId6"/>
    <p:sldId id="273" r:id="rId7"/>
    <p:sldId id="274" r:id="rId8"/>
    <p:sldId id="275" r:id="rId9"/>
    <p:sldId id="264" r:id="rId10"/>
    <p:sldId id="265" r:id="rId11"/>
    <p:sldId id="262" r:id="rId12"/>
    <p:sldId id="261" r:id="rId13"/>
    <p:sldId id="27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461" autoAdjust="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DB342-628D-4FF6-A57B-F106857F0F8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ED3D9-E7E3-4BBE-A2EF-924717594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3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ED3D9-E7E3-4BBE-A2EF-924717594E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35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ED3D9-E7E3-4BBE-A2EF-924717594E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2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Egghead – JavaScript tools and frameworks</a:t>
            </a:r>
          </a:p>
          <a:p>
            <a:endParaRPr lang="en-US" dirty="0"/>
          </a:p>
          <a:p>
            <a:r>
              <a:rPr lang="en-US" dirty="0" err="1"/>
              <a:t>PluralSight</a:t>
            </a:r>
            <a:r>
              <a:rPr lang="en-US" dirty="0"/>
              <a:t>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ED3D9-E7E3-4BBE-A2EF-924717594E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2BA9-E28D-48CB-B4F2-AD5EDE27491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730A-FE3E-477F-8279-173E94F5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2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2BA9-E28D-48CB-B4F2-AD5EDE27491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730A-FE3E-477F-8279-173E94F5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7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2BA9-E28D-48CB-B4F2-AD5EDE27491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730A-FE3E-477F-8279-173E94F5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9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2BA9-E28D-48CB-B4F2-AD5EDE27491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730A-FE3E-477F-8279-173E94F5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0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2BA9-E28D-48CB-B4F2-AD5EDE27491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730A-FE3E-477F-8279-173E94F5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3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2BA9-E28D-48CB-B4F2-AD5EDE27491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730A-FE3E-477F-8279-173E94F5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5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2BA9-E28D-48CB-B4F2-AD5EDE27491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730A-FE3E-477F-8279-173E94F5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2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2BA9-E28D-48CB-B4F2-AD5EDE27491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730A-FE3E-477F-8279-173E94F5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3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2BA9-E28D-48CB-B4F2-AD5EDE27491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730A-FE3E-477F-8279-173E94F5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2BA9-E28D-48CB-B4F2-AD5EDE27491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730A-FE3E-477F-8279-173E94F5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8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2BA9-E28D-48CB-B4F2-AD5EDE27491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730A-FE3E-477F-8279-173E94F5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2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52BA9-E28D-48CB-B4F2-AD5EDE27491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1730A-FE3E-477F-8279-173E94F5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2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CBC2-5581-4C06-B2F4-8050318F90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Software Developers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31A41-5D34-4A6B-A60D-3EEFD68C6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017298"/>
            <a:ext cx="9144000" cy="1655762"/>
          </a:xfrm>
        </p:spPr>
        <p:txBody>
          <a:bodyPr/>
          <a:lstStyle/>
          <a:p>
            <a:r>
              <a:rPr lang="en-US" dirty="0"/>
              <a:t>From </a:t>
            </a:r>
          </a:p>
          <a:p>
            <a:endParaRPr lang="en-US" dirty="0"/>
          </a:p>
          <a:p>
            <a:r>
              <a:rPr lang="en-US" dirty="0"/>
              <a:t>New Coder Survey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06C5F4-9286-4B9E-8DD0-8B9D3D6B3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052" y="4435530"/>
            <a:ext cx="2457893" cy="40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91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7ABB9557-9CCB-4FCA-A18D-34B223280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293827-CB60-4632-9592-63562A186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308" y="392441"/>
            <a:ext cx="3608290" cy="13465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2468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9CA1494A-A334-4C4D-9E11-EED34188C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74" y="0"/>
            <a:ext cx="11858525" cy="659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925602-1F4F-4EFE-B162-4BA406BD3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750" y="372140"/>
            <a:ext cx="3608290" cy="13465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3780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297304D-1064-459D-8E46-C1023AEFB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449"/>
            <a:ext cx="9448575" cy="483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53AEDE-7533-41D1-BB67-86EBE63AF65C}"/>
              </a:ext>
            </a:extLst>
          </p:cNvPr>
          <p:cNvSpPr txBox="1"/>
          <p:nvPr/>
        </p:nvSpPr>
        <p:spPr>
          <a:xfrm>
            <a:off x="10436849" y="7114553"/>
            <a:ext cx="359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Frequency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3EF7CE-BFF0-4898-A11B-18F7B60A0287}"/>
              </a:ext>
            </a:extLst>
          </p:cNvPr>
          <p:cNvSpPr txBox="1"/>
          <p:nvPr/>
        </p:nvSpPr>
        <p:spPr>
          <a:xfrm>
            <a:off x="11084549" y="7299219"/>
            <a:ext cx="443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Dev Proportion, Population (≈ 46%)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48FBE7C-689A-49E2-88E0-F62449A3F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110" y="1266895"/>
            <a:ext cx="2767950" cy="10329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B31859-3849-40E3-A857-E420E11F33D2}"/>
              </a:ext>
            </a:extLst>
          </p:cNvPr>
          <p:cNvSpPr txBox="1"/>
          <p:nvPr/>
        </p:nvSpPr>
        <p:spPr>
          <a:xfrm>
            <a:off x="1817914" y="295192"/>
            <a:ext cx="7206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Final Features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2C0584-139B-4715-AA48-82522E969FA7}"/>
              </a:ext>
            </a:extLst>
          </p:cNvPr>
          <p:cNvSpPr txBox="1"/>
          <p:nvPr/>
        </p:nvSpPr>
        <p:spPr>
          <a:xfrm>
            <a:off x="9448575" y="1149056"/>
            <a:ext cx="244095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Top 4 Podcasts: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Giant Robots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SE Radio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JS Air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Dot Net</a:t>
            </a:r>
          </a:p>
          <a:p>
            <a:r>
              <a:rPr lang="en-US" b="1" u="sng" dirty="0"/>
              <a:t>Top 4 YouTube: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Simplilearn</a:t>
            </a: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MozillaHacks</a:t>
            </a: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GoogleDev</a:t>
            </a: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FunFunFunction</a:t>
            </a:r>
            <a:endParaRPr lang="en-US" sz="1600" dirty="0"/>
          </a:p>
          <a:p>
            <a:r>
              <a:rPr lang="en-US" b="1" u="sng" dirty="0"/>
              <a:t>Top 6 Resources: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Egghead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PluralSight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CSS Tricks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CodeWars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74897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C120-DFFE-4F69-81EC-B8F1C6456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202" y="0"/>
            <a:ext cx="6190844" cy="839208"/>
          </a:xfrm>
        </p:spPr>
        <p:txBody>
          <a:bodyPr/>
          <a:lstStyle/>
          <a:p>
            <a:pPr algn="ctr"/>
            <a:r>
              <a:rPr lang="en-US" b="1" dirty="0"/>
              <a:t>Accuracy: </a:t>
            </a:r>
            <a:r>
              <a:rPr lang="en-US" b="1" dirty="0">
                <a:solidFill>
                  <a:srgbClr val="00B050"/>
                </a:solidFill>
              </a:rPr>
              <a:t>63.5%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CE0CA-F1C4-4CB8-9634-BE6B24EDB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415" y="751118"/>
            <a:ext cx="7974418" cy="572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87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>
            <a:extLst>
              <a:ext uri="{FF2B5EF4-FFF2-40B4-BE49-F238E27FC236}">
                <a16:creationId xmlns:a16="http://schemas.microsoft.com/office/drawing/2014/main" id="{E8B56809-5FA1-4CAF-894D-028D8D40E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10" y="981932"/>
            <a:ext cx="4891997" cy="433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FB800A-0A17-41BD-B73A-E1BEB4427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92" y="2115127"/>
            <a:ext cx="5964709" cy="29890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1D0E90-E54A-4D69-AF9B-4D82C0EC4891}"/>
              </a:ext>
            </a:extLst>
          </p:cNvPr>
          <p:cNvSpPr txBox="1"/>
          <p:nvPr/>
        </p:nvSpPr>
        <p:spPr>
          <a:xfrm>
            <a:off x="3270446" y="380120"/>
            <a:ext cx="5116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Cross Validated Accuracy: </a:t>
            </a:r>
            <a:r>
              <a:rPr lang="en-US" sz="2800" b="1" dirty="0">
                <a:solidFill>
                  <a:srgbClr val="00B050"/>
                </a:solidFill>
              </a:rPr>
              <a:t>63.5% </a:t>
            </a:r>
          </a:p>
        </p:txBody>
      </p:sp>
    </p:spTree>
    <p:extLst>
      <p:ext uri="{BB962C8B-B14F-4D97-AF65-F5344CB8AC3E}">
        <p14:creationId xmlns:p14="http://schemas.microsoft.com/office/powerpoint/2010/main" val="339001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3F63-FA50-4439-8A5D-EDCA88E7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87493" cy="118820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“We're building a massive open dataset about new coders”</a:t>
            </a:r>
            <a:br>
              <a:rPr lang="en-US" sz="3200" dirty="0"/>
            </a:br>
            <a:r>
              <a:rPr lang="en-US" sz="3200" dirty="0"/>
              <a:t>-freeCodeCamp.org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22EB3-BEE7-4331-A326-30E079C9A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&gt; 16,000 new coder respondents </a:t>
            </a:r>
          </a:p>
          <a:p>
            <a:r>
              <a:rPr lang="en-US" dirty="0"/>
              <a:t>&gt; 50 questions </a:t>
            </a:r>
          </a:p>
          <a:p>
            <a:r>
              <a:rPr lang="en-US" dirty="0"/>
              <a:t>Coding related Questions </a:t>
            </a:r>
          </a:p>
          <a:p>
            <a:pPr lvl="1"/>
            <a:r>
              <a:rPr lang="en-US" dirty="0"/>
              <a:t>Time and money spent learning</a:t>
            </a:r>
          </a:p>
          <a:p>
            <a:pPr lvl="1"/>
            <a:r>
              <a:rPr lang="en-US" dirty="0"/>
              <a:t>Websites, Bootcamps, Podcasts, YouTube Channels used to learn</a:t>
            </a:r>
          </a:p>
          <a:p>
            <a:pPr lvl="1"/>
            <a:r>
              <a:rPr lang="en-US" dirty="0"/>
              <a:t>Events attended</a:t>
            </a:r>
          </a:p>
          <a:p>
            <a:pPr lvl="1"/>
            <a:endParaRPr lang="en-US" dirty="0"/>
          </a:p>
          <a:p>
            <a:r>
              <a:rPr lang="en-US" dirty="0"/>
              <a:t>Demographic Questions </a:t>
            </a:r>
          </a:p>
          <a:p>
            <a:pPr lvl="1"/>
            <a:r>
              <a:rPr lang="en-US" dirty="0"/>
              <a:t>Employment </a:t>
            </a:r>
          </a:p>
          <a:p>
            <a:pPr lvl="1"/>
            <a:r>
              <a:rPr lang="en-US" dirty="0"/>
              <a:t>Personal </a:t>
            </a:r>
          </a:p>
          <a:p>
            <a:pPr lvl="1"/>
            <a:r>
              <a:rPr lang="en-US" dirty="0"/>
              <a:t>Family </a:t>
            </a:r>
          </a:p>
          <a:p>
            <a:pPr lvl="1"/>
            <a:r>
              <a:rPr lang="en-US" dirty="0"/>
              <a:t>Financial</a:t>
            </a:r>
          </a:p>
          <a:p>
            <a:pPr lvl="1"/>
            <a:r>
              <a:rPr lang="en-US" dirty="0"/>
              <a:t>Educational</a:t>
            </a:r>
          </a:p>
          <a:p>
            <a:pPr lvl="1"/>
            <a:r>
              <a:rPr lang="en-US" dirty="0"/>
              <a:t>Location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u="sng" dirty="0"/>
              <a:t>Prediction Variable</a:t>
            </a:r>
            <a:r>
              <a:rPr lang="en-US" b="1" dirty="0"/>
              <a:t>: </a:t>
            </a:r>
            <a:r>
              <a:rPr lang="en-US" dirty="0"/>
              <a:t>Is the respondent a Software Developer?</a:t>
            </a:r>
          </a:p>
        </p:txBody>
      </p:sp>
    </p:spTree>
    <p:extLst>
      <p:ext uri="{BB962C8B-B14F-4D97-AF65-F5344CB8AC3E}">
        <p14:creationId xmlns:p14="http://schemas.microsoft.com/office/powerpoint/2010/main" val="68713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203AB5DB-B608-41F9-8DF9-51F0135CC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713" y="4318825"/>
            <a:ext cx="3940233" cy="244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28EA3DB2-1BF5-4DDD-A988-DED9D9A67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713" y="1708539"/>
            <a:ext cx="3940233" cy="244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2E8C5F6A-DF6C-4239-BFD7-524E27D17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62" y="1708539"/>
            <a:ext cx="3836152" cy="244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E2FD0A9E-A67C-4075-A67B-D0BD40879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61" y="4318825"/>
            <a:ext cx="3836152" cy="244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D3F8E4B-CDBC-4C01-A200-0C11ADBCEFD8}"/>
              </a:ext>
            </a:extLst>
          </p:cNvPr>
          <p:cNvSpPr txBox="1">
            <a:spLocks/>
          </p:cNvSpPr>
          <p:nvPr/>
        </p:nvSpPr>
        <p:spPr>
          <a:xfrm>
            <a:off x="862669" y="188652"/>
            <a:ext cx="10515600" cy="8303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Visualizing The Subset</a:t>
            </a:r>
          </a:p>
        </p:txBody>
      </p:sp>
      <p:pic>
        <p:nvPicPr>
          <p:cNvPr id="6158" name="Picture 14">
            <a:extLst>
              <a:ext uri="{FF2B5EF4-FFF2-40B4-BE49-F238E27FC236}">
                <a16:creationId xmlns:a16="http://schemas.microsoft.com/office/drawing/2014/main" id="{44B3F6CE-1372-4798-8ACB-141F1716C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88" y="2931498"/>
            <a:ext cx="382905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51195E-9981-4307-B54E-7EE5F0A8EC0E}"/>
              </a:ext>
            </a:extLst>
          </p:cNvPr>
          <p:cNvSpPr txBox="1"/>
          <p:nvPr/>
        </p:nvSpPr>
        <p:spPr>
          <a:xfrm>
            <a:off x="9232900" y="318083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54%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68C75-1895-4FCB-8F30-78C0A355858A}"/>
              </a:ext>
            </a:extLst>
          </p:cNvPr>
          <p:cNvSpPr txBox="1"/>
          <p:nvPr/>
        </p:nvSpPr>
        <p:spPr>
          <a:xfrm>
            <a:off x="10825112" y="3429000"/>
            <a:ext cx="61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46%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A6D76C-5848-4C5A-8A93-937D5D9B10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1387" y="2860290"/>
            <a:ext cx="3940233" cy="2600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733F93-DB08-4395-9053-9B0E77D31E09}"/>
              </a:ext>
            </a:extLst>
          </p:cNvPr>
          <p:cNvSpPr txBox="1"/>
          <p:nvPr/>
        </p:nvSpPr>
        <p:spPr>
          <a:xfrm>
            <a:off x="862669" y="1090165"/>
            <a:ext cx="271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Filter 1</a:t>
            </a:r>
          </a:p>
          <a:p>
            <a:r>
              <a:rPr lang="en-US" dirty="0"/>
              <a:t> Older than 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C162C1-8D70-4252-B0F5-8EF6AB667405}"/>
              </a:ext>
            </a:extLst>
          </p:cNvPr>
          <p:cNvSpPr txBox="1"/>
          <p:nvPr/>
        </p:nvSpPr>
        <p:spPr>
          <a:xfrm>
            <a:off x="4965700" y="1090165"/>
            <a:ext cx="3961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Filter 2</a:t>
            </a:r>
          </a:p>
          <a:p>
            <a:r>
              <a:rPr lang="en-US" dirty="0"/>
              <a:t>1-2 years programming experience*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07C23-E66B-43C6-933E-0D19B2D91294}"/>
              </a:ext>
            </a:extLst>
          </p:cNvPr>
          <p:cNvSpPr txBox="1"/>
          <p:nvPr/>
        </p:nvSpPr>
        <p:spPr>
          <a:xfrm>
            <a:off x="8928100" y="6121400"/>
            <a:ext cx="3263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*Developers with less than 1 year programming were included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97BE4E-B673-46EF-BFEE-F89814F59217}"/>
              </a:ext>
            </a:extLst>
          </p:cNvPr>
          <p:cNvSpPr txBox="1"/>
          <p:nvPr/>
        </p:nvSpPr>
        <p:spPr>
          <a:xfrm>
            <a:off x="8927170" y="1975228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Respondents in subset: 2,778</a:t>
            </a:r>
          </a:p>
        </p:txBody>
      </p:sp>
    </p:spTree>
    <p:extLst>
      <p:ext uri="{BB962C8B-B14F-4D97-AF65-F5344CB8AC3E}">
        <p14:creationId xmlns:p14="http://schemas.microsoft.com/office/powerpoint/2010/main" val="324209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8B8F-7D1D-4CC5-99DB-8E554E4E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Box Models with Original 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80DE73-3E46-42BC-95CB-88276E368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49" y="2956070"/>
            <a:ext cx="5300754" cy="1738312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7A51DB17-2EC2-4FBC-88E8-0C3DA4121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388" y="1320800"/>
            <a:ext cx="4462927" cy="561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05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8B8F-7D1D-4CC5-99DB-8E554E4E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Going For Maximum Accuracy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B45DF-0F68-4A87-B01F-52618C767B1C}"/>
              </a:ext>
            </a:extLst>
          </p:cNvPr>
          <p:cNvSpPr txBox="1"/>
          <p:nvPr/>
        </p:nvSpPr>
        <p:spPr>
          <a:xfrm>
            <a:off x="738787" y="2004575"/>
            <a:ext cx="3352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PCA Subspace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Polynomial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Combined Dummies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Capped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Binned Numerical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Division Interaction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750972-0A25-4E52-AD07-E5F0A478A2ED}"/>
              </a:ext>
            </a:extLst>
          </p:cNvPr>
          <p:cNvSpPr txBox="1"/>
          <p:nvPr/>
        </p:nvSpPr>
        <p:spPr>
          <a:xfrm>
            <a:off x="3441700" y="2004575"/>
            <a:ext cx="3683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Random Forest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Grid Search CV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criterion: entropy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 max depth: 50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 max features: 0.1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 max leaf nodes: None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 min samples leaf: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 n estimators: 300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Recursive Feature Elimination CV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161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B313A-9D7D-4D4E-BCA8-CCFEA71E4139}"/>
              </a:ext>
            </a:extLst>
          </p:cNvPr>
          <p:cNvSpPr txBox="1"/>
          <p:nvPr/>
        </p:nvSpPr>
        <p:spPr>
          <a:xfrm>
            <a:off x="7391400" y="2004575"/>
            <a:ext cx="3962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Logistic Regression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Ridge Logistic Regression CV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 = .35  (lambda=2.86)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Recursive Feature Elimination CV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197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E6BF6C-CAF4-4F1A-883C-A22F987E8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187" y="5277206"/>
            <a:ext cx="7361625" cy="126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6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>
            <a:extLst>
              <a:ext uri="{FF2B5EF4-FFF2-40B4-BE49-F238E27FC236}">
                <a16:creationId xmlns:a16="http://schemas.microsoft.com/office/drawing/2014/main" id="{7AA205AA-1650-4BF1-9018-3CC04D2F8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7" y="492125"/>
            <a:ext cx="9610725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BAB6E1-0B97-4FDD-A3BC-8BFC87C03B4D}"/>
              </a:ext>
            </a:extLst>
          </p:cNvPr>
          <p:cNvSpPr txBox="1"/>
          <p:nvPr/>
        </p:nvSpPr>
        <p:spPr>
          <a:xfrm>
            <a:off x="2500423" y="3492500"/>
            <a:ext cx="2065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% of small city respondents that are software devs (≈34%)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BB029-D443-4322-AD9D-C90AC19B575A}"/>
              </a:ext>
            </a:extLst>
          </p:cNvPr>
          <p:cNvSpPr txBox="1"/>
          <p:nvPr/>
        </p:nvSpPr>
        <p:spPr>
          <a:xfrm>
            <a:off x="2500423" y="1517763"/>
            <a:ext cx="1767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% of software devs in survey population (≈46%)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DBBA-4342-4FE4-A986-F04F9873E26F}"/>
              </a:ext>
            </a:extLst>
          </p:cNvPr>
          <p:cNvSpPr txBox="1"/>
          <p:nvPr/>
        </p:nvSpPr>
        <p:spPr>
          <a:xfrm>
            <a:off x="2500423" y="4878572"/>
            <a:ext cx="1931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% of survey population living in a small city (≈19%)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116277-E754-457D-B980-4655EDAF5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5280" y="3338538"/>
            <a:ext cx="2628900" cy="981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1925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AD5C06-E33C-4467-9C38-4F872DC5B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A6011F-2599-45D0-B660-2BB9A9771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074" y="3763926"/>
            <a:ext cx="3682849" cy="13743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2824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82DE8167-AA4F-4222-82F7-5066BC6CF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B0F12E-BAC9-4CE9-904A-71BF401FF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0269" y="414966"/>
            <a:ext cx="2848318" cy="10629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9887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>
            <a:extLst>
              <a:ext uri="{FF2B5EF4-FFF2-40B4-BE49-F238E27FC236}">
                <a16:creationId xmlns:a16="http://schemas.microsoft.com/office/drawing/2014/main" id="{BF8D07D3-C160-4814-A510-3ECEDBE24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2192000" cy="682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154758-FBD0-40C3-A516-8723F03A3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308" y="413706"/>
            <a:ext cx="3608290" cy="13465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4698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14748</TotalTime>
  <Words>289</Words>
  <Application>Microsoft Office PowerPoint</Application>
  <PresentationFormat>Widescreen</PresentationFormat>
  <Paragraphs>87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Predicting Software Developers</vt:lpstr>
      <vt:lpstr>“We're building a massive open dataset about new coders” -freeCodeCamp.org</vt:lpstr>
      <vt:lpstr>PowerPoint Presentation</vt:lpstr>
      <vt:lpstr>Out of Box Models with Original Features</vt:lpstr>
      <vt:lpstr>Going For Maximum Accuracy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Accuracy: 63.5%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Hohenhausen</dc:creator>
  <cp:lastModifiedBy>Ryan Hohenhausen</cp:lastModifiedBy>
  <cp:revision>74</cp:revision>
  <dcterms:created xsi:type="dcterms:W3CDTF">2018-11-16T00:34:37Z</dcterms:created>
  <dcterms:modified xsi:type="dcterms:W3CDTF">2018-12-20T22:31:33Z</dcterms:modified>
</cp:coreProperties>
</file>