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4143" r:id="rId1"/>
    <p:sldMasterId id="2147483808" r:id="rId2"/>
    <p:sldMasterId id="2147484150" r:id="rId3"/>
    <p:sldMasterId id="2147484157" r:id="rId4"/>
  </p:sldMasterIdLst>
  <p:notesMasterIdLst>
    <p:notesMasterId r:id="rId18"/>
  </p:notesMasterIdLst>
  <p:handoutMasterIdLst>
    <p:handoutMasterId r:id="rId19"/>
  </p:handoutMasterIdLst>
  <p:sldIdLst>
    <p:sldId id="2498" r:id="rId5"/>
    <p:sldId id="2770" r:id="rId6"/>
    <p:sldId id="2760" r:id="rId7"/>
    <p:sldId id="2771" r:id="rId8"/>
    <p:sldId id="2772" r:id="rId9"/>
    <p:sldId id="2782" r:id="rId10"/>
    <p:sldId id="2780" r:id="rId11"/>
    <p:sldId id="2776" r:id="rId12"/>
    <p:sldId id="2777" r:id="rId13"/>
    <p:sldId id="2783" r:id="rId14"/>
    <p:sldId id="2781" r:id="rId15"/>
    <p:sldId id="2778" r:id="rId16"/>
    <p:sldId id="2779" r:id="rId17"/>
  </p:sldIdLst>
  <p:sldSz cx="9144000" cy="5143500" type="screen16x9"/>
  <p:notesSz cx="6797675" cy="9872663"/>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Default Section" id="{92AC7A1B-D00F-415D-BBA5-D76FB6B89FDE}">
          <p14:sldIdLst>
            <p14:sldId id="2498"/>
            <p14:sldId id="2770"/>
            <p14:sldId id="2760"/>
            <p14:sldId id="2771"/>
            <p14:sldId id="2772"/>
            <p14:sldId id="2782"/>
            <p14:sldId id="2780"/>
            <p14:sldId id="2776"/>
            <p14:sldId id="2777"/>
            <p14:sldId id="2783"/>
            <p14:sldId id="2781"/>
            <p14:sldId id="2778"/>
            <p14:sldId id="2779"/>
          </p14:sldIdLst>
        </p14:section>
      </p14:sectionLst>
    </p:ext>
    <p:ext uri="{EFAFB233-063F-42B5-8137-9DF3F51BA10A}">
      <p15:sldGuideLst xmlns:p15="http://schemas.microsoft.com/office/powerpoint/2012/main">
        <p15:guide id="2" orient="horz" pos="1620" userDrawn="1">
          <p15:clr>
            <a:srgbClr val="A4A3A4"/>
          </p15:clr>
        </p15:guide>
        <p15:guide id="3" orient="horz" pos="3012" userDrawn="1">
          <p15:clr>
            <a:srgbClr val="A4A3A4"/>
          </p15:clr>
        </p15:guide>
        <p15:guide id="5" orient="horz" pos="3060" userDrawn="1">
          <p15:clr>
            <a:srgbClr val="A4A3A4"/>
          </p15:clr>
        </p15:guide>
        <p15:guide id="7" pos="5520" userDrawn="1">
          <p15:clr>
            <a:srgbClr val="A4A3A4"/>
          </p15:clr>
        </p15:guide>
        <p15:guide id="8" pos="240" userDrawn="1">
          <p15:clr>
            <a:srgbClr val="A4A3A4"/>
          </p15:clr>
        </p15:guide>
        <p15:guide id="9" pos="2880">
          <p15:clr>
            <a:srgbClr val="A4A3A4"/>
          </p15:clr>
        </p15:guide>
        <p15:guide id="10" pos="1406" userDrawn="1">
          <p15:clr>
            <a:srgbClr val="A4A3A4"/>
          </p15:clr>
        </p15:guide>
        <p15:guide id="11" pos="2976" userDrawn="1">
          <p15:clr>
            <a:srgbClr val="A4A3A4"/>
          </p15:clr>
        </p15:guide>
        <p15:guide id="12" pos="2784"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80022461" initials="l" lastIdx="1" clrIdx="0"/>
  <p:cmAuthor id="1" name="Xieliangjian" initials="X" lastIdx="13" clrIdx="1"/>
  <p:cmAuthor id="2" name="Huawei, Ulrich Kleber" initials="UK2" lastIdx="6" clrIdx="2"/>
  <p:cmAuthor id="3" name="A00900177" initials="AsM" lastIdx="2" clrIdx="3"/>
  <p:cmAuthor id="4" name="Kurt Garloff" initials="KG" lastIdx="5" clrIdx="4"/>
  <p:cmAuthor id="5" name="g00262275" initials="gpb"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D4E4FC"/>
    <a:srgbClr val="01209D"/>
    <a:srgbClr val="EDEDFD"/>
    <a:srgbClr val="C72032"/>
    <a:srgbClr val="E5F0FA"/>
    <a:srgbClr val="850000"/>
    <a:srgbClr val="770000"/>
    <a:srgbClr val="5C0000"/>
    <a:srgbClr val="E3D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02" autoAdjust="0"/>
    <p:restoredTop sz="96626" autoAdjust="0"/>
  </p:normalViewPr>
  <p:slideViewPr>
    <p:cSldViewPr snapToGrid="0" showGuides="1">
      <p:cViewPr varScale="1">
        <p:scale>
          <a:sx n="139" d="100"/>
          <a:sy n="139" d="100"/>
        </p:scale>
        <p:origin x="235" y="82"/>
      </p:cViewPr>
      <p:guideLst>
        <p:guide orient="horz" pos="1620"/>
        <p:guide orient="horz" pos="3012"/>
        <p:guide orient="horz" pos="3060"/>
        <p:guide pos="5520"/>
        <p:guide pos="240"/>
        <p:guide pos="2880"/>
        <p:guide pos="1406"/>
        <p:guide pos="2976"/>
        <p:guide pos="2784"/>
      </p:guideLst>
    </p:cSldViewPr>
  </p:slideViewPr>
  <p:notesTextViewPr>
    <p:cViewPr>
      <p:scale>
        <a:sx n="3" d="2"/>
        <a:sy n="3" d="2"/>
      </p:scale>
      <p:origin x="0" y="0"/>
    </p:cViewPr>
  </p:notesTextViewPr>
  <p:sorterViewPr>
    <p:cViewPr>
      <p:scale>
        <a:sx n="100" d="100"/>
        <a:sy n="100" d="100"/>
      </p:scale>
      <p:origin x="0" y="-11275"/>
    </p:cViewPr>
  </p:sorterViewPr>
  <p:notesViewPr>
    <p:cSldViewPr snapToGrid="0" showGuides="1">
      <p:cViewPr varScale="1">
        <p:scale>
          <a:sx n="70" d="100"/>
          <a:sy n="70" d="100"/>
        </p:scale>
        <p:origin x="-1638" y="-108"/>
      </p:cViewPr>
      <p:guideLst>
        <p:guide orient="horz" pos="3110"/>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1" y="0"/>
            <a:ext cx="2945659" cy="49363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4" y="0"/>
            <a:ext cx="2945659" cy="49363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2023/11/6</a:t>
            </a:fld>
            <a:endParaRPr lang="en-US" altLang="zh-CN" dirty="0"/>
          </a:p>
        </p:txBody>
      </p:sp>
      <p:sp>
        <p:nvSpPr>
          <p:cNvPr id="227332" name="Rectangle 4"/>
          <p:cNvSpPr>
            <a:spLocks noGrp="1" noChangeArrowheads="1"/>
          </p:cNvSpPr>
          <p:nvPr>
            <p:ph type="ftr" sz="quarter" idx="2"/>
          </p:nvPr>
        </p:nvSpPr>
        <p:spPr bwMode="auto">
          <a:xfrm>
            <a:off x="1" y="9377316"/>
            <a:ext cx="2945659" cy="493633"/>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4" y="9377316"/>
            <a:ext cx="2945659" cy="49363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4"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2023/11/6</a:t>
            </a:fld>
            <a:endParaRPr lang="en-US" altLang="zh-CN" dirty="0"/>
          </a:p>
        </p:txBody>
      </p:sp>
      <p:sp>
        <p:nvSpPr>
          <p:cNvPr id="29700" name="Rectangle 4"/>
          <p:cNvSpPr>
            <a:spLocks noGrp="1" noRot="1" noChangeAspect="1" noChangeArrowheads="1" noTextEdit="1"/>
          </p:cNvSpPr>
          <p:nvPr>
            <p:ph type="sldImg" idx="2"/>
          </p:nvPr>
        </p:nvSpPr>
        <p:spPr bwMode="auto">
          <a:xfrm>
            <a:off x="106363" y="739775"/>
            <a:ext cx="6584950" cy="37036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79768" y="4689515"/>
            <a:ext cx="543814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2" name="Rectangle 6"/>
          <p:cNvSpPr>
            <a:spLocks noGrp="1" noChangeArrowheads="1"/>
          </p:cNvSpPr>
          <p:nvPr>
            <p:ph type="ftr" sz="quarter" idx="4"/>
          </p:nvPr>
        </p:nvSpPr>
        <p:spPr bwMode="auto">
          <a:xfrm>
            <a:off x="1"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4"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777340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801765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25551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73437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28511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35584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8801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75566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33179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39498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81153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999470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plo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1" hasCustomPrompt="1"/>
          </p:nvPr>
        </p:nvSpPr>
        <p:spPr>
          <a:xfrm>
            <a:off x="404842" y="1604261"/>
            <a:ext cx="5316445" cy="1040798"/>
          </a:xfrm>
        </p:spPr>
        <p:txBody>
          <a:bodyPr/>
          <a:lstStyle>
            <a:lvl1pPr>
              <a:defRPr/>
            </a:lvl1pPr>
            <a:lvl2pPr>
              <a:defRPr/>
            </a:lvl2pPr>
            <a:lvl3pPr>
              <a:defRPr/>
            </a:lvl3pPr>
            <a:lvl4pPr>
              <a:defRPr/>
            </a:lvl4pPr>
            <a:lvl5pPr>
              <a:defRPr/>
            </a:lvl5pPr>
          </a:lstStyle>
          <a:p>
            <a:pPr lvl="0"/>
            <a:r>
              <a:rPr lang="en-US" dirty="0"/>
              <a:t>Author:</a:t>
            </a:r>
          </a:p>
          <a:p>
            <a:pPr lvl="1"/>
            <a:r>
              <a:rPr lang="en-US" dirty="0"/>
              <a:t>Department:</a:t>
            </a:r>
          </a:p>
          <a:p>
            <a:pPr lvl="2"/>
            <a:r>
              <a:rPr lang="en-US" dirty="0"/>
              <a:t>Date:</a:t>
            </a:r>
          </a:p>
          <a:p>
            <a:pPr lvl="3"/>
            <a:r>
              <a:rPr lang="en-US" dirty="0"/>
              <a:t>Subject:</a:t>
            </a:r>
          </a:p>
          <a:p>
            <a:pPr lvl="4"/>
            <a:r>
              <a:rPr lang="en-US" dirty="0"/>
              <a:t>Sub-Item:</a:t>
            </a:r>
          </a:p>
        </p:txBody>
      </p:sp>
      <p:sp>
        <p:nvSpPr>
          <p:cNvPr id="13" name="Footer Placeholder 12"/>
          <p:cNvSpPr>
            <a:spLocks noGrp="1"/>
          </p:cNvSpPr>
          <p:nvPr>
            <p:ph type="ftr" sz="quarter" idx="12"/>
          </p:nvPr>
        </p:nvSpPr>
        <p:spPr/>
        <p:txBody>
          <a:bodyPr/>
          <a:lstStyle/>
          <a:p>
            <a:r>
              <a:rPr lang="en-US"/>
              <a:t>Security Level: Confidential under NDA</a:t>
            </a:r>
            <a:endParaRPr lang="en-US" dirty="0"/>
          </a:p>
        </p:txBody>
      </p:sp>
    </p:spTree>
    <p:extLst>
      <p:ext uri="{BB962C8B-B14F-4D97-AF65-F5344CB8AC3E}">
        <p14:creationId xmlns:p14="http://schemas.microsoft.com/office/powerpoint/2010/main" val="4150640866"/>
      </p:ext>
    </p:extLst>
  </p:cSld>
  <p:clrMapOvr>
    <a:masterClrMapping/>
  </p:clrMapOvr>
  <p:extLst>
    <p:ext uri="{DCECCB84-F9BA-43D5-87BE-67443E8EF086}">
      <p15:sldGuideLst xmlns:p15="http://schemas.microsoft.com/office/powerpoint/2012/main">
        <p15:guide id="1" orient="horz" pos="341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990" y="716280"/>
            <a:ext cx="8243887" cy="3855719"/>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1">
            <a:extLst>
              <a:ext uri="{FF2B5EF4-FFF2-40B4-BE49-F238E27FC236}">
                <a16:creationId xmlns:a16="http://schemas.microsoft.com/office/drawing/2014/main" id="{7ABD2195-C0EE-BD4A-959B-460383D5BF04}"/>
              </a:ext>
            </a:extLst>
          </p:cNvPr>
          <p:cNvSpPr>
            <a:spLocks noGrp="1"/>
          </p:cNvSpPr>
          <p:nvPr>
            <p:ph type="title" hasCustomPrompt="1"/>
          </p:nvPr>
        </p:nvSpPr>
        <p:spPr>
          <a:xfrm>
            <a:off x="395287" y="-2381"/>
            <a:ext cx="8356827" cy="552450"/>
          </a:xfrm>
          <a:prstGeom prst="rect">
            <a:avLst/>
          </a:prstGeom>
          <a:ln>
            <a:noFill/>
          </a:ln>
        </p:spPr>
        <p:txBody>
          <a:bodyPr anchor="b"/>
          <a:lstStyle>
            <a:lvl1pPr>
              <a:defRPr sz="1400" b="1">
                <a:latin typeface="Arial" panose="020B0604020202020204" pitchFamily="34" charset="0"/>
                <a:cs typeface="Arial" panose="020B0604020202020204" pitchFamily="34" charset="0"/>
              </a:defRPr>
            </a:lvl1pPr>
          </a:lstStyle>
          <a:p>
            <a:r>
              <a:rPr lang="en-US" altLang="zh-CN" dirty="0"/>
              <a:t>Title</a:t>
            </a:r>
            <a:br>
              <a:rPr lang="en-US" altLang="zh-CN" dirty="0"/>
            </a:br>
            <a:r>
              <a:rPr lang="en-US" altLang="zh-CN" dirty="0"/>
              <a:t>subtitle</a:t>
            </a:r>
            <a:endParaRPr lang="zh-CN" altLang="en-US" dirty="0"/>
          </a:p>
        </p:txBody>
      </p:sp>
      <p:cxnSp>
        <p:nvCxnSpPr>
          <p:cNvPr id="6" name="Straight Connector 5">
            <a:extLst>
              <a:ext uri="{FF2B5EF4-FFF2-40B4-BE49-F238E27FC236}">
                <a16:creationId xmlns:a16="http://schemas.microsoft.com/office/drawing/2014/main" id="{F7C725CE-51D7-1247-92EE-444CB4DA6ABE}"/>
              </a:ext>
            </a:extLst>
          </p:cNvPr>
          <p:cNvCxnSpPr>
            <a:cxnSpLocks/>
          </p:cNvCxnSpPr>
          <p:nvPr userDrawn="1"/>
        </p:nvCxnSpPr>
        <p:spPr bwMode="auto">
          <a:xfrm>
            <a:off x="395288" y="550069"/>
            <a:ext cx="8356826" cy="0"/>
          </a:xfrm>
          <a:prstGeom prst="line">
            <a:avLst/>
          </a:prstGeom>
          <a:ln w="12700">
            <a:solidFill>
              <a:schemeClr val="tx2"/>
            </a:solidFill>
            <a:prstDash val="sysDot"/>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349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novation">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L 形 8"/>
          <p:cNvSpPr/>
          <p:nvPr userDrawn="1"/>
        </p:nvSpPr>
        <p:spPr>
          <a:xfrm rot="5400000">
            <a:off x="4457293" y="1742744"/>
            <a:ext cx="525774" cy="53824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Security Level: Confidential under NDA</a:t>
            </a:r>
            <a:endParaRPr lang="en-US" dirty="0"/>
          </a:p>
        </p:txBody>
      </p:sp>
      <p:sp>
        <p:nvSpPr>
          <p:cNvPr id="5" name="Text Placeholder 4"/>
          <p:cNvSpPr>
            <a:spLocks noGrp="1"/>
          </p:cNvSpPr>
          <p:nvPr>
            <p:ph type="body" sz="quarter" idx="11" hasCustomPrompt="1"/>
          </p:nvPr>
        </p:nvSpPr>
        <p:spPr>
          <a:xfrm>
            <a:off x="404842" y="1748978"/>
            <a:ext cx="2938098" cy="1040798"/>
          </a:xfrm>
          <a:prstGeom prst="rect">
            <a:avLst/>
          </a:prstGeom>
        </p:spPr>
        <p:txBody>
          <a:bodyPr/>
          <a:lstStyle>
            <a:lvl1pPr>
              <a:defRPr/>
            </a:lvl1pPr>
            <a:lvl2pPr>
              <a:defRPr/>
            </a:lvl2pPr>
            <a:lvl3pPr>
              <a:defRPr/>
            </a:lvl3pPr>
            <a:lvl4pPr>
              <a:defRPr/>
            </a:lvl4pPr>
            <a:lvl5pPr>
              <a:defRPr/>
            </a:lvl5pPr>
          </a:lstStyle>
          <a:p>
            <a:pPr lvl="0"/>
            <a:r>
              <a:rPr lang="en-US" dirty="0"/>
              <a:t>Author:</a:t>
            </a:r>
          </a:p>
          <a:p>
            <a:pPr lvl="1"/>
            <a:r>
              <a:rPr lang="en-US" dirty="0"/>
              <a:t>Department:</a:t>
            </a:r>
          </a:p>
          <a:p>
            <a:pPr lvl="2"/>
            <a:r>
              <a:rPr lang="en-US" dirty="0"/>
              <a:t>Date:</a:t>
            </a:r>
          </a:p>
          <a:p>
            <a:pPr lvl="3"/>
            <a:r>
              <a:rPr lang="en-US" dirty="0"/>
              <a:t>Subject:</a:t>
            </a:r>
          </a:p>
          <a:p>
            <a:pPr lvl="4"/>
            <a:r>
              <a:rPr lang="en-US" dirty="0"/>
              <a:t>Sub-Item:</a:t>
            </a:r>
          </a:p>
        </p:txBody>
      </p:sp>
    </p:spTree>
    <p:extLst>
      <p:ext uri="{BB962C8B-B14F-4D97-AF65-F5344CB8AC3E}">
        <p14:creationId xmlns:p14="http://schemas.microsoft.com/office/powerpoint/2010/main" val="261740340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ce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L 形 7"/>
          <p:cNvSpPr/>
          <p:nvPr userDrawn="1"/>
        </p:nvSpPr>
        <p:spPr>
          <a:xfrm rot="5400000">
            <a:off x="5945050" y="1243271"/>
            <a:ext cx="525774" cy="53824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Security Level: Confidential under NDA</a:t>
            </a:r>
            <a:endParaRPr lang="en-US" dirty="0"/>
          </a:p>
        </p:txBody>
      </p:sp>
      <p:sp>
        <p:nvSpPr>
          <p:cNvPr id="5" name="Text Placeholder 4"/>
          <p:cNvSpPr>
            <a:spLocks noGrp="1"/>
          </p:cNvSpPr>
          <p:nvPr>
            <p:ph type="body" sz="quarter" idx="11" hasCustomPrompt="1"/>
          </p:nvPr>
        </p:nvSpPr>
        <p:spPr>
          <a:xfrm>
            <a:off x="404165" y="1249505"/>
            <a:ext cx="5316445" cy="1040798"/>
          </a:xfrm>
          <a:prstGeom prst="rect">
            <a:avLst/>
          </a:prstGeom>
        </p:spPr>
        <p:txBody>
          <a:bodyPr/>
          <a:lstStyle>
            <a:lvl1pPr>
              <a:defRPr/>
            </a:lvl1pPr>
            <a:lvl2pPr>
              <a:defRPr/>
            </a:lvl2pPr>
            <a:lvl3pPr>
              <a:defRPr/>
            </a:lvl3pPr>
            <a:lvl4pPr>
              <a:defRPr/>
            </a:lvl4pPr>
            <a:lvl5pPr>
              <a:defRPr/>
            </a:lvl5pPr>
          </a:lstStyle>
          <a:p>
            <a:pPr lvl="0"/>
            <a:r>
              <a:rPr lang="en-US" dirty="0"/>
              <a:t>Author:</a:t>
            </a:r>
          </a:p>
          <a:p>
            <a:pPr lvl="1"/>
            <a:r>
              <a:rPr lang="en-US" dirty="0"/>
              <a:t>Department:</a:t>
            </a:r>
          </a:p>
          <a:p>
            <a:pPr lvl="2"/>
            <a:r>
              <a:rPr lang="en-US" dirty="0"/>
              <a:t>Date:</a:t>
            </a:r>
          </a:p>
          <a:p>
            <a:pPr lvl="3"/>
            <a:r>
              <a:rPr lang="en-US" dirty="0"/>
              <a:t>Subject:</a:t>
            </a:r>
          </a:p>
          <a:p>
            <a:pPr lvl="4"/>
            <a:r>
              <a:rPr lang="en-US" dirty="0"/>
              <a:t>Sub-Item</a:t>
            </a:r>
          </a:p>
        </p:txBody>
      </p:sp>
    </p:spTree>
    <p:extLst>
      <p:ext uri="{BB962C8B-B14F-4D97-AF65-F5344CB8AC3E}">
        <p14:creationId xmlns:p14="http://schemas.microsoft.com/office/powerpoint/2010/main" val="3251511582"/>
      </p:ext>
    </p:extLst>
  </p:cSld>
  <p:clrMapOvr>
    <a:masterClrMapping/>
  </p:clrMapOvr>
  <p:extLst>
    <p:ext uri="{DCECCB84-F9BA-43D5-87BE-67443E8EF086}">
      <p15:sldGuideLst xmlns:p15="http://schemas.microsoft.com/office/powerpoint/2012/main">
        <p15:guide id="1" orient="horz" pos="3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er">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2"/>
            <a:ext cx="9143999" cy="4201699"/>
          </a:xfrm>
          <a:prstGeom prst="rect">
            <a:avLst/>
          </a:prstGeom>
        </p:spPr>
      </p:pic>
      <p:sp>
        <p:nvSpPr>
          <p:cNvPr id="8" name="L 形 7"/>
          <p:cNvSpPr/>
          <p:nvPr userDrawn="1"/>
        </p:nvSpPr>
        <p:spPr>
          <a:xfrm rot="10800000">
            <a:off x="7874096" y="1142211"/>
            <a:ext cx="538242" cy="525774"/>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6" name="Title 1">
            <a:extLst>
              <a:ext uri="{FF2B5EF4-FFF2-40B4-BE49-F238E27FC236}">
                <a16:creationId xmlns:a16="http://schemas.microsoft.com/office/drawing/2014/main" id="{3236E419-24FA-6844-8A51-A4590063A7CC}"/>
              </a:ext>
            </a:extLst>
          </p:cNvPr>
          <p:cNvSpPr>
            <a:spLocks noGrp="1"/>
          </p:cNvSpPr>
          <p:nvPr>
            <p:ph type="ctrTitle"/>
          </p:nvPr>
        </p:nvSpPr>
        <p:spPr>
          <a:xfrm>
            <a:off x="673984" y="680320"/>
            <a:ext cx="4917935" cy="517691"/>
          </a:xfrm>
          <a:prstGeom prst="rect">
            <a:avLst/>
          </a:prstGeom>
        </p:spPr>
        <p:txBody>
          <a:bodyPr lIns="0" tIns="0" rIns="0" bIns="0" anchor="t">
            <a:normAutofit/>
          </a:bodyPr>
          <a:lstStyle>
            <a:lvl1pPr algn="l">
              <a:defRPr sz="2399" b="0" i="0">
                <a:solidFill>
                  <a:schemeClr val="tx1"/>
                </a:solidFill>
                <a:latin typeface="+mn-lt"/>
                <a:ea typeface="Microsoft YaHei" panose="020B0503020204020204" pitchFamily="34" charset="-122"/>
              </a:defRPr>
            </a:lvl1pPr>
          </a:lstStyle>
          <a:p>
            <a:r>
              <a:rPr lang="en-US" dirty="0"/>
              <a:t>Click to edit Master title style</a:t>
            </a:r>
          </a:p>
        </p:txBody>
      </p:sp>
      <p:sp>
        <p:nvSpPr>
          <p:cNvPr id="9" name="Text Placeholder 2">
            <a:extLst>
              <a:ext uri="{FF2B5EF4-FFF2-40B4-BE49-F238E27FC236}">
                <a16:creationId xmlns:a16="http://schemas.microsoft.com/office/drawing/2014/main" id="{4F4605C2-F6D4-AE4D-B6C5-05150BCBE5ED}"/>
              </a:ext>
            </a:extLst>
          </p:cNvPr>
          <p:cNvSpPr>
            <a:spLocks noGrp="1"/>
          </p:cNvSpPr>
          <p:nvPr>
            <p:ph type="body" sz="quarter" idx="10"/>
          </p:nvPr>
        </p:nvSpPr>
        <p:spPr>
          <a:xfrm>
            <a:off x="701729" y="1455322"/>
            <a:ext cx="4890190" cy="415498"/>
          </a:xfrm>
        </p:spPr>
        <p:txBody>
          <a:bodyPr/>
          <a:lstStyle>
            <a:lvl1pPr>
              <a:defRPr sz="1050">
                <a:solidFill>
                  <a:schemeClr val="tx1"/>
                </a:solidFill>
              </a:defRPr>
            </a:lvl1pPr>
            <a:lvl2pPr>
              <a:defRPr sz="1050"/>
            </a:lvl2pPr>
            <a:lvl3pPr>
              <a:defRPr sz="1050"/>
            </a:lvl3pPr>
            <a:lvl4pPr>
              <a:defRPr sz="1050"/>
            </a:lvl4pPr>
            <a:lvl5pPr>
              <a:defRPr sz="1050"/>
            </a:lvl5pPr>
          </a:lstStyle>
          <a:p>
            <a:pPr lvl="0"/>
            <a:r>
              <a:rPr lang="en-US" dirty="0"/>
              <a:t>Edit Master text styles</a:t>
            </a:r>
          </a:p>
          <a:p>
            <a:pPr lvl="0"/>
            <a:endParaRPr lang="en-US" dirty="0"/>
          </a:p>
        </p:txBody>
      </p:sp>
    </p:spTree>
    <p:extLst>
      <p:ext uri="{BB962C8B-B14F-4D97-AF65-F5344CB8AC3E}">
        <p14:creationId xmlns:p14="http://schemas.microsoft.com/office/powerpoint/2010/main" val="3954219952"/>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395288" y="-2381"/>
            <a:ext cx="8352368" cy="552450"/>
          </a:xfrm>
          <a:prstGeom prst="rect">
            <a:avLst/>
          </a:prstGeom>
          <a:ln>
            <a:noFill/>
          </a:ln>
        </p:spPr>
        <p:txBody>
          <a:bodyPr anchor="b"/>
          <a:lstStyle>
            <a:lvl1pPr>
              <a:defRPr sz="1400" b="0">
                <a:latin typeface="Arial" panose="020B0604020202020204" pitchFamily="34" charset="0"/>
                <a:cs typeface="Arial" panose="020B0604020202020204" pitchFamily="34" charset="0"/>
              </a:defRPr>
            </a:lvl1pPr>
          </a:lstStyle>
          <a:p>
            <a:r>
              <a:rPr lang="en-US" altLang="zh-CN" dirty="0"/>
              <a:t>NA</a:t>
            </a:r>
            <a:br>
              <a:rPr lang="en-US" altLang="zh-CN" dirty="0"/>
            </a:br>
            <a:r>
              <a:rPr lang="en-US" altLang="zh-CN" dirty="0" err="1"/>
              <a:t>NA</a:t>
            </a:r>
            <a:endParaRPr lang="zh-CN" altLang="en-US" dirty="0"/>
          </a:p>
        </p:txBody>
      </p:sp>
      <p:cxnSp>
        <p:nvCxnSpPr>
          <p:cNvPr id="9" name="Straight Connector 8"/>
          <p:cNvCxnSpPr/>
          <p:nvPr userDrawn="1"/>
        </p:nvCxnSpPr>
        <p:spPr bwMode="auto">
          <a:xfrm>
            <a:off x="395288" y="550069"/>
            <a:ext cx="8352368" cy="0"/>
          </a:xfrm>
          <a:prstGeom prst="line">
            <a:avLst/>
          </a:prstGeom>
          <a:ln w="12700">
            <a:solidFill>
              <a:schemeClr val="tx2"/>
            </a:solidFill>
            <a:prstDash val="sysDot"/>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400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299259" y="2702959"/>
            <a:ext cx="1029449" cy="221599"/>
          </a:xfrm>
          <a:prstGeom prst="rect">
            <a:avLst/>
          </a:prstGeom>
        </p:spPr>
        <p:txBody>
          <a:bodyPr wrap="none">
            <a:spAutoFit/>
          </a:bodyPr>
          <a:lstStyle/>
          <a:p>
            <a:pPr algn="ctr" eaLnBrk="1" hangingPunct="1">
              <a:lnSpc>
                <a:spcPct val="80000"/>
              </a:lnSpc>
            </a:pPr>
            <a:r>
              <a:rPr lang="en-US" altLang="en-US" sz="1050" b="1" dirty="0">
                <a:solidFill>
                  <a:schemeClr val="tx2"/>
                </a:solidFill>
                <a:latin typeface="Arial" panose="020B0604020202020204" pitchFamily="34" charset="0"/>
                <a:cs typeface="Arial" panose="020B0604020202020204" pitchFamily="34" charset="0"/>
              </a:rPr>
              <a:t>INNOVATION</a:t>
            </a:r>
          </a:p>
        </p:txBody>
      </p:sp>
      <p:sp>
        <p:nvSpPr>
          <p:cNvPr id="4" name="Rectangle 3"/>
          <p:cNvSpPr/>
          <p:nvPr userDrawn="1"/>
        </p:nvSpPr>
        <p:spPr>
          <a:xfrm>
            <a:off x="7614871" y="2745588"/>
            <a:ext cx="1292340" cy="221599"/>
          </a:xfrm>
          <a:prstGeom prst="rect">
            <a:avLst/>
          </a:prstGeom>
        </p:spPr>
        <p:txBody>
          <a:bodyPr wrap="none">
            <a:spAutoFit/>
          </a:bodyPr>
          <a:lstStyle/>
          <a:p>
            <a:pPr algn="r" eaLnBrk="1" hangingPunct="1">
              <a:lnSpc>
                <a:spcPct val="80000"/>
              </a:lnSpc>
            </a:pPr>
            <a:r>
              <a:rPr lang="en-US" altLang="en-US" sz="1050" b="1" dirty="0">
                <a:solidFill>
                  <a:schemeClr val="tx2"/>
                </a:solidFill>
                <a:latin typeface="Arial" panose="020B0604020202020204" pitchFamily="34" charset="0"/>
                <a:cs typeface="Arial" panose="020B0604020202020204" pitchFamily="34" charset="0"/>
              </a:rPr>
              <a:t>PATH FORWARD</a:t>
            </a:r>
          </a:p>
        </p:txBody>
      </p:sp>
      <p:sp>
        <p:nvSpPr>
          <p:cNvPr id="5" name="Rectangle 4"/>
          <p:cNvSpPr/>
          <p:nvPr userDrawn="1"/>
        </p:nvSpPr>
        <p:spPr>
          <a:xfrm>
            <a:off x="2935316" y="831273"/>
            <a:ext cx="3350030" cy="4139738"/>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294235" y="2910100"/>
            <a:ext cx="2527067" cy="2061556"/>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380144" y="831273"/>
            <a:ext cx="2527067" cy="1801091"/>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918924" y="4627418"/>
            <a:ext cx="3382815" cy="344238"/>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750" i="1" dirty="0">
              <a:solidFill>
                <a:schemeClr val="tx1"/>
              </a:solidFill>
              <a:latin typeface="Arial" pitchFamily="34" charset="0"/>
              <a:cs typeface="Arial" pitchFamily="34" charset="0"/>
            </a:endParaRPr>
          </a:p>
        </p:txBody>
      </p:sp>
      <p:sp>
        <p:nvSpPr>
          <p:cNvPr id="9" name="TextBox 8"/>
          <p:cNvSpPr txBox="1"/>
          <p:nvPr userDrawn="1"/>
        </p:nvSpPr>
        <p:spPr>
          <a:xfrm>
            <a:off x="299259" y="592853"/>
            <a:ext cx="2190023" cy="253916"/>
          </a:xfrm>
          <a:prstGeom prst="rect">
            <a:avLst/>
          </a:prstGeom>
          <a:noFill/>
        </p:spPr>
        <p:txBody>
          <a:bodyPr wrap="none" rtlCol="0">
            <a:spAutoFit/>
          </a:bodyPr>
          <a:lstStyle/>
          <a:p>
            <a:r>
              <a:rPr lang="en-US" altLang="en-US" sz="1050" b="1" dirty="0">
                <a:solidFill>
                  <a:schemeClr val="tx2"/>
                </a:solidFill>
                <a:latin typeface="Arial" panose="020B0604020202020204" pitchFamily="34" charset="0"/>
                <a:cs typeface="Arial" panose="020B0604020202020204" pitchFamily="34" charset="0"/>
              </a:rPr>
              <a:t>BACKGROUND &amp; MOTIVATION</a:t>
            </a:r>
          </a:p>
        </p:txBody>
      </p:sp>
      <p:sp>
        <p:nvSpPr>
          <p:cNvPr id="10" name="Rectangle 9"/>
          <p:cNvSpPr/>
          <p:nvPr userDrawn="1"/>
        </p:nvSpPr>
        <p:spPr>
          <a:xfrm>
            <a:off x="4057936" y="592853"/>
            <a:ext cx="1104790" cy="253916"/>
          </a:xfrm>
          <a:prstGeom prst="rect">
            <a:avLst/>
          </a:prstGeom>
        </p:spPr>
        <p:txBody>
          <a:bodyPr wrap="none">
            <a:spAutoFit/>
          </a:bodyPr>
          <a:lstStyle/>
          <a:p>
            <a:r>
              <a:rPr lang="en-US" altLang="en-US" sz="1050" b="1" dirty="0">
                <a:solidFill>
                  <a:schemeClr val="tx2"/>
                </a:solidFill>
                <a:latin typeface="Arial" panose="020B0604020202020204" pitchFamily="34" charset="0"/>
                <a:cs typeface="Arial" panose="020B0604020202020204" pitchFamily="34" charset="0"/>
              </a:rPr>
              <a:t>DESCRIPTION</a:t>
            </a:r>
            <a:endParaRPr lang="en-US" sz="1050" dirty="0">
              <a:solidFill>
                <a:schemeClr val="tx2"/>
              </a:solidFill>
            </a:endParaRPr>
          </a:p>
        </p:txBody>
      </p:sp>
      <p:sp>
        <p:nvSpPr>
          <p:cNvPr id="11" name="TextBox 10"/>
          <p:cNvSpPr txBox="1"/>
          <p:nvPr userDrawn="1"/>
        </p:nvSpPr>
        <p:spPr>
          <a:xfrm>
            <a:off x="7300127" y="592853"/>
            <a:ext cx="1643399" cy="253916"/>
          </a:xfrm>
          <a:prstGeom prst="rect">
            <a:avLst/>
          </a:prstGeom>
          <a:noFill/>
        </p:spPr>
        <p:txBody>
          <a:bodyPr wrap="none" rtlCol="0">
            <a:spAutoFit/>
          </a:bodyPr>
          <a:lstStyle/>
          <a:p>
            <a:r>
              <a:rPr lang="en-US" sz="1050" b="1" dirty="0">
                <a:solidFill>
                  <a:schemeClr val="tx2"/>
                </a:solidFill>
                <a:latin typeface="Arial" panose="020B0604020202020204" pitchFamily="34" charset="0"/>
                <a:cs typeface="Arial" panose="020B0604020202020204" pitchFamily="34" charset="0"/>
              </a:rPr>
              <a:t>ANTICIPATED IMPACT</a:t>
            </a:r>
          </a:p>
        </p:txBody>
      </p:sp>
      <p:sp>
        <p:nvSpPr>
          <p:cNvPr id="12" name="Rectangle 11"/>
          <p:cNvSpPr/>
          <p:nvPr userDrawn="1"/>
        </p:nvSpPr>
        <p:spPr>
          <a:xfrm>
            <a:off x="-1067921" y="2672333"/>
            <a:ext cx="1067921" cy="369332"/>
          </a:xfrm>
          <a:prstGeom prst="rect">
            <a:avLst/>
          </a:prstGeom>
        </p:spPr>
        <p:txBody>
          <a:bodyPr wrap="square">
            <a:spAutoFit/>
          </a:bodyPr>
          <a:lstStyle/>
          <a:p>
            <a:pPr>
              <a:spcBef>
                <a:spcPts val="0"/>
              </a:spcBef>
            </a:pPr>
            <a:r>
              <a:rPr kumimoji="1" lang="en-US" altLang="en-US" sz="600" dirty="0">
                <a:latin typeface="Arial" panose="020B0604020202020204" pitchFamily="34" charset="0"/>
              </a:rPr>
              <a:t>Innovation or new idea that enables proposed solution</a:t>
            </a:r>
          </a:p>
        </p:txBody>
      </p:sp>
      <p:sp>
        <p:nvSpPr>
          <p:cNvPr id="13" name="Rectangle 12"/>
          <p:cNvSpPr/>
          <p:nvPr userDrawn="1"/>
        </p:nvSpPr>
        <p:spPr>
          <a:xfrm>
            <a:off x="-962123" y="632730"/>
            <a:ext cx="962123" cy="276999"/>
          </a:xfrm>
          <a:prstGeom prst="rect">
            <a:avLst/>
          </a:prstGeom>
        </p:spPr>
        <p:txBody>
          <a:bodyPr wrap="none">
            <a:spAutoFit/>
          </a:bodyPr>
          <a:lstStyle/>
          <a:p>
            <a:pPr>
              <a:spcBef>
                <a:spcPts val="0"/>
              </a:spcBef>
            </a:pPr>
            <a:r>
              <a:rPr lang="en-US" altLang="en-US" sz="600" dirty="0">
                <a:latin typeface="Arial" panose="020B0604020202020204" pitchFamily="34" charset="0"/>
              </a:rPr>
              <a:t>Problem description</a:t>
            </a:r>
          </a:p>
          <a:p>
            <a:pPr>
              <a:spcBef>
                <a:spcPts val="0"/>
              </a:spcBef>
            </a:pPr>
            <a:r>
              <a:rPr lang="en-US" altLang="en-US" sz="600" dirty="0">
                <a:latin typeface="Arial" panose="020B0604020202020204" pitchFamily="34" charset="0"/>
              </a:rPr>
              <a:t>and current limitations.</a:t>
            </a:r>
          </a:p>
        </p:txBody>
      </p:sp>
      <p:sp>
        <p:nvSpPr>
          <p:cNvPr id="14" name="Rectangle 13"/>
          <p:cNvSpPr/>
          <p:nvPr userDrawn="1"/>
        </p:nvSpPr>
        <p:spPr>
          <a:xfrm>
            <a:off x="9144000" y="618662"/>
            <a:ext cx="1247954" cy="424732"/>
          </a:xfrm>
          <a:prstGeom prst="rect">
            <a:avLst/>
          </a:prstGeom>
        </p:spPr>
        <p:txBody>
          <a:bodyPr wrap="square">
            <a:spAutoFit/>
          </a:bodyPr>
          <a:lstStyle/>
          <a:p>
            <a:pPr>
              <a:lnSpc>
                <a:spcPct val="90000"/>
              </a:lnSpc>
              <a:spcBef>
                <a:spcPct val="35000"/>
              </a:spcBef>
            </a:pPr>
            <a:r>
              <a:rPr lang="en-US" altLang="en-US" sz="600" b="1" dirty="0">
                <a:latin typeface="Arial" panose="020B0604020202020204" pitchFamily="34" charset="0"/>
              </a:rPr>
              <a:t>Quantitative metrics:</a:t>
            </a:r>
            <a:br>
              <a:rPr lang="en-US" altLang="en-US" sz="600" b="1" dirty="0">
                <a:latin typeface="Arial" panose="020B0604020202020204" pitchFamily="34" charset="0"/>
              </a:rPr>
            </a:br>
            <a:r>
              <a:rPr lang="en-US" altLang="en-US" sz="600" dirty="0">
                <a:latin typeface="Arial" panose="020B0604020202020204" pitchFamily="34" charset="0"/>
              </a:rPr>
              <a:t>Current state of the art vs. proposal. </a:t>
            </a:r>
            <a:br>
              <a:rPr lang="en-US" altLang="en-US" sz="600" dirty="0">
                <a:latin typeface="Arial" panose="020B0604020202020204" pitchFamily="34" charset="0"/>
              </a:rPr>
            </a:br>
            <a:r>
              <a:rPr lang="en-US" altLang="en-US" sz="600" dirty="0">
                <a:latin typeface="Arial" panose="020B0604020202020204" pitchFamily="34" charset="0"/>
              </a:rPr>
              <a:t>Table or figure preferred.</a:t>
            </a:r>
          </a:p>
        </p:txBody>
      </p:sp>
      <p:sp>
        <p:nvSpPr>
          <p:cNvPr id="15" name="Rectangle 14"/>
          <p:cNvSpPr/>
          <p:nvPr userDrawn="1"/>
        </p:nvSpPr>
        <p:spPr>
          <a:xfrm>
            <a:off x="9144001" y="4174986"/>
            <a:ext cx="1293962" cy="904863"/>
          </a:xfrm>
          <a:prstGeom prst="rect">
            <a:avLst/>
          </a:prstGeom>
        </p:spPr>
        <p:txBody>
          <a:bodyPr wrap="square">
            <a:spAutoFit/>
          </a:bodyPr>
          <a:lstStyle/>
          <a:p>
            <a:pPr>
              <a:lnSpc>
                <a:spcPct val="90000"/>
              </a:lnSpc>
              <a:spcBef>
                <a:spcPct val="35000"/>
              </a:spcBef>
            </a:pPr>
            <a:r>
              <a:rPr lang="en-US" altLang="en-US" sz="600" b="1" dirty="0">
                <a:latin typeface="Arial" panose="020B0604020202020204" pitchFamily="34" charset="0"/>
              </a:rPr>
              <a:t>Potential customers:</a:t>
            </a:r>
            <a:br>
              <a:rPr lang="en-US" altLang="en-US" sz="600" b="1" dirty="0">
                <a:latin typeface="Arial" panose="020B0604020202020204" pitchFamily="34" charset="0"/>
              </a:rPr>
            </a:br>
            <a:r>
              <a:rPr lang="en-US" altLang="en-US" sz="600" dirty="0">
                <a:latin typeface="Arial" panose="020B0604020202020204" pitchFamily="34" charset="0"/>
              </a:rPr>
              <a:t>Specific organizations, agencies</a:t>
            </a:r>
            <a:br>
              <a:rPr lang="en-US" altLang="en-US" sz="600" dirty="0">
                <a:latin typeface="Arial" panose="020B0604020202020204" pitchFamily="34" charset="0"/>
              </a:rPr>
            </a:br>
            <a:r>
              <a:rPr lang="en-US" altLang="en-US" sz="600" dirty="0">
                <a:latin typeface="Arial" panose="020B0604020202020204" pitchFamily="34" charset="0"/>
              </a:rPr>
              <a:t>Summary of how they will benefit from the new technology</a:t>
            </a:r>
          </a:p>
          <a:p>
            <a:pPr>
              <a:lnSpc>
                <a:spcPct val="90000"/>
              </a:lnSpc>
              <a:spcBef>
                <a:spcPct val="35000"/>
              </a:spcBef>
            </a:pPr>
            <a:endParaRPr lang="en-US" altLang="en-US" sz="600" dirty="0">
              <a:latin typeface="Arial" panose="020B0604020202020204" pitchFamily="34" charset="0"/>
            </a:endParaRPr>
          </a:p>
          <a:p>
            <a:pPr>
              <a:lnSpc>
                <a:spcPct val="90000"/>
              </a:lnSpc>
              <a:spcBef>
                <a:spcPct val="35000"/>
              </a:spcBef>
            </a:pPr>
            <a:r>
              <a:rPr lang="en-US" altLang="en-US" sz="600" dirty="0">
                <a:latin typeface="Arial" panose="020B0604020202020204" pitchFamily="34" charset="0"/>
              </a:rPr>
              <a:t>Follow-on work: </a:t>
            </a:r>
            <a:br>
              <a:rPr lang="en-US" altLang="en-US" sz="600" dirty="0">
                <a:latin typeface="Arial" panose="020B0604020202020204" pitchFamily="34" charset="0"/>
              </a:rPr>
            </a:br>
            <a:r>
              <a:rPr lang="en-US" altLang="en-US" sz="600" dirty="0">
                <a:latin typeface="Arial" panose="020B0604020202020204" pitchFamily="34" charset="0"/>
              </a:rPr>
              <a:t>Brief glimpse of path forward if successful and competing for follow-on funding.</a:t>
            </a:r>
          </a:p>
        </p:txBody>
      </p:sp>
      <p:sp>
        <p:nvSpPr>
          <p:cNvPr id="16" name="Rectangle 15"/>
          <p:cNvSpPr/>
          <p:nvPr userDrawn="1"/>
        </p:nvSpPr>
        <p:spPr>
          <a:xfrm>
            <a:off x="-77132" y="-210058"/>
            <a:ext cx="4572000" cy="210058"/>
          </a:xfrm>
          <a:prstGeom prst="rect">
            <a:avLst/>
          </a:prstGeom>
        </p:spPr>
        <p:txBody>
          <a:bodyPr>
            <a:spAutoFit/>
          </a:bodyPr>
          <a:lstStyle/>
          <a:p>
            <a:pPr>
              <a:lnSpc>
                <a:spcPct val="85000"/>
              </a:lnSpc>
            </a:pPr>
            <a:r>
              <a:rPr lang="en-US" altLang="en-US" sz="900" dirty="0">
                <a:latin typeface="Arial" panose="020B0604020202020204" pitchFamily="34" charset="0"/>
              </a:rPr>
              <a:t>A sentence why it is important/useful (the “elevator speech”)</a:t>
            </a:r>
          </a:p>
        </p:txBody>
      </p:sp>
    </p:spTree>
    <p:extLst>
      <p:ext uri="{BB962C8B-B14F-4D97-AF65-F5344CB8AC3E}">
        <p14:creationId xmlns:p14="http://schemas.microsoft.com/office/powerpoint/2010/main" val="237808508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extLst>
    <p:ext uri="{DCECCB84-F9BA-43D5-87BE-67443E8EF086}">
      <p15:sldGuideLst xmlns:p15="http://schemas.microsoft.com/office/powerpoint/2012/main">
        <p15:guide id="1" pos="249" userDrawn="1">
          <p15:clr>
            <a:srgbClr val="FBAE40"/>
          </p15:clr>
        </p15:guide>
        <p15:guide id="2" pos="5511" userDrawn="1">
          <p15:clr>
            <a:srgbClr val="FBAE40"/>
          </p15:clr>
        </p15:guide>
        <p15:guide id="3" orient="horz" pos="373" userDrawn="1">
          <p15:clr>
            <a:srgbClr val="FBAE40"/>
          </p15:clr>
        </p15:guide>
        <p15:guide id="4" orient="horz" pos="304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99EA8-6349-3349-B5F3-BFB77398A869}"/>
              </a:ext>
            </a:extLst>
          </p:cNvPr>
          <p:cNvSpPr txBox="1"/>
          <p:nvPr userDrawn="1"/>
        </p:nvSpPr>
        <p:spPr>
          <a:xfrm>
            <a:off x="455439" y="1051549"/>
            <a:ext cx="2939627" cy="646203"/>
          </a:xfrm>
          <a:prstGeom prst="rect">
            <a:avLst/>
          </a:prstGeom>
          <a:noFill/>
        </p:spPr>
        <p:txBody>
          <a:bodyPr wrap="square" rtlCol="0">
            <a:spAutoFit/>
          </a:bodyPr>
          <a:lstStyle/>
          <a:p>
            <a:pPr algn="l"/>
            <a:r>
              <a:rPr lang="en-US" sz="3599" dirty="0">
                <a:solidFill>
                  <a:schemeClr val="tx1"/>
                </a:solidFill>
              </a:rPr>
              <a:t>Thank you.</a:t>
            </a:r>
          </a:p>
        </p:txBody>
      </p:sp>
    </p:spTree>
    <p:extLst>
      <p:ext uri="{BB962C8B-B14F-4D97-AF65-F5344CB8AC3E}">
        <p14:creationId xmlns:p14="http://schemas.microsoft.com/office/powerpoint/2010/main" val="9557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299259" y="2702959"/>
            <a:ext cx="1029449" cy="221599"/>
          </a:xfrm>
          <a:prstGeom prst="rect">
            <a:avLst/>
          </a:prstGeom>
        </p:spPr>
        <p:txBody>
          <a:bodyPr wrap="none">
            <a:spAutoFit/>
          </a:bodyPr>
          <a:lstStyle/>
          <a:p>
            <a:pPr algn="ctr">
              <a:lnSpc>
                <a:spcPct val="80000"/>
              </a:lnSpc>
            </a:pPr>
            <a:r>
              <a:rPr lang="en-US" altLang="en-US" sz="1050" b="1" dirty="0">
                <a:solidFill>
                  <a:srgbClr val="990000"/>
                </a:solidFill>
                <a:latin typeface="Arial" panose="020B0604020202020204" pitchFamily="34" charset="0"/>
                <a:cs typeface="Arial" panose="020B0604020202020204" pitchFamily="34" charset="0"/>
              </a:rPr>
              <a:t>INNOVATION</a:t>
            </a:r>
          </a:p>
        </p:txBody>
      </p:sp>
      <p:sp>
        <p:nvSpPr>
          <p:cNvPr id="4" name="Rectangle 3"/>
          <p:cNvSpPr/>
          <p:nvPr userDrawn="1"/>
        </p:nvSpPr>
        <p:spPr>
          <a:xfrm>
            <a:off x="7614871" y="2745588"/>
            <a:ext cx="1292340" cy="221599"/>
          </a:xfrm>
          <a:prstGeom prst="rect">
            <a:avLst/>
          </a:prstGeom>
        </p:spPr>
        <p:txBody>
          <a:bodyPr wrap="none">
            <a:spAutoFit/>
          </a:bodyPr>
          <a:lstStyle/>
          <a:p>
            <a:pPr algn="r">
              <a:lnSpc>
                <a:spcPct val="80000"/>
              </a:lnSpc>
            </a:pPr>
            <a:r>
              <a:rPr lang="en-US" altLang="en-US" sz="1050" b="1" dirty="0">
                <a:solidFill>
                  <a:srgbClr val="990000"/>
                </a:solidFill>
                <a:latin typeface="Arial" panose="020B0604020202020204" pitchFamily="34" charset="0"/>
                <a:cs typeface="Arial" panose="020B0604020202020204" pitchFamily="34" charset="0"/>
              </a:rPr>
              <a:t>PATH FORWARD</a:t>
            </a:r>
          </a:p>
        </p:txBody>
      </p:sp>
      <p:sp>
        <p:nvSpPr>
          <p:cNvPr id="5" name="Rectangle 4"/>
          <p:cNvSpPr/>
          <p:nvPr userDrawn="1"/>
        </p:nvSpPr>
        <p:spPr>
          <a:xfrm>
            <a:off x="2935316" y="831273"/>
            <a:ext cx="3350030" cy="4139738"/>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p:cNvSpPr/>
          <p:nvPr userDrawn="1"/>
        </p:nvSpPr>
        <p:spPr>
          <a:xfrm>
            <a:off x="294235" y="2910100"/>
            <a:ext cx="2527067" cy="2061556"/>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ectangle 6"/>
          <p:cNvSpPr/>
          <p:nvPr userDrawn="1"/>
        </p:nvSpPr>
        <p:spPr>
          <a:xfrm>
            <a:off x="6380144" y="831273"/>
            <a:ext cx="2527067" cy="1801091"/>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userDrawn="1"/>
        </p:nvSpPr>
        <p:spPr>
          <a:xfrm>
            <a:off x="2918924" y="4627418"/>
            <a:ext cx="3382815" cy="344238"/>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750" i="1" dirty="0">
              <a:solidFill>
                <a:srgbClr val="000000"/>
              </a:solidFill>
              <a:latin typeface="Arial" pitchFamily="34" charset="0"/>
              <a:cs typeface="Arial" pitchFamily="34" charset="0"/>
            </a:endParaRPr>
          </a:p>
        </p:txBody>
      </p:sp>
      <p:sp>
        <p:nvSpPr>
          <p:cNvPr id="9" name="TextBox 8"/>
          <p:cNvSpPr txBox="1"/>
          <p:nvPr userDrawn="1"/>
        </p:nvSpPr>
        <p:spPr>
          <a:xfrm>
            <a:off x="299259" y="592853"/>
            <a:ext cx="2190023" cy="253916"/>
          </a:xfrm>
          <a:prstGeom prst="rect">
            <a:avLst/>
          </a:prstGeom>
          <a:noFill/>
        </p:spPr>
        <p:txBody>
          <a:bodyPr wrap="none" rtlCol="0">
            <a:spAutoFit/>
          </a:bodyPr>
          <a:lstStyle/>
          <a:p>
            <a:r>
              <a:rPr lang="en-US" altLang="en-US" sz="1050" b="1" dirty="0">
                <a:solidFill>
                  <a:srgbClr val="990000"/>
                </a:solidFill>
                <a:latin typeface="Arial" panose="020B0604020202020204" pitchFamily="34" charset="0"/>
                <a:cs typeface="Arial" panose="020B0604020202020204" pitchFamily="34" charset="0"/>
              </a:rPr>
              <a:t>BACKGROUND &amp; MOTIVATION</a:t>
            </a:r>
          </a:p>
        </p:txBody>
      </p:sp>
      <p:sp>
        <p:nvSpPr>
          <p:cNvPr id="10" name="Rectangle 9"/>
          <p:cNvSpPr/>
          <p:nvPr userDrawn="1"/>
        </p:nvSpPr>
        <p:spPr>
          <a:xfrm>
            <a:off x="4057936" y="592853"/>
            <a:ext cx="1104790" cy="253916"/>
          </a:xfrm>
          <a:prstGeom prst="rect">
            <a:avLst/>
          </a:prstGeom>
        </p:spPr>
        <p:txBody>
          <a:bodyPr wrap="none">
            <a:spAutoFit/>
          </a:bodyPr>
          <a:lstStyle/>
          <a:p>
            <a:r>
              <a:rPr lang="en-US" altLang="en-US" sz="1050" b="1" dirty="0">
                <a:solidFill>
                  <a:srgbClr val="990000"/>
                </a:solidFill>
                <a:latin typeface="Arial" panose="020B0604020202020204" pitchFamily="34" charset="0"/>
                <a:cs typeface="Arial" panose="020B0604020202020204" pitchFamily="34" charset="0"/>
              </a:rPr>
              <a:t>DESCRIPTION</a:t>
            </a:r>
            <a:endParaRPr lang="en-US" sz="1050" dirty="0">
              <a:solidFill>
                <a:srgbClr val="990000"/>
              </a:solidFill>
            </a:endParaRPr>
          </a:p>
        </p:txBody>
      </p:sp>
      <p:sp>
        <p:nvSpPr>
          <p:cNvPr id="11" name="TextBox 10"/>
          <p:cNvSpPr txBox="1"/>
          <p:nvPr userDrawn="1"/>
        </p:nvSpPr>
        <p:spPr>
          <a:xfrm>
            <a:off x="7300127" y="592853"/>
            <a:ext cx="1643399" cy="253916"/>
          </a:xfrm>
          <a:prstGeom prst="rect">
            <a:avLst/>
          </a:prstGeom>
          <a:noFill/>
        </p:spPr>
        <p:txBody>
          <a:bodyPr wrap="none" rtlCol="0">
            <a:spAutoFit/>
          </a:bodyPr>
          <a:lstStyle/>
          <a:p>
            <a:r>
              <a:rPr lang="en-US" sz="1050" b="1" dirty="0">
                <a:solidFill>
                  <a:srgbClr val="990000"/>
                </a:solidFill>
                <a:latin typeface="Arial" panose="020B0604020202020204" pitchFamily="34" charset="0"/>
                <a:cs typeface="Arial" panose="020B0604020202020204" pitchFamily="34" charset="0"/>
              </a:rPr>
              <a:t>ANTICIPATED IMPACT</a:t>
            </a:r>
          </a:p>
        </p:txBody>
      </p:sp>
      <p:sp>
        <p:nvSpPr>
          <p:cNvPr id="12" name="Rectangle 11"/>
          <p:cNvSpPr/>
          <p:nvPr userDrawn="1"/>
        </p:nvSpPr>
        <p:spPr>
          <a:xfrm>
            <a:off x="-1067921" y="2672333"/>
            <a:ext cx="1067921" cy="369332"/>
          </a:xfrm>
          <a:prstGeom prst="rect">
            <a:avLst/>
          </a:prstGeom>
        </p:spPr>
        <p:txBody>
          <a:bodyPr wrap="square">
            <a:spAutoFit/>
          </a:bodyPr>
          <a:lstStyle/>
          <a:p>
            <a:pPr>
              <a:spcBef>
                <a:spcPts val="0"/>
              </a:spcBef>
            </a:pPr>
            <a:r>
              <a:rPr kumimoji="1" lang="en-US" altLang="en-US" sz="600" dirty="0">
                <a:solidFill>
                  <a:srgbClr val="000000"/>
                </a:solidFill>
                <a:latin typeface="Arial" panose="020B0604020202020204" pitchFamily="34" charset="0"/>
              </a:rPr>
              <a:t>Innovation or new idea that enables proposed solution</a:t>
            </a:r>
          </a:p>
        </p:txBody>
      </p:sp>
      <p:sp>
        <p:nvSpPr>
          <p:cNvPr id="13" name="Rectangle 12"/>
          <p:cNvSpPr/>
          <p:nvPr userDrawn="1"/>
        </p:nvSpPr>
        <p:spPr>
          <a:xfrm>
            <a:off x="-962123" y="632730"/>
            <a:ext cx="962123" cy="276999"/>
          </a:xfrm>
          <a:prstGeom prst="rect">
            <a:avLst/>
          </a:prstGeom>
        </p:spPr>
        <p:txBody>
          <a:bodyPr wrap="none">
            <a:spAutoFit/>
          </a:bodyPr>
          <a:lstStyle/>
          <a:p>
            <a:pPr>
              <a:spcBef>
                <a:spcPts val="0"/>
              </a:spcBef>
            </a:pPr>
            <a:r>
              <a:rPr lang="en-US" altLang="en-US" sz="600" dirty="0">
                <a:solidFill>
                  <a:srgbClr val="000000"/>
                </a:solidFill>
                <a:latin typeface="Arial" panose="020B0604020202020204" pitchFamily="34" charset="0"/>
              </a:rPr>
              <a:t>Problem description</a:t>
            </a:r>
          </a:p>
          <a:p>
            <a:pPr>
              <a:spcBef>
                <a:spcPts val="0"/>
              </a:spcBef>
            </a:pPr>
            <a:r>
              <a:rPr lang="en-US" altLang="en-US" sz="600" dirty="0">
                <a:solidFill>
                  <a:srgbClr val="000000"/>
                </a:solidFill>
                <a:latin typeface="Arial" panose="020B0604020202020204" pitchFamily="34" charset="0"/>
              </a:rPr>
              <a:t>and current limitations.</a:t>
            </a:r>
          </a:p>
        </p:txBody>
      </p:sp>
      <p:sp>
        <p:nvSpPr>
          <p:cNvPr id="14" name="Rectangle 13"/>
          <p:cNvSpPr/>
          <p:nvPr userDrawn="1"/>
        </p:nvSpPr>
        <p:spPr>
          <a:xfrm>
            <a:off x="9144000" y="618662"/>
            <a:ext cx="1247954" cy="424732"/>
          </a:xfrm>
          <a:prstGeom prst="rect">
            <a:avLst/>
          </a:prstGeom>
        </p:spPr>
        <p:txBody>
          <a:bodyPr wrap="square">
            <a:spAutoFit/>
          </a:bodyPr>
          <a:lstStyle/>
          <a:p>
            <a:pPr>
              <a:lnSpc>
                <a:spcPct val="90000"/>
              </a:lnSpc>
              <a:spcBef>
                <a:spcPct val="35000"/>
              </a:spcBef>
            </a:pPr>
            <a:r>
              <a:rPr lang="en-US" altLang="en-US" sz="600" b="1" dirty="0">
                <a:solidFill>
                  <a:srgbClr val="000000"/>
                </a:solidFill>
                <a:latin typeface="Arial" panose="020B0604020202020204" pitchFamily="34" charset="0"/>
              </a:rPr>
              <a:t>Quantitative metrics:</a:t>
            </a:r>
            <a:br>
              <a:rPr lang="en-US" altLang="en-US" sz="600" b="1" dirty="0">
                <a:solidFill>
                  <a:srgbClr val="000000"/>
                </a:solidFill>
                <a:latin typeface="Arial" panose="020B0604020202020204" pitchFamily="34" charset="0"/>
              </a:rPr>
            </a:br>
            <a:r>
              <a:rPr lang="en-US" altLang="en-US" sz="600" dirty="0">
                <a:solidFill>
                  <a:srgbClr val="000000"/>
                </a:solidFill>
                <a:latin typeface="Arial" panose="020B0604020202020204" pitchFamily="34" charset="0"/>
              </a:rPr>
              <a:t>Current state of the art vs. proposal. </a:t>
            </a:r>
            <a:br>
              <a:rPr lang="en-US" altLang="en-US" sz="600" dirty="0">
                <a:solidFill>
                  <a:srgbClr val="000000"/>
                </a:solidFill>
                <a:latin typeface="Arial" panose="020B0604020202020204" pitchFamily="34" charset="0"/>
              </a:rPr>
            </a:br>
            <a:r>
              <a:rPr lang="en-US" altLang="en-US" sz="600" dirty="0">
                <a:solidFill>
                  <a:srgbClr val="000000"/>
                </a:solidFill>
                <a:latin typeface="Arial" panose="020B0604020202020204" pitchFamily="34" charset="0"/>
              </a:rPr>
              <a:t>Table or figure preferred.</a:t>
            </a:r>
          </a:p>
        </p:txBody>
      </p:sp>
      <p:sp>
        <p:nvSpPr>
          <p:cNvPr id="15" name="Rectangle 14"/>
          <p:cNvSpPr/>
          <p:nvPr userDrawn="1"/>
        </p:nvSpPr>
        <p:spPr>
          <a:xfrm>
            <a:off x="9144001" y="4174986"/>
            <a:ext cx="1293962" cy="904863"/>
          </a:xfrm>
          <a:prstGeom prst="rect">
            <a:avLst/>
          </a:prstGeom>
        </p:spPr>
        <p:txBody>
          <a:bodyPr wrap="square">
            <a:spAutoFit/>
          </a:bodyPr>
          <a:lstStyle/>
          <a:p>
            <a:pPr>
              <a:lnSpc>
                <a:spcPct val="90000"/>
              </a:lnSpc>
              <a:spcBef>
                <a:spcPct val="35000"/>
              </a:spcBef>
            </a:pPr>
            <a:r>
              <a:rPr lang="en-US" altLang="en-US" sz="600" b="1" dirty="0">
                <a:solidFill>
                  <a:srgbClr val="000000"/>
                </a:solidFill>
                <a:latin typeface="Arial" panose="020B0604020202020204" pitchFamily="34" charset="0"/>
              </a:rPr>
              <a:t>Potential customers:</a:t>
            </a:r>
            <a:br>
              <a:rPr lang="en-US" altLang="en-US" sz="600" b="1" dirty="0">
                <a:solidFill>
                  <a:srgbClr val="000000"/>
                </a:solidFill>
                <a:latin typeface="Arial" panose="020B0604020202020204" pitchFamily="34" charset="0"/>
              </a:rPr>
            </a:br>
            <a:r>
              <a:rPr lang="en-US" altLang="en-US" sz="600" dirty="0">
                <a:solidFill>
                  <a:srgbClr val="000000"/>
                </a:solidFill>
                <a:latin typeface="Arial" panose="020B0604020202020204" pitchFamily="34" charset="0"/>
              </a:rPr>
              <a:t>Specific organizations, agencies</a:t>
            </a:r>
            <a:br>
              <a:rPr lang="en-US" altLang="en-US" sz="600" dirty="0">
                <a:solidFill>
                  <a:srgbClr val="000000"/>
                </a:solidFill>
                <a:latin typeface="Arial" panose="020B0604020202020204" pitchFamily="34" charset="0"/>
              </a:rPr>
            </a:br>
            <a:r>
              <a:rPr lang="en-US" altLang="en-US" sz="600" dirty="0">
                <a:solidFill>
                  <a:srgbClr val="000000"/>
                </a:solidFill>
                <a:latin typeface="Arial" panose="020B0604020202020204" pitchFamily="34" charset="0"/>
              </a:rPr>
              <a:t>Summary of how they will benefit from the new technology</a:t>
            </a:r>
          </a:p>
          <a:p>
            <a:pPr>
              <a:lnSpc>
                <a:spcPct val="90000"/>
              </a:lnSpc>
              <a:spcBef>
                <a:spcPct val="35000"/>
              </a:spcBef>
            </a:pPr>
            <a:endParaRPr lang="en-US" altLang="en-US" sz="600" dirty="0">
              <a:solidFill>
                <a:srgbClr val="000000"/>
              </a:solidFill>
              <a:latin typeface="Arial" panose="020B0604020202020204" pitchFamily="34" charset="0"/>
            </a:endParaRPr>
          </a:p>
          <a:p>
            <a:pPr>
              <a:lnSpc>
                <a:spcPct val="90000"/>
              </a:lnSpc>
              <a:spcBef>
                <a:spcPct val="35000"/>
              </a:spcBef>
            </a:pPr>
            <a:r>
              <a:rPr lang="en-US" altLang="en-US" sz="600" dirty="0">
                <a:solidFill>
                  <a:srgbClr val="000000"/>
                </a:solidFill>
                <a:latin typeface="Arial" panose="020B0604020202020204" pitchFamily="34" charset="0"/>
              </a:rPr>
              <a:t>Follow-on work: </a:t>
            </a:r>
            <a:br>
              <a:rPr lang="en-US" altLang="en-US" sz="600" dirty="0">
                <a:solidFill>
                  <a:srgbClr val="000000"/>
                </a:solidFill>
                <a:latin typeface="Arial" panose="020B0604020202020204" pitchFamily="34" charset="0"/>
              </a:rPr>
            </a:br>
            <a:r>
              <a:rPr lang="en-US" altLang="en-US" sz="600" dirty="0">
                <a:solidFill>
                  <a:srgbClr val="000000"/>
                </a:solidFill>
                <a:latin typeface="Arial" panose="020B0604020202020204" pitchFamily="34" charset="0"/>
              </a:rPr>
              <a:t>Brief glimpse of path forward if successful and competing for follow-on funding.</a:t>
            </a:r>
          </a:p>
        </p:txBody>
      </p:sp>
      <p:sp>
        <p:nvSpPr>
          <p:cNvPr id="16" name="Rectangle 15"/>
          <p:cNvSpPr/>
          <p:nvPr userDrawn="1"/>
        </p:nvSpPr>
        <p:spPr>
          <a:xfrm>
            <a:off x="-77132" y="-210058"/>
            <a:ext cx="4572000" cy="210058"/>
          </a:xfrm>
          <a:prstGeom prst="rect">
            <a:avLst/>
          </a:prstGeom>
        </p:spPr>
        <p:txBody>
          <a:bodyPr>
            <a:spAutoFit/>
          </a:bodyPr>
          <a:lstStyle/>
          <a:p>
            <a:pPr>
              <a:lnSpc>
                <a:spcPct val="85000"/>
              </a:lnSpc>
            </a:pPr>
            <a:r>
              <a:rPr lang="en-US" altLang="en-US" sz="900" dirty="0">
                <a:solidFill>
                  <a:srgbClr val="000000"/>
                </a:solidFill>
                <a:latin typeface="Arial" panose="020B0604020202020204" pitchFamily="34" charset="0"/>
              </a:rPr>
              <a:t>A sentence why it is important/useful (the “elevator speech”)</a:t>
            </a:r>
          </a:p>
        </p:txBody>
      </p:sp>
    </p:spTree>
    <p:extLst>
      <p:ext uri="{BB962C8B-B14F-4D97-AF65-F5344CB8AC3E}">
        <p14:creationId xmlns:p14="http://schemas.microsoft.com/office/powerpoint/2010/main" val="207011444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extLst>
    <p:ext uri="{DCECCB84-F9BA-43D5-87BE-67443E8EF086}">
      <p15:sldGuideLst xmlns:p15="http://schemas.microsoft.com/office/powerpoint/2012/main">
        <p15:guide id="1" pos="249">
          <p15:clr>
            <a:srgbClr val="FBAE40"/>
          </p15:clr>
        </p15:guide>
        <p15:guide id="2" pos="5511">
          <p15:clr>
            <a:srgbClr val="FBAE40"/>
          </p15:clr>
        </p15:guide>
        <p15:guide id="3" orient="horz" pos="373">
          <p15:clr>
            <a:srgbClr val="FBAE40"/>
          </p15:clr>
        </p15:guide>
        <p15:guide id="4" orient="horz" pos="304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395287" y="-2381"/>
            <a:ext cx="8356827" cy="552450"/>
          </a:xfrm>
          <a:prstGeom prst="rect">
            <a:avLst/>
          </a:prstGeom>
          <a:ln>
            <a:noFill/>
          </a:ln>
        </p:spPr>
        <p:txBody>
          <a:bodyPr anchor="b"/>
          <a:lstStyle>
            <a:lvl1pPr>
              <a:defRPr sz="1400" b="1">
                <a:latin typeface="Arial" panose="020B0604020202020204" pitchFamily="34" charset="0"/>
                <a:cs typeface="Arial" panose="020B0604020202020204" pitchFamily="34" charset="0"/>
              </a:defRPr>
            </a:lvl1pPr>
          </a:lstStyle>
          <a:p>
            <a:r>
              <a:rPr lang="en-US" altLang="zh-CN" dirty="0"/>
              <a:t>Title</a:t>
            </a:r>
            <a:br>
              <a:rPr lang="en-US" altLang="zh-CN" dirty="0"/>
            </a:br>
            <a:r>
              <a:rPr lang="en-US" altLang="zh-CN" dirty="0"/>
              <a:t>subtitle</a:t>
            </a:r>
            <a:endParaRPr lang="zh-CN" altLang="en-US" dirty="0"/>
          </a:p>
        </p:txBody>
      </p:sp>
      <p:cxnSp>
        <p:nvCxnSpPr>
          <p:cNvPr id="9" name="Straight Connector 8"/>
          <p:cNvCxnSpPr>
            <a:cxnSpLocks/>
          </p:cNvCxnSpPr>
          <p:nvPr userDrawn="1"/>
        </p:nvCxnSpPr>
        <p:spPr bwMode="auto">
          <a:xfrm>
            <a:off x="395288" y="550069"/>
            <a:ext cx="8356826" cy="0"/>
          </a:xfrm>
          <a:prstGeom prst="line">
            <a:avLst/>
          </a:prstGeom>
          <a:ln w="12700">
            <a:solidFill>
              <a:schemeClr val="tx2"/>
            </a:solidFill>
            <a:prstDash val="sysDot"/>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644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heme" Target="../theme/theme2.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0.xml"/><Relationship Id="rId7"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heme" Target="../theme/theme4.xml"/><Relationship Id="rId9"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4009500"/>
            <a:ext cx="9144028" cy="11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Placeholder 9"/>
          <p:cNvSpPr>
            <a:spLocks noGrp="1"/>
          </p:cNvSpPr>
          <p:nvPr>
            <p:ph type="title"/>
          </p:nvPr>
        </p:nvSpPr>
        <p:spPr>
          <a:xfrm>
            <a:off x="404842" y="671794"/>
            <a:ext cx="5315768" cy="333425"/>
          </a:xfrm>
          <a:prstGeom prst="rect">
            <a:avLst/>
          </a:prstGeom>
        </p:spPr>
        <p:txBody>
          <a:bodyPr vert="horz" lIns="0" tIns="0" rIns="0" bIns="0" rtlCol="0" anchor="ctr">
            <a:spAutoFit/>
          </a:bodyPr>
          <a:lstStyle/>
          <a:p>
            <a:r>
              <a:rPr lang="en-US"/>
              <a:t>Click to edit Master title style</a:t>
            </a:r>
            <a:endParaRPr lang="en-US" dirty="0"/>
          </a:p>
        </p:txBody>
      </p:sp>
      <p:sp>
        <p:nvSpPr>
          <p:cNvPr id="17" name="Text Placeholder 16"/>
          <p:cNvSpPr>
            <a:spLocks noGrp="1"/>
          </p:cNvSpPr>
          <p:nvPr>
            <p:ph type="body" idx="1"/>
          </p:nvPr>
        </p:nvSpPr>
        <p:spPr>
          <a:xfrm>
            <a:off x="404842" y="1503759"/>
            <a:ext cx="5315768" cy="1040798"/>
          </a:xfrm>
          <a:prstGeom prst="rect">
            <a:avLst/>
          </a:prstGeom>
        </p:spPr>
        <p:txBody>
          <a:bodyPr vert="horz" lIns="91440" tIns="45720" rIns="91440" bIns="45720" rtlCol="0">
            <a:spAutoFit/>
          </a:bodyPr>
          <a:lstStyle/>
          <a:p>
            <a:pPr lvl="0"/>
            <a:r>
              <a:rPr lang="en-US" dirty="0"/>
              <a:t>Author:</a:t>
            </a:r>
          </a:p>
          <a:p>
            <a:pPr lvl="1"/>
            <a:r>
              <a:rPr lang="en-US" dirty="0"/>
              <a:t>Department: </a:t>
            </a:r>
          </a:p>
          <a:p>
            <a:pPr lvl="2"/>
            <a:r>
              <a:rPr lang="en-US" dirty="0"/>
              <a:t>Date:</a:t>
            </a:r>
          </a:p>
          <a:p>
            <a:pPr lvl="3"/>
            <a:r>
              <a:rPr lang="en-US" dirty="0"/>
              <a:t>Subject:</a:t>
            </a:r>
          </a:p>
          <a:p>
            <a:pPr lvl="4"/>
            <a:r>
              <a:rPr lang="en-US" dirty="0"/>
              <a:t>Sub-item</a:t>
            </a:r>
          </a:p>
        </p:txBody>
      </p:sp>
      <p:pic>
        <p:nvPicPr>
          <p:cNvPr id="2" name="Picture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883717" y="4657112"/>
            <a:ext cx="989983" cy="216748"/>
          </a:xfrm>
          <a:prstGeom prst="rect">
            <a:avLst/>
          </a:prstGeom>
        </p:spPr>
      </p:pic>
      <p:sp>
        <p:nvSpPr>
          <p:cNvPr id="3" name="Footer Placeholder 2"/>
          <p:cNvSpPr>
            <a:spLocks noGrp="1"/>
          </p:cNvSpPr>
          <p:nvPr>
            <p:ph type="ftr" sz="quarter" idx="3"/>
          </p:nvPr>
        </p:nvSpPr>
        <p:spPr>
          <a:xfrm>
            <a:off x="404842" y="4439578"/>
            <a:ext cx="3086085" cy="273844"/>
          </a:xfrm>
          <a:prstGeom prst="rect">
            <a:avLst/>
          </a:prstGeom>
        </p:spPr>
        <p:txBody>
          <a:bodyPr vert="horz" lIns="91440" tIns="45720" rIns="91440" bIns="45720" rtlCol="0" anchor="ctr"/>
          <a:lstStyle>
            <a:lvl1pPr algn="l">
              <a:defRPr sz="900">
                <a:solidFill>
                  <a:schemeClr val="bg2">
                    <a:lumMod val="75000"/>
                  </a:schemeClr>
                </a:solidFill>
              </a:defRPr>
            </a:lvl1pPr>
          </a:lstStyle>
          <a:p>
            <a:r>
              <a:rPr lang="en-US"/>
              <a:t>Security Level: Confidential under NDA</a:t>
            </a:r>
            <a:endParaRPr lang="en-US" dirty="0"/>
          </a:p>
        </p:txBody>
      </p:sp>
      <p:sp>
        <p:nvSpPr>
          <p:cNvPr id="5" name="Date Placeholder 4"/>
          <p:cNvSpPr>
            <a:spLocks noGrp="1"/>
          </p:cNvSpPr>
          <p:nvPr>
            <p:ph type="dt" sz="half" idx="2"/>
          </p:nvPr>
        </p:nvSpPr>
        <p:spPr>
          <a:xfrm>
            <a:off x="3875134" y="4433893"/>
            <a:ext cx="1393759" cy="273844"/>
          </a:xfrm>
          <a:prstGeom prst="rect">
            <a:avLst/>
          </a:prstGeom>
        </p:spPr>
        <p:txBody>
          <a:bodyPr vert="horz" lIns="91440" tIns="45720" rIns="91440" bIns="45720" rtlCol="0" anchor="ctr"/>
          <a:lstStyle>
            <a:lvl1pPr algn="ctr">
              <a:defRPr lang="en-US" sz="900" smtClean="0">
                <a:solidFill>
                  <a:schemeClr val="bg2">
                    <a:lumMod val="75000"/>
                  </a:schemeClr>
                </a:solidFill>
              </a:defRPr>
            </a:lvl1pPr>
          </a:lstStyle>
          <a:p>
            <a:fld id="{9594BF81-42EF-4231-A66E-F1BDCFD98053}" type="datetimeFigureOut">
              <a:rPr lang="en-US" smtClean="0"/>
              <a:pPr/>
              <a:t>11/6/2023</a:t>
            </a:fld>
            <a:endParaRPr lang="en-US"/>
          </a:p>
        </p:txBody>
      </p:sp>
      <p:sp>
        <p:nvSpPr>
          <p:cNvPr id="6" name="Slide Number Placeholder 5"/>
          <p:cNvSpPr>
            <a:spLocks noGrp="1"/>
          </p:cNvSpPr>
          <p:nvPr>
            <p:ph type="sldNum" sz="quarter" idx="4"/>
          </p:nvPr>
        </p:nvSpPr>
        <p:spPr>
          <a:xfrm>
            <a:off x="8359070" y="4849965"/>
            <a:ext cx="514631" cy="273844"/>
          </a:xfrm>
          <a:prstGeom prst="rect">
            <a:avLst/>
          </a:prstGeom>
        </p:spPr>
        <p:txBody>
          <a:bodyPr vert="horz" lIns="91440" tIns="45720" rIns="91440" bIns="45720" rtlCol="0" anchor="ctr"/>
          <a:lstStyle>
            <a:lvl1pPr algn="r">
              <a:defRPr sz="900">
                <a:solidFill>
                  <a:schemeClr val="bg2">
                    <a:lumMod val="75000"/>
                  </a:schemeClr>
                </a:solidFill>
              </a:defRPr>
            </a:lvl1pPr>
          </a:lstStyle>
          <a:p>
            <a:fld id="{515348B9-AF07-468C-ACD6-2781480BFF89}" type="slidenum">
              <a:rPr lang="en-US" smtClean="0"/>
              <a:pPr/>
              <a:t>‹#›</a:t>
            </a:fld>
            <a:endParaRPr lang="en-US"/>
          </a:p>
        </p:txBody>
      </p:sp>
    </p:spTree>
    <p:extLst>
      <p:ext uri="{BB962C8B-B14F-4D97-AF65-F5344CB8AC3E}">
        <p14:creationId xmlns:p14="http://schemas.microsoft.com/office/powerpoint/2010/main" val="1004616685"/>
      </p:ext>
    </p:extLst>
  </p:cSld>
  <p:clrMap bg1="lt1" tx1="dk1" bg2="lt2" tx2="dk2" accent1="accent1" accent2="accent2" accent3="accent3" accent4="accent4" accent5="accent5" accent6="accent6" hlink="hlink" folHlink="folHlink"/>
  <p:sldLayoutIdLst>
    <p:sldLayoutId id="2147484144" r:id="rId1"/>
    <p:sldLayoutId id="2147484146" r:id="rId2"/>
    <p:sldLayoutId id="2147484147" r:id="rId3"/>
    <p:sldLayoutId id="2147484148" r:id="rId4"/>
  </p:sldLayoutIdLst>
  <p:hf hdr="0" ftr="0" dt="0"/>
  <p:txStyles>
    <p:titleStyle>
      <a:lvl1pPr algn="l" defTabSz="685509" rtl="0" eaLnBrk="1" latinLnBrk="0" hangingPunct="1">
        <a:lnSpc>
          <a:spcPts val="2579"/>
        </a:lnSpc>
        <a:spcBef>
          <a:spcPct val="0"/>
        </a:spcBef>
        <a:buNone/>
        <a:defRPr sz="2399" kern="1200">
          <a:solidFill>
            <a:schemeClr val="tx1"/>
          </a:solidFill>
          <a:latin typeface="+mj-lt"/>
          <a:ea typeface="Microsoft YaHei" panose="020B0503020204020204" pitchFamily="34" charset="-122"/>
          <a:cs typeface="+mj-cs"/>
        </a:defRPr>
      </a:lvl1pPr>
    </p:titleStyle>
    <p:bodyStyle>
      <a:lvl1pPr marL="0" indent="0" algn="l" defTabSz="685509" rtl="0" eaLnBrk="1" latinLnBrk="0" hangingPunct="1">
        <a:lnSpc>
          <a:spcPct val="100000"/>
        </a:lnSpc>
        <a:spcBef>
          <a:spcPts val="0"/>
        </a:spcBef>
        <a:buFontTx/>
        <a:buNone/>
        <a:defRPr lang="en-US" sz="1050" kern="1200" dirty="0" smtClean="0">
          <a:solidFill>
            <a:schemeClr val="tx1"/>
          </a:solidFill>
          <a:latin typeface="+mj-lt"/>
          <a:ea typeface="Microsoft YaHei" panose="020B0503020204020204" pitchFamily="34" charset="-122"/>
          <a:cs typeface="Arial" panose="020B0604020202020204" pitchFamily="34" charset="0"/>
        </a:defRPr>
      </a:lvl1pPr>
      <a:lvl2pPr marL="342755" indent="0" algn="l" defTabSz="685509" rtl="0" eaLnBrk="1" latinLnBrk="0" hangingPunct="1">
        <a:lnSpc>
          <a:spcPct val="90000"/>
        </a:lnSpc>
        <a:spcBef>
          <a:spcPts val="375"/>
        </a:spcBef>
        <a:buFontTx/>
        <a:buNone/>
        <a:defRPr lang="en-US" sz="1050" kern="1200" dirty="0" smtClean="0">
          <a:solidFill>
            <a:schemeClr val="tx1"/>
          </a:solidFill>
          <a:latin typeface="+mj-lt"/>
          <a:ea typeface="+mn-ea"/>
          <a:cs typeface="Arial" panose="020B0604020202020204" pitchFamily="34" charset="0"/>
        </a:defRPr>
      </a:lvl2pPr>
      <a:lvl3pPr marL="342763" indent="0" algn="l" defTabSz="685509" rtl="0" eaLnBrk="1" latinLnBrk="0" hangingPunct="1">
        <a:lnSpc>
          <a:spcPct val="90000"/>
        </a:lnSpc>
        <a:spcBef>
          <a:spcPts val="375"/>
        </a:spcBef>
        <a:buFontTx/>
        <a:buNone/>
        <a:defRPr sz="1050" kern="1200">
          <a:solidFill>
            <a:schemeClr val="tx1"/>
          </a:solidFill>
          <a:latin typeface="+mj-lt"/>
          <a:ea typeface="+mn-ea"/>
          <a:cs typeface="Arial" panose="020B0604020202020204" pitchFamily="34" charset="0"/>
        </a:defRPr>
      </a:lvl3pPr>
      <a:lvl4pPr marL="0" indent="0" algn="l" defTabSz="685509" rtl="0" eaLnBrk="1" latinLnBrk="0" hangingPunct="1">
        <a:lnSpc>
          <a:spcPct val="90000"/>
        </a:lnSpc>
        <a:spcBef>
          <a:spcPts val="375"/>
        </a:spcBef>
        <a:buFontTx/>
        <a:buNone/>
        <a:defRPr sz="1050" kern="1200">
          <a:solidFill>
            <a:schemeClr val="tx1"/>
          </a:solidFill>
          <a:latin typeface="+mj-lt"/>
          <a:ea typeface="+mn-ea"/>
          <a:cs typeface="Arial" panose="020B0604020202020204" pitchFamily="34" charset="0"/>
        </a:defRPr>
      </a:lvl4pPr>
      <a:lvl5pPr marL="342763" indent="0" algn="l" defTabSz="685509" rtl="0" eaLnBrk="1" latinLnBrk="0" hangingPunct="1">
        <a:lnSpc>
          <a:spcPct val="90000"/>
        </a:lnSpc>
        <a:spcBef>
          <a:spcPts val="375"/>
        </a:spcBef>
        <a:buFontTx/>
        <a:buNone/>
        <a:defRPr sz="1050" kern="1200">
          <a:solidFill>
            <a:schemeClr val="tx1"/>
          </a:solidFill>
          <a:latin typeface="+mj-lt"/>
          <a:ea typeface="+mn-ea"/>
          <a:cs typeface="Arial" panose="020B0604020202020204" pitchFamily="34" charset="0"/>
        </a:defRPr>
      </a:lvl5pPr>
      <a:lvl6pPr marL="1885148"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7903"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0658"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3411"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509" rtl="0" eaLnBrk="1" latinLnBrk="0" hangingPunct="1">
        <a:defRPr sz="1349" kern="1200">
          <a:solidFill>
            <a:schemeClr val="tx1"/>
          </a:solidFill>
          <a:latin typeface="+mn-lt"/>
          <a:ea typeface="+mn-ea"/>
          <a:cs typeface="+mn-cs"/>
        </a:defRPr>
      </a:lvl1pPr>
      <a:lvl2pPr marL="342755" algn="l" defTabSz="685509" rtl="0" eaLnBrk="1" latinLnBrk="0" hangingPunct="1">
        <a:defRPr sz="1349" kern="1200">
          <a:solidFill>
            <a:schemeClr val="tx1"/>
          </a:solidFill>
          <a:latin typeface="+mn-lt"/>
          <a:ea typeface="+mn-ea"/>
          <a:cs typeface="+mn-cs"/>
        </a:defRPr>
      </a:lvl2pPr>
      <a:lvl3pPr marL="685509" algn="l" defTabSz="685509" rtl="0" eaLnBrk="1" latinLnBrk="0" hangingPunct="1">
        <a:defRPr sz="1349" kern="1200">
          <a:solidFill>
            <a:schemeClr val="tx1"/>
          </a:solidFill>
          <a:latin typeface="+mn-lt"/>
          <a:ea typeface="+mn-ea"/>
          <a:cs typeface="+mn-cs"/>
        </a:defRPr>
      </a:lvl3pPr>
      <a:lvl4pPr marL="1028263" algn="l" defTabSz="685509" rtl="0" eaLnBrk="1" latinLnBrk="0" hangingPunct="1">
        <a:defRPr sz="1349" kern="1200">
          <a:solidFill>
            <a:schemeClr val="tx1"/>
          </a:solidFill>
          <a:latin typeface="+mn-lt"/>
          <a:ea typeface="+mn-ea"/>
          <a:cs typeface="+mn-cs"/>
        </a:defRPr>
      </a:lvl4pPr>
      <a:lvl5pPr marL="1371017" algn="l" defTabSz="685509" rtl="0" eaLnBrk="1" latinLnBrk="0" hangingPunct="1">
        <a:defRPr sz="1349" kern="1200">
          <a:solidFill>
            <a:schemeClr val="tx1"/>
          </a:solidFill>
          <a:latin typeface="+mn-lt"/>
          <a:ea typeface="+mn-ea"/>
          <a:cs typeface="+mn-cs"/>
        </a:defRPr>
      </a:lvl5pPr>
      <a:lvl6pPr marL="1713771" algn="l" defTabSz="685509" rtl="0" eaLnBrk="1" latinLnBrk="0" hangingPunct="1">
        <a:defRPr sz="1349" kern="1200">
          <a:solidFill>
            <a:schemeClr val="tx1"/>
          </a:solidFill>
          <a:latin typeface="+mn-lt"/>
          <a:ea typeface="+mn-ea"/>
          <a:cs typeface="+mn-cs"/>
        </a:defRPr>
      </a:lvl6pPr>
      <a:lvl7pPr marL="2056526" algn="l" defTabSz="685509" rtl="0" eaLnBrk="1" latinLnBrk="0" hangingPunct="1">
        <a:defRPr sz="1349" kern="1200">
          <a:solidFill>
            <a:schemeClr val="tx1"/>
          </a:solidFill>
          <a:latin typeface="+mn-lt"/>
          <a:ea typeface="+mn-ea"/>
          <a:cs typeface="+mn-cs"/>
        </a:defRPr>
      </a:lvl7pPr>
      <a:lvl8pPr marL="2399280" algn="l" defTabSz="685509" rtl="0" eaLnBrk="1" latinLnBrk="0" hangingPunct="1">
        <a:defRPr sz="1349" kern="1200">
          <a:solidFill>
            <a:schemeClr val="tx1"/>
          </a:solidFill>
          <a:latin typeface="+mn-lt"/>
          <a:ea typeface="+mn-ea"/>
          <a:cs typeface="+mn-cs"/>
        </a:defRPr>
      </a:lvl8pPr>
      <a:lvl9pPr marL="2742034" algn="l" defTabSz="685509"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59">
          <p15:clr>
            <a:srgbClr val="F26B43"/>
          </p15:clr>
        </p15:guide>
        <p15:guide id="2" pos="3842">
          <p15:clr>
            <a:srgbClr val="F26B43"/>
          </p15:clr>
        </p15:guide>
        <p15:guide id="3" pos="566">
          <p15:clr>
            <a:srgbClr val="F26B43"/>
          </p15:clr>
        </p15:guide>
        <p15:guide id="4" orient="horz" pos="4007">
          <p15:clr>
            <a:srgbClr val="F26B43"/>
          </p15:clr>
        </p15:guide>
        <p15:guide id="5" orient="horz" pos="1235">
          <p15:clr>
            <a:srgbClr val="F26B43"/>
          </p15:clr>
        </p15:guide>
        <p15:guide id="6" orient="horz" pos="55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2" descr="C:\Users\z00124665\Desktop\HW LOGO(横版）.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291786" y="4908550"/>
            <a:ext cx="689880" cy="168048"/>
          </a:xfrm>
          <a:prstGeom prst="rect">
            <a:avLst/>
          </a:prstGeom>
          <a:noFill/>
        </p:spPr>
      </p:pic>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549" y="5242451"/>
            <a:ext cx="2253177" cy="288000"/>
          </a:xfrm>
          <a:prstGeom prst="rect">
            <a:avLst/>
          </a:prstGeom>
        </p:spPr>
      </p:pic>
      <p:pic>
        <p:nvPicPr>
          <p:cNvPr id="13" name="Picture 12"/>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763002" y="5242451"/>
            <a:ext cx="2744470" cy="288000"/>
          </a:xfrm>
          <a:prstGeom prst="rect">
            <a:avLst/>
          </a:prstGeom>
        </p:spPr>
      </p:pic>
      <p:pic>
        <p:nvPicPr>
          <p:cNvPr id="14" name="Picture 13"/>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347637" y="5236490"/>
            <a:ext cx="2326454" cy="297366"/>
          </a:xfrm>
          <a:prstGeom prst="rect">
            <a:avLst/>
          </a:prstGeom>
        </p:spPr>
      </p:pic>
      <p:pic>
        <p:nvPicPr>
          <p:cNvPr id="15" name="Picture 14"/>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596382" y="5236490"/>
            <a:ext cx="1547618" cy="293961"/>
          </a:xfrm>
          <a:prstGeom prst="rect">
            <a:avLst/>
          </a:prstGeom>
        </p:spPr>
      </p:pic>
      <p:sp>
        <p:nvSpPr>
          <p:cNvPr id="16" name="Text Box 5"/>
          <p:cNvSpPr txBox="1">
            <a:spLocks noChangeArrowheads="1"/>
          </p:cNvSpPr>
          <p:nvPr userDrawn="1"/>
        </p:nvSpPr>
        <p:spPr bwMode="auto">
          <a:xfrm>
            <a:off x="123396" y="4987211"/>
            <a:ext cx="1149585" cy="92333"/>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6849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684938" rtl="0" eaLnBrk="0" fontAlgn="auto" latinLnBrk="0" hangingPunct="0">
              <a:lnSpc>
                <a:spcPct val="100000"/>
              </a:lnSpc>
              <a:spcBef>
                <a:spcPts val="0"/>
              </a:spcBef>
              <a:spcAft>
                <a:spcPts val="0"/>
              </a:spcAft>
              <a:buClrTx/>
              <a:buSzTx/>
              <a:buFontTx/>
              <a:buNone/>
              <a:tabLst/>
              <a:defRPr/>
            </a:pPr>
            <a:r>
              <a:rPr lang="en-US" altLang="zh-CN" sz="600" b="0" kern="0" dirty="0">
                <a:solidFill>
                  <a:schemeClr val="tx1">
                    <a:lumMod val="50000"/>
                    <a:lumOff val="50000"/>
                  </a:schemeClr>
                </a:solidFill>
                <a:latin typeface="FrutigerNext LT Light" panose="020B0403040504020204" pitchFamily="34" charset="0"/>
                <a:ea typeface="MS PGothic" pitchFamily="34" charset="-128"/>
              </a:rPr>
              <a:t>ULTRA-SCALE AIOPS LAB </a:t>
            </a:r>
            <a:r>
              <a:rPr lang="en-US" altLang="zh-CN" sz="600" b="0" kern="0" baseline="0" dirty="0">
                <a:solidFill>
                  <a:schemeClr val="tx1">
                    <a:lumMod val="50000"/>
                    <a:lumOff val="50000"/>
                  </a:schemeClr>
                </a:solidFill>
                <a:latin typeface="FrutigerNext LT Light" panose="020B0403040504020204" pitchFamily="34" charset="0"/>
                <a:ea typeface="MS PGothic" pitchFamily="34" charset="-128"/>
              </a:rPr>
              <a:t> </a:t>
            </a:r>
            <a:fld id="{F350CB96-EF0E-44F1-90D2-2D2DCEB1810F}" type="slidenum">
              <a:rPr lang="de-DE" altLang="zh-CN" sz="600" b="0" kern="1200" smtClean="0">
                <a:solidFill>
                  <a:schemeClr val="bg1">
                    <a:lumMod val="65000"/>
                  </a:schemeClr>
                </a:solidFill>
                <a:latin typeface="FrutigerNext LT Light" panose="020B0403040504020204" pitchFamily="34" charset="0"/>
                <a:ea typeface="宋体" pitchFamily="2" charset="-122"/>
                <a:cs typeface="+mn-cs"/>
              </a:rPr>
              <a:pPr marL="0" marR="0" lvl="0" indent="0" algn="l" defTabSz="684938" rtl="0" eaLnBrk="0" fontAlgn="auto" latinLnBrk="0" hangingPunct="0">
                <a:lnSpc>
                  <a:spcPct val="100000"/>
                </a:lnSpc>
                <a:spcBef>
                  <a:spcPts val="0"/>
                </a:spcBef>
                <a:spcAft>
                  <a:spcPts val="0"/>
                </a:spcAft>
                <a:buClrTx/>
                <a:buSzTx/>
                <a:buFontTx/>
                <a:buNone/>
                <a:tabLst/>
                <a:defRPr/>
              </a:pPr>
              <a:t>‹#›</a:t>
            </a:fld>
            <a:endParaRPr lang="en-GB" altLang="zh-CN" sz="400" b="0" kern="1200" dirty="0">
              <a:solidFill>
                <a:schemeClr val="bg1">
                  <a:lumMod val="65000"/>
                </a:schemeClr>
              </a:solidFill>
              <a:latin typeface="FrutigerNext LT Light" panose="020B0403040504020204" pitchFamily="34" charset="0"/>
              <a:ea typeface="宋体" pitchFamily="2" charset="-122"/>
              <a:cs typeface="+mn-cs"/>
            </a:endParaRPr>
          </a:p>
        </p:txBody>
      </p:sp>
      <p:cxnSp>
        <p:nvCxnSpPr>
          <p:cNvPr id="10" name="Straight Connector 9"/>
          <p:cNvCxnSpPr/>
          <p:nvPr userDrawn="1"/>
        </p:nvCxnSpPr>
        <p:spPr bwMode="auto">
          <a:xfrm>
            <a:off x="395288" y="550069"/>
            <a:ext cx="8352368" cy="0"/>
          </a:xfrm>
          <a:prstGeom prst="line">
            <a:avLst/>
          </a:prstGeom>
          <a:ln w="12700">
            <a:solidFill>
              <a:schemeClr val="tx2"/>
            </a:solidFill>
            <a:prstDash val="sysDot"/>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4154" r:id="rId1"/>
    <p:sldLayoutId id="2147484155" r:id="rId2"/>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CD1975-F435-0C43-9931-DC58CEAFFC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79176" y="3929431"/>
            <a:ext cx="1406151" cy="304436"/>
          </a:xfrm>
          <a:prstGeom prst="rect">
            <a:avLst/>
          </a:prstGeom>
        </p:spPr>
      </p:pic>
      <p:sp>
        <p:nvSpPr>
          <p:cNvPr id="6" name="Text Placeholder 1">
            <a:extLst>
              <a:ext uri="{FF2B5EF4-FFF2-40B4-BE49-F238E27FC236}">
                <a16:creationId xmlns:a16="http://schemas.microsoft.com/office/drawing/2014/main" id="{A24FF637-3127-064E-84EE-A0C7EB5BEE96}"/>
              </a:ext>
            </a:extLst>
          </p:cNvPr>
          <p:cNvSpPr txBox="1">
            <a:spLocks/>
          </p:cNvSpPr>
          <p:nvPr userDrawn="1"/>
        </p:nvSpPr>
        <p:spPr>
          <a:xfrm>
            <a:off x="5982183" y="1757452"/>
            <a:ext cx="2417931" cy="152247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798"/>
              </a:lnSpc>
            </a:pPr>
            <a:r>
              <a:rPr kumimoji="1" lang="en-US" altLang="zh-CN" sz="637" b="1" baseline="0" dirty="0">
                <a:solidFill>
                  <a:srgbClr val="1D1D1B"/>
                </a:solidFill>
                <a:latin typeface="+mj-lt"/>
              </a:rPr>
              <a:t>Copyright©2019 Huawei Technologies Co., Ltd.</a:t>
            </a:r>
            <a:br>
              <a:rPr kumimoji="1" lang="en-US" altLang="zh-CN" sz="637" b="1" baseline="0" dirty="0">
                <a:solidFill>
                  <a:srgbClr val="1D1D1B"/>
                </a:solidFill>
                <a:latin typeface="+mj-lt"/>
              </a:rPr>
            </a:br>
            <a:r>
              <a:rPr kumimoji="1" lang="en-US" altLang="zh-CN" sz="637" b="1" baseline="0" dirty="0">
                <a:solidFill>
                  <a:srgbClr val="1D1D1B"/>
                </a:solidFill>
                <a:latin typeface="+mj-lt"/>
              </a:rPr>
              <a:t>All Rights Reserved.</a:t>
            </a:r>
            <a:br>
              <a:rPr kumimoji="1" lang="en-US" altLang="zh-CN" sz="584" dirty="0">
                <a:solidFill>
                  <a:srgbClr val="1D1D1B"/>
                </a:solidFill>
                <a:latin typeface="+mn-lt"/>
              </a:rPr>
            </a:br>
            <a:br>
              <a:rPr kumimoji="1" lang="en-US" altLang="zh-CN" sz="584" dirty="0">
                <a:solidFill>
                  <a:srgbClr val="1D1D1B"/>
                </a:solidFill>
                <a:latin typeface="+mn-lt"/>
              </a:rPr>
            </a:br>
            <a:r>
              <a:rPr kumimoji="1" lang="en-US" altLang="zh-CN" sz="637" baseline="0" dirty="0">
                <a:solidFill>
                  <a:srgbClr val="1D1D1B"/>
                </a:solidFill>
                <a:latin typeface="+mn-lt"/>
                <a:cs typeface="Arial" panose="020B0604020202020204" pitchFamily="34" charset="0"/>
              </a:rPr>
              <a:t>The information in this document may contain predictive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statements including, without limitation, statements regarding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the future financial and operating results, future product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portfolio, new technology, etc. There are a number of factors that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could cause actual results and developments to differ materially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from those expressed or implied in the predictive statements.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Therefore, such information is provided for reference purpose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only and constitutes neither an offer nor an acceptance. Huawei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may change the information at any time without notice. </a:t>
            </a:r>
          </a:p>
          <a:p>
            <a:pPr>
              <a:lnSpc>
                <a:spcPts val="798"/>
              </a:lnSpc>
            </a:pPr>
            <a:endParaRPr kumimoji="1" lang="zh-CN" altLang="en-US" sz="584" dirty="0">
              <a:solidFill>
                <a:srgbClr val="1D1D1B"/>
              </a:solidFill>
              <a:latin typeface="+mn-lt"/>
            </a:endParaRPr>
          </a:p>
        </p:txBody>
      </p:sp>
      <p:sp>
        <p:nvSpPr>
          <p:cNvPr id="9" name="Subtitle 6">
            <a:extLst>
              <a:ext uri="{FF2B5EF4-FFF2-40B4-BE49-F238E27FC236}">
                <a16:creationId xmlns:a16="http://schemas.microsoft.com/office/drawing/2014/main" id="{FBF16AD5-9EBA-8547-984B-E4E106BBD6C0}"/>
              </a:ext>
            </a:extLst>
          </p:cNvPr>
          <p:cNvSpPr txBox="1">
            <a:spLocks/>
          </p:cNvSpPr>
          <p:nvPr userDrawn="1"/>
        </p:nvSpPr>
        <p:spPr>
          <a:xfrm>
            <a:off x="5980920" y="1240823"/>
            <a:ext cx="2610355" cy="437106"/>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970"/>
              </a:lnSpc>
            </a:pPr>
            <a:r>
              <a:rPr kumimoji="1" lang="en-US" altLang="zh-CN" sz="900" dirty="0">
                <a:solidFill>
                  <a:srgbClr val="1D1D1B"/>
                </a:solidFill>
                <a:latin typeface="+mn-lt"/>
                <a:cs typeface="Arial" panose="020B0604020202020204" pitchFamily="34" charset="0"/>
              </a:rPr>
              <a:t>Bring digital to every person, home and </a:t>
            </a:r>
            <a:br>
              <a:rPr kumimoji="1" lang="en-US" altLang="zh-CN" sz="900" dirty="0">
                <a:solidFill>
                  <a:srgbClr val="1D1D1B"/>
                </a:solidFill>
                <a:latin typeface="+mn-lt"/>
                <a:cs typeface="Arial" panose="020B0604020202020204" pitchFamily="34" charset="0"/>
              </a:rPr>
            </a:br>
            <a:r>
              <a:rPr kumimoji="1" lang="en-US" altLang="zh-CN" sz="900" dirty="0">
                <a:solidFill>
                  <a:srgbClr val="1D1D1B"/>
                </a:solidFill>
                <a:latin typeface="+mn-lt"/>
                <a:cs typeface="Arial" panose="020B0604020202020204" pitchFamily="34" charset="0"/>
              </a:rPr>
              <a:t>organization for a fully connected, </a:t>
            </a:r>
            <a:br>
              <a:rPr kumimoji="1" lang="en-US" altLang="zh-CN" sz="900" dirty="0">
                <a:solidFill>
                  <a:srgbClr val="1D1D1B"/>
                </a:solidFill>
                <a:latin typeface="+mn-lt"/>
                <a:cs typeface="Arial" panose="020B0604020202020204" pitchFamily="34" charset="0"/>
              </a:rPr>
            </a:br>
            <a:r>
              <a:rPr kumimoji="1" lang="en-US" altLang="zh-CN" sz="900" dirty="0">
                <a:solidFill>
                  <a:srgbClr val="1D1D1B"/>
                </a:solidFill>
                <a:latin typeface="+mn-lt"/>
                <a:cs typeface="Arial" panose="020B0604020202020204" pitchFamily="34" charset="0"/>
              </a:rPr>
              <a:t>intelligent world.</a:t>
            </a:r>
            <a:endParaRPr kumimoji="1" lang="zh-CN" altLang="en-US" sz="900" dirty="0">
              <a:solidFill>
                <a:srgbClr val="1D1D1B"/>
              </a:solidFill>
              <a:latin typeface="+mn-lt"/>
              <a:ea typeface="Microsoft YaHei" charset="-122"/>
              <a:cs typeface="Microsoft YaHei" charset="-122"/>
            </a:endParaRPr>
          </a:p>
        </p:txBody>
      </p:sp>
      <p:sp>
        <p:nvSpPr>
          <p:cNvPr id="3" name="Title Placeholder 2"/>
          <p:cNvSpPr>
            <a:spLocks noGrp="1"/>
          </p:cNvSpPr>
          <p:nvPr>
            <p:ph type="title"/>
          </p:nvPr>
        </p:nvSpPr>
        <p:spPr>
          <a:xfrm>
            <a:off x="404843" y="1240823"/>
            <a:ext cx="3903104" cy="2039100"/>
          </a:xfrm>
          <a:prstGeom prst="rect">
            <a:avLst/>
          </a:prstGeom>
        </p:spPr>
        <p:txBody>
          <a:bodyPr vert="horz" lIns="0" tIns="0" rIns="0" bIns="0" rtlCol="0" anchor="t" anchorCtr="0">
            <a:normAutofit/>
          </a:bodyPr>
          <a:lstStyle/>
          <a:p>
            <a:r>
              <a:rPr lang="en-US" dirty="0"/>
              <a:t>Click to edit Master title style</a:t>
            </a:r>
          </a:p>
        </p:txBody>
      </p:sp>
    </p:spTree>
    <p:extLst>
      <p:ext uri="{BB962C8B-B14F-4D97-AF65-F5344CB8AC3E}">
        <p14:creationId xmlns:p14="http://schemas.microsoft.com/office/powerpoint/2010/main" val="371971634"/>
      </p:ext>
    </p:extLst>
  </p:cSld>
  <p:clrMap bg1="lt1" tx1="dk1" bg2="lt2" tx2="dk2" accent1="accent1" accent2="accent2" accent3="accent3" accent4="accent4" accent5="accent5" accent6="accent6" hlink="hlink" folHlink="folHlink"/>
  <p:sldLayoutIdLst>
    <p:sldLayoutId id="2147484152" r:id="rId1"/>
  </p:sldLayoutIdLst>
  <p:hf hdr="0" ftr="0" dt="0"/>
  <p:txStyles>
    <p:titleStyle>
      <a:lvl1pPr algn="l" defTabSz="890470" rtl="0" eaLnBrk="1" latinLnBrk="0" hangingPunct="1">
        <a:lnSpc>
          <a:spcPct val="90000"/>
        </a:lnSpc>
        <a:spcBef>
          <a:spcPct val="0"/>
        </a:spcBef>
        <a:buNone/>
        <a:defRPr sz="3599" b="0" kern="1200">
          <a:solidFill>
            <a:schemeClr val="tx1"/>
          </a:solidFill>
          <a:latin typeface="+mj-lt"/>
          <a:ea typeface="Microsoft YaHei" panose="020B0503020204020204" pitchFamily="34" charset="-122"/>
          <a:cs typeface="Arial" panose="020B0604020202020204" pitchFamily="34" charset="0"/>
        </a:defRPr>
      </a:lvl1pPr>
    </p:titleStyle>
    <p:bodyStyle>
      <a:lvl1pPr marL="0" indent="0" algn="l" defTabSz="890470" rtl="0" eaLnBrk="1" latinLnBrk="0" hangingPunct="1">
        <a:lnSpc>
          <a:spcPct val="90000"/>
        </a:lnSpc>
        <a:spcBef>
          <a:spcPts val="974"/>
        </a:spcBef>
        <a:buFont typeface="Arial" panose="020B0604020202020204" pitchFamily="34" charset="0"/>
        <a:buNone/>
        <a:defRPr sz="1364" kern="1200">
          <a:solidFill>
            <a:srgbClr val="FFFFFF"/>
          </a:solidFill>
          <a:latin typeface="Microsoft YaHei" panose="020B0503020204020204" pitchFamily="34" charset="-122"/>
          <a:ea typeface="Microsoft YaHei" panose="020B0503020204020204" pitchFamily="34" charset="-122"/>
          <a:cs typeface="+mn-cs"/>
        </a:defRPr>
      </a:lvl1pPr>
      <a:lvl2pPr marL="445236" indent="0" algn="l" defTabSz="890470" rtl="0" eaLnBrk="1" latinLnBrk="0" hangingPunct="1">
        <a:lnSpc>
          <a:spcPct val="90000"/>
        </a:lnSpc>
        <a:spcBef>
          <a:spcPts val="487"/>
        </a:spcBef>
        <a:buFont typeface="Arial" panose="020B0604020202020204" pitchFamily="34" charset="0"/>
        <a:buNone/>
        <a:defRPr sz="2338" kern="1200">
          <a:solidFill>
            <a:schemeClr val="tx1"/>
          </a:solidFill>
          <a:latin typeface="+mn-lt"/>
          <a:ea typeface="+mn-ea"/>
          <a:cs typeface="+mn-cs"/>
        </a:defRPr>
      </a:lvl2pPr>
      <a:lvl3pPr marL="890470" indent="0" algn="l" defTabSz="890470" rtl="0" eaLnBrk="1" latinLnBrk="0" hangingPunct="1">
        <a:lnSpc>
          <a:spcPct val="90000"/>
        </a:lnSpc>
        <a:spcBef>
          <a:spcPts val="487"/>
        </a:spcBef>
        <a:buFont typeface="Arial" panose="020B0604020202020204" pitchFamily="34" charset="0"/>
        <a:buNone/>
        <a:defRPr sz="1948" kern="1200">
          <a:solidFill>
            <a:schemeClr val="tx1"/>
          </a:solidFill>
          <a:latin typeface="+mn-lt"/>
          <a:ea typeface="+mn-ea"/>
          <a:cs typeface="+mn-cs"/>
        </a:defRPr>
      </a:lvl3pPr>
      <a:lvl4pPr marL="1335706" indent="0" algn="l" defTabSz="890470" rtl="0" eaLnBrk="1" latinLnBrk="0" hangingPunct="1">
        <a:lnSpc>
          <a:spcPct val="90000"/>
        </a:lnSpc>
        <a:spcBef>
          <a:spcPts val="487"/>
        </a:spcBef>
        <a:buFont typeface="Arial" panose="020B0604020202020204" pitchFamily="34" charset="0"/>
        <a:buNone/>
        <a:defRPr sz="1753" kern="1200">
          <a:solidFill>
            <a:schemeClr val="tx1"/>
          </a:solidFill>
          <a:latin typeface="+mn-lt"/>
          <a:ea typeface="+mn-ea"/>
          <a:cs typeface="+mn-cs"/>
        </a:defRPr>
      </a:lvl4pPr>
      <a:lvl5pPr marL="1780942" indent="0" algn="l" defTabSz="890470" rtl="0" eaLnBrk="1" latinLnBrk="0" hangingPunct="1">
        <a:lnSpc>
          <a:spcPct val="90000"/>
        </a:lnSpc>
        <a:spcBef>
          <a:spcPts val="487"/>
        </a:spcBef>
        <a:buFont typeface="Arial" panose="020B0604020202020204" pitchFamily="34" charset="0"/>
        <a:buNone/>
        <a:defRPr sz="1753" kern="1200">
          <a:solidFill>
            <a:schemeClr val="tx1"/>
          </a:solidFill>
          <a:latin typeface="+mn-lt"/>
          <a:ea typeface="+mn-ea"/>
          <a:cs typeface="+mn-cs"/>
        </a:defRPr>
      </a:lvl5pPr>
      <a:lvl6pPr marL="2448795"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6pPr>
      <a:lvl7pPr marL="2894029"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7pPr>
      <a:lvl8pPr marL="3339264"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8pPr>
      <a:lvl9pPr marL="3784499"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9pPr>
    </p:bodyStyle>
    <p:otherStyle>
      <a:defPPr>
        <a:defRPr lang="en-US"/>
      </a:defPPr>
      <a:lvl1pPr marL="0" algn="l" defTabSz="890470" rtl="0" eaLnBrk="1" latinLnBrk="0" hangingPunct="1">
        <a:defRPr sz="1753" kern="1200">
          <a:solidFill>
            <a:schemeClr val="tx1"/>
          </a:solidFill>
          <a:latin typeface="+mn-lt"/>
          <a:ea typeface="+mn-ea"/>
          <a:cs typeface="+mn-cs"/>
        </a:defRPr>
      </a:lvl1pPr>
      <a:lvl2pPr marL="445236" algn="l" defTabSz="890470" rtl="0" eaLnBrk="1" latinLnBrk="0" hangingPunct="1">
        <a:defRPr sz="1753" kern="1200">
          <a:solidFill>
            <a:schemeClr val="tx1"/>
          </a:solidFill>
          <a:latin typeface="+mn-lt"/>
          <a:ea typeface="+mn-ea"/>
          <a:cs typeface="+mn-cs"/>
        </a:defRPr>
      </a:lvl2pPr>
      <a:lvl3pPr marL="890470" algn="l" defTabSz="890470" rtl="0" eaLnBrk="1" latinLnBrk="0" hangingPunct="1">
        <a:defRPr sz="1753" kern="1200">
          <a:solidFill>
            <a:schemeClr val="tx1"/>
          </a:solidFill>
          <a:latin typeface="+mn-lt"/>
          <a:ea typeface="+mn-ea"/>
          <a:cs typeface="+mn-cs"/>
        </a:defRPr>
      </a:lvl3pPr>
      <a:lvl4pPr marL="1335706" algn="l" defTabSz="890470" rtl="0" eaLnBrk="1" latinLnBrk="0" hangingPunct="1">
        <a:defRPr sz="1753" kern="1200">
          <a:solidFill>
            <a:schemeClr val="tx1"/>
          </a:solidFill>
          <a:latin typeface="+mn-lt"/>
          <a:ea typeface="+mn-ea"/>
          <a:cs typeface="+mn-cs"/>
        </a:defRPr>
      </a:lvl4pPr>
      <a:lvl5pPr marL="1780942" algn="l" defTabSz="890470" rtl="0" eaLnBrk="1" latinLnBrk="0" hangingPunct="1">
        <a:defRPr sz="1753" kern="1200">
          <a:solidFill>
            <a:schemeClr val="tx1"/>
          </a:solidFill>
          <a:latin typeface="+mn-lt"/>
          <a:ea typeface="+mn-ea"/>
          <a:cs typeface="+mn-cs"/>
        </a:defRPr>
      </a:lvl5pPr>
      <a:lvl6pPr marL="2226176" algn="l" defTabSz="890470" rtl="0" eaLnBrk="1" latinLnBrk="0" hangingPunct="1">
        <a:defRPr sz="1753" kern="1200">
          <a:solidFill>
            <a:schemeClr val="tx1"/>
          </a:solidFill>
          <a:latin typeface="+mn-lt"/>
          <a:ea typeface="+mn-ea"/>
          <a:cs typeface="+mn-cs"/>
        </a:defRPr>
      </a:lvl6pPr>
      <a:lvl7pPr marL="2671411" algn="l" defTabSz="890470" rtl="0" eaLnBrk="1" latinLnBrk="0" hangingPunct="1">
        <a:defRPr sz="1753" kern="1200">
          <a:solidFill>
            <a:schemeClr val="tx1"/>
          </a:solidFill>
          <a:latin typeface="+mn-lt"/>
          <a:ea typeface="+mn-ea"/>
          <a:cs typeface="+mn-cs"/>
        </a:defRPr>
      </a:lvl7pPr>
      <a:lvl8pPr marL="3116648" algn="l" defTabSz="890470" rtl="0" eaLnBrk="1" latinLnBrk="0" hangingPunct="1">
        <a:defRPr sz="1753" kern="1200">
          <a:solidFill>
            <a:schemeClr val="tx1"/>
          </a:solidFill>
          <a:latin typeface="+mn-lt"/>
          <a:ea typeface="+mn-ea"/>
          <a:cs typeface="+mn-cs"/>
        </a:defRPr>
      </a:lvl8pPr>
      <a:lvl9pPr marL="3561882" algn="l" defTabSz="890470" rtl="0" eaLnBrk="1" latinLnBrk="0" hangingPunct="1">
        <a:defRPr sz="175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1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2" descr="C:\Users\z00124665\Desktop\HW LOGO(横版）.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291786" y="4908550"/>
            <a:ext cx="689880" cy="168048"/>
          </a:xfrm>
          <a:prstGeom prst="rect">
            <a:avLst/>
          </a:prstGeom>
          <a:noFill/>
        </p:spPr>
      </p:pic>
      <p:pic>
        <p:nvPicPr>
          <p:cNvPr id="12" name="Picture 1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549" y="5242451"/>
            <a:ext cx="2253177" cy="288000"/>
          </a:xfrm>
          <a:prstGeom prst="rect">
            <a:avLst/>
          </a:prstGeom>
        </p:spPr>
      </p:pic>
      <p:pic>
        <p:nvPicPr>
          <p:cNvPr id="13" name="Picture 12"/>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763002" y="5242451"/>
            <a:ext cx="2744470" cy="288000"/>
          </a:xfrm>
          <a:prstGeom prst="rect">
            <a:avLst/>
          </a:prstGeom>
        </p:spPr>
      </p:pic>
      <p:pic>
        <p:nvPicPr>
          <p:cNvPr id="14" name="Picture 13"/>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347637" y="5236490"/>
            <a:ext cx="2326454" cy="297366"/>
          </a:xfrm>
          <a:prstGeom prst="rect">
            <a:avLst/>
          </a:prstGeom>
        </p:spPr>
      </p:pic>
      <p:pic>
        <p:nvPicPr>
          <p:cNvPr id="15" name="Picture 14"/>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7596382" y="5236490"/>
            <a:ext cx="1547618" cy="293961"/>
          </a:xfrm>
          <a:prstGeom prst="rect">
            <a:avLst/>
          </a:prstGeom>
        </p:spPr>
      </p:pic>
      <p:sp>
        <p:nvSpPr>
          <p:cNvPr id="16" name="Text Box 5"/>
          <p:cNvSpPr txBox="1">
            <a:spLocks noChangeArrowheads="1"/>
          </p:cNvSpPr>
          <p:nvPr userDrawn="1"/>
        </p:nvSpPr>
        <p:spPr bwMode="auto">
          <a:xfrm>
            <a:off x="123396" y="4987211"/>
            <a:ext cx="1149585" cy="92333"/>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6849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684938" fontAlgn="auto">
              <a:spcBef>
                <a:spcPts val="0"/>
              </a:spcBef>
              <a:spcAft>
                <a:spcPts val="0"/>
              </a:spcAft>
              <a:defRPr/>
            </a:pPr>
            <a:r>
              <a:rPr lang="en-US" altLang="zh-CN" sz="600" kern="0" dirty="0">
                <a:solidFill>
                  <a:srgbClr val="000000">
                    <a:lumMod val="50000"/>
                    <a:lumOff val="50000"/>
                  </a:srgbClr>
                </a:solidFill>
                <a:latin typeface="FrutigerNext LT Light" panose="020B0403040504020204" pitchFamily="34" charset="0"/>
                <a:ea typeface="MS PGothic" pitchFamily="34" charset="-128"/>
              </a:rPr>
              <a:t>ULTRA-SCALE AIOPS LAB  </a:t>
            </a:r>
            <a:fld id="{F350CB96-EF0E-44F1-90D2-2D2DCEB1810F}" type="slidenum">
              <a:rPr lang="de-DE" altLang="zh-CN" sz="600" smtClean="0">
                <a:solidFill>
                  <a:srgbClr val="FFFFFF">
                    <a:lumMod val="65000"/>
                  </a:srgbClr>
                </a:solidFill>
                <a:latin typeface="FrutigerNext LT Light" panose="020B0403040504020204" pitchFamily="34" charset="0"/>
              </a:rPr>
              <a:pPr defTabSz="684938" fontAlgn="auto">
                <a:spcBef>
                  <a:spcPts val="0"/>
                </a:spcBef>
                <a:spcAft>
                  <a:spcPts val="0"/>
                </a:spcAft>
                <a:defRPr/>
              </a:pPr>
              <a:t>‹#›</a:t>
            </a:fld>
            <a:endParaRPr lang="en-GB" altLang="zh-CN" sz="400" dirty="0">
              <a:solidFill>
                <a:srgbClr val="FFFFFF">
                  <a:lumMod val="65000"/>
                </a:srgbClr>
              </a:solidFill>
              <a:latin typeface="FrutigerNext LT Light" panose="020B0403040504020204" pitchFamily="34" charset="0"/>
            </a:endParaRPr>
          </a:p>
        </p:txBody>
      </p:sp>
      <p:cxnSp>
        <p:nvCxnSpPr>
          <p:cNvPr id="10" name="Straight Connector 9"/>
          <p:cNvCxnSpPr/>
          <p:nvPr userDrawn="1"/>
        </p:nvCxnSpPr>
        <p:spPr bwMode="auto">
          <a:xfrm>
            <a:off x="395288" y="550069"/>
            <a:ext cx="8352368" cy="0"/>
          </a:xfrm>
          <a:prstGeom prst="line">
            <a:avLst/>
          </a:prstGeom>
          <a:ln w="12700">
            <a:solidFill>
              <a:schemeClr val="tx2"/>
            </a:solidFill>
            <a:prstDash val="sysDot"/>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3183719"/>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3" r:id="rId3"/>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ho770/oehi-cc-training.gi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ho770/oehi-cc-training.gi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A16BCA-2D6D-BD40-88F9-A8D234881786}"/>
              </a:ext>
            </a:extLst>
          </p:cNvPr>
          <p:cNvSpPr>
            <a:spLocks noGrp="1"/>
          </p:cNvSpPr>
          <p:nvPr>
            <p:ph type="title"/>
          </p:nvPr>
        </p:nvSpPr>
        <p:spPr>
          <a:xfrm>
            <a:off x="404842" y="290985"/>
            <a:ext cx="7835268" cy="984838"/>
          </a:xfrm>
        </p:spPr>
        <p:txBody>
          <a:bodyPr>
            <a:normAutofit/>
          </a:bodyPr>
          <a:lstStyle/>
          <a:p>
            <a:pPr>
              <a:lnSpc>
                <a:spcPct val="100000"/>
              </a:lnSpc>
            </a:pPr>
            <a:r>
              <a:rPr lang="en-US" sz="1800" b="1" dirty="0"/>
              <a:t>DECICE Workshop</a:t>
            </a:r>
            <a:br>
              <a:rPr lang="en-US" sz="1800" b="1" dirty="0"/>
            </a:br>
            <a:endParaRPr lang="en-US" sz="1800" dirty="0"/>
          </a:p>
        </p:txBody>
      </p:sp>
      <p:sp>
        <p:nvSpPr>
          <p:cNvPr id="5" name="Text Placeholder 4">
            <a:extLst>
              <a:ext uri="{FF2B5EF4-FFF2-40B4-BE49-F238E27FC236}">
                <a16:creationId xmlns:a16="http://schemas.microsoft.com/office/drawing/2014/main" id="{1A9F76ED-8C69-7649-B626-0F480C2FCA25}"/>
              </a:ext>
            </a:extLst>
          </p:cNvPr>
          <p:cNvSpPr txBox="1">
            <a:spLocks/>
          </p:cNvSpPr>
          <p:nvPr/>
        </p:nvSpPr>
        <p:spPr>
          <a:xfrm>
            <a:off x="0" y="4035050"/>
            <a:ext cx="2042160" cy="550194"/>
          </a:xfrm>
          <a:prstGeom prst="rect">
            <a:avLst/>
          </a:prstGeom>
        </p:spPr>
        <p:txBody>
          <a:bodyPr/>
          <a:lstStyle>
            <a:lvl1pPr marL="342900" indent="-342900" algn="l" rtl="0" eaLnBrk="0" fontAlgn="base" hangingPunct="0">
              <a:spcBef>
                <a:spcPct val="20000"/>
              </a:spcBef>
              <a:spcAft>
                <a:spcPct val="0"/>
              </a:spcAft>
              <a:buClr>
                <a:srgbClr val="990000"/>
              </a:buClr>
              <a:buChar char="•"/>
              <a:defRPr sz="105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105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sz="105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05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05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0" indent="0">
              <a:spcBef>
                <a:spcPts val="0"/>
              </a:spcBef>
              <a:buNone/>
            </a:pPr>
            <a:r>
              <a:rPr lang="en-US" sz="700" b="0" kern="0" dirty="0">
                <a:latin typeface="Arial" charset="0"/>
                <a:ea typeface="Arial" charset="0"/>
                <a:cs typeface="Arial" charset="0"/>
              </a:rPr>
              <a:t>Vittorio Cozzolino</a:t>
            </a:r>
          </a:p>
          <a:p>
            <a:pPr marL="0" indent="0">
              <a:spcBef>
                <a:spcPts val="0"/>
              </a:spcBef>
              <a:buNone/>
            </a:pPr>
            <a:r>
              <a:rPr lang="en-US" sz="700" b="0" kern="0" dirty="0">
                <a:latin typeface="Arial" charset="0"/>
                <a:ea typeface="Arial" charset="0"/>
                <a:cs typeface="Arial" charset="0"/>
              </a:rPr>
              <a:t>E-mail: vittorio.cozzolino@huawei.com</a:t>
            </a:r>
          </a:p>
          <a:p>
            <a:pPr marL="0" indent="0">
              <a:spcBef>
                <a:spcPts val="0"/>
              </a:spcBef>
              <a:buNone/>
            </a:pPr>
            <a:r>
              <a:rPr lang="en-US" sz="700" b="0" kern="0" dirty="0">
                <a:latin typeface="Arial" charset="0"/>
                <a:ea typeface="Arial" charset="0"/>
                <a:cs typeface="Arial" charset="0"/>
              </a:rPr>
              <a:t>Senior Software Engineer</a:t>
            </a:r>
          </a:p>
          <a:p>
            <a:pPr marL="0" indent="0">
              <a:spcBef>
                <a:spcPts val="0"/>
              </a:spcBef>
              <a:buNone/>
            </a:pPr>
            <a:r>
              <a:rPr lang="en-US" sz="700" b="0" kern="0" dirty="0">
                <a:latin typeface="Arial" charset="0"/>
                <a:ea typeface="Arial" charset="0"/>
                <a:cs typeface="Arial" charset="0"/>
              </a:rPr>
              <a:t>Munich/Dublin Research Center</a:t>
            </a:r>
          </a:p>
        </p:txBody>
      </p:sp>
      <p:sp>
        <p:nvSpPr>
          <p:cNvPr id="6" name="Rectangle 5">
            <a:extLst>
              <a:ext uri="{FF2B5EF4-FFF2-40B4-BE49-F238E27FC236}">
                <a16:creationId xmlns:a16="http://schemas.microsoft.com/office/drawing/2014/main" id="{C3BFE0A2-CD7B-1B47-93E4-798595759AEE}"/>
              </a:ext>
            </a:extLst>
          </p:cNvPr>
          <p:cNvSpPr/>
          <p:nvPr/>
        </p:nvSpPr>
        <p:spPr>
          <a:xfrm>
            <a:off x="0" y="4585244"/>
            <a:ext cx="633507" cy="200055"/>
          </a:xfrm>
          <a:prstGeom prst="rect">
            <a:avLst/>
          </a:prstGeom>
        </p:spPr>
        <p:txBody>
          <a:bodyPr wrap="none">
            <a:spAutoFit/>
          </a:bodyPr>
          <a:lstStyle/>
          <a:p>
            <a:r>
              <a:rPr lang="en-US" sz="700" kern="0" dirty="0">
                <a:latin typeface="Arial" charset="0"/>
                <a:ea typeface="Arial" charset="0"/>
                <a:cs typeface="Arial" charset="0"/>
              </a:rPr>
              <a:t>2023.11.06</a:t>
            </a:r>
          </a:p>
        </p:txBody>
      </p:sp>
    </p:spTree>
    <p:extLst>
      <p:ext uri="{BB962C8B-B14F-4D97-AF65-F5344CB8AC3E}">
        <p14:creationId xmlns:p14="http://schemas.microsoft.com/office/powerpoint/2010/main" val="257411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2</a:t>
            </a:r>
            <a:br>
              <a:rPr lang="en-US" b="1" dirty="0"/>
            </a:br>
            <a:r>
              <a:rPr lang="en-US" dirty="0"/>
              <a:t>MQTT Data Aggregation and Collection at the Edge</a:t>
            </a:r>
          </a:p>
        </p:txBody>
      </p:sp>
      <p:sp>
        <p:nvSpPr>
          <p:cNvPr id="3" name="TextBox 2">
            <a:extLst>
              <a:ext uri="{FF2B5EF4-FFF2-40B4-BE49-F238E27FC236}">
                <a16:creationId xmlns:a16="http://schemas.microsoft.com/office/drawing/2014/main" id="{24FCD3DE-098E-49F3-B32F-45CA3D2899FA}"/>
              </a:ext>
            </a:extLst>
          </p:cNvPr>
          <p:cNvSpPr txBox="1"/>
          <p:nvPr/>
        </p:nvSpPr>
        <p:spPr>
          <a:xfrm>
            <a:off x="395288" y="694313"/>
            <a:ext cx="4176712" cy="3754874"/>
          </a:xfrm>
          <a:prstGeom prst="rect">
            <a:avLst/>
          </a:prstGeom>
          <a:noFill/>
        </p:spPr>
        <p:txBody>
          <a:bodyPr wrap="square" rtlCol="0">
            <a:spAutoFit/>
          </a:bodyPr>
          <a:lstStyle/>
          <a:p>
            <a:pPr algn="just"/>
            <a:r>
              <a:rPr lang="en-US" sz="1400" b="1" dirty="0"/>
              <a:t>Goal</a:t>
            </a:r>
            <a:r>
              <a:rPr lang="en-US" sz="1400" dirty="0"/>
              <a:t>: Deploy on the cluster a MQTT data aggregator (cloud), a data collector (</a:t>
            </a:r>
            <a:r>
              <a:rPr lang="en-US" sz="1400" b="1" dirty="0"/>
              <a:t>edge</a:t>
            </a:r>
            <a:r>
              <a:rPr lang="en-US" sz="1400" dirty="0"/>
              <a:t>) and client (check figure).</a:t>
            </a:r>
          </a:p>
          <a:p>
            <a:pPr algn="just"/>
            <a:endParaRPr lang="en-US" sz="1400" dirty="0"/>
          </a:p>
          <a:p>
            <a:pPr algn="just"/>
            <a:r>
              <a:rPr lang="en-US" sz="1400" dirty="0"/>
              <a:t>In the GitHub repository (https://github.com/rho770/oehi-cc-training.git) you will find:</a:t>
            </a:r>
          </a:p>
          <a:p>
            <a:pPr marL="171450" indent="-171450" algn="just">
              <a:buFontTx/>
              <a:buChar char="-"/>
            </a:pPr>
            <a:r>
              <a:rPr lang="en-US" sz="1400" dirty="0"/>
              <a:t>Python scripts for the aggregator, collector, and client.</a:t>
            </a:r>
          </a:p>
          <a:p>
            <a:pPr marL="171450" indent="-171450" algn="just">
              <a:buFontTx/>
              <a:buChar char="-"/>
            </a:pPr>
            <a:r>
              <a:rPr lang="en-US" sz="1400" dirty="0" err="1"/>
              <a:t>Dockerfiles</a:t>
            </a:r>
            <a:r>
              <a:rPr lang="en-US" sz="1400" dirty="0"/>
              <a:t> to build the images for aggregator, collector, and client.</a:t>
            </a:r>
          </a:p>
          <a:p>
            <a:pPr marL="171450" indent="-171450" algn="just">
              <a:buFontTx/>
              <a:buChar char="-"/>
            </a:pPr>
            <a:r>
              <a:rPr lang="en-US" sz="1400" dirty="0"/>
              <a:t>YAML files to deploy the containers on the k8s cluster.</a:t>
            </a:r>
          </a:p>
          <a:p>
            <a:pPr marL="171450" indent="-171450" algn="just">
              <a:buFontTx/>
              <a:buChar char="-"/>
            </a:pPr>
            <a:endParaRPr lang="en-US" sz="1400" dirty="0"/>
          </a:p>
          <a:p>
            <a:pPr algn="just"/>
            <a:r>
              <a:rPr lang="en-US" sz="1400" dirty="0"/>
              <a:t>You can run the Python scripts from shell rather than deploying the containers, however this procedure will not be described in the following slides.</a:t>
            </a:r>
          </a:p>
        </p:txBody>
      </p:sp>
      <p:pic>
        <p:nvPicPr>
          <p:cNvPr id="5" name="Graphic 4">
            <a:extLst>
              <a:ext uri="{FF2B5EF4-FFF2-40B4-BE49-F238E27FC236}">
                <a16:creationId xmlns:a16="http://schemas.microsoft.com/office/drawing/2014/main" id="{7F8D094C-274F-4583-B30D-485E4FE9F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1472" y="1319471"/>
            <a:ext cx="4223988" cy="2504558"/>
          </a:xfrm>
          <a:prstGeom prst="rect">
            <a:avLst/>
          </a:prstGeom>
        </p:spPr>
      </p:pic>
    </p:spTree>
    <p:extLst>
      <p:ext uri="{BB962C8B-B14F-4D97-AF65-F5344CB8AC3E}">
        <p14:creationId xmlns:p14="http://schemas.microsoft.com/office/powerpoint/2010/main" val="82043246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2</a:t>
            </a:r>
            <a:br>
              <a:rPr lang="en-US" b="1" dirty="0"/>
            </a:br>
            <a:r>
              <a:rPr lang="en-US" dirty="0"/>
              <a:t>MQTT Data Aggregation and Collection at the Edge</a:t>
            </a:r>
          </a:p>
        </p:txBody>
      </p:sp>
      <p:sp>
        <p:nvSpPr>
          <p:cNvPr id="3" name="TextBox 2">
            <a:extLst>
              <a:ext uri="{FF2B5EF4-FFF2-40B4-BE49-F238E27FC236}">
                <a16:creationId xmlns:a16="http://schemas.microsoft.com/office/drawing/2014/main" id="{24FCD3DE-098E-49F3-B32F-45CA3D2899FA}"/>
              </a:ext>
            </a:extLst>
          </p:cNvPr>
          <p:cNvSpPr txBox="1"/>
          <p:nvPr/>
        </p:nvSpPr>
        <p:spPr>
          <a:xfrm>
            <a:off x="395288" y="631955"/>
            <a:ext cx="8352368" cy="4247317"/>
          </a:xfrm>
          <a:prstGeom prst="rect">
            <a:avLst/>
          </a:prstGeom>
          <a:noFill/>
        </p:spPr>
        <p:txBody>
          <a:bodyPr wrap="square" rtlCol="0">
            <a:spAutoFit/>
          </a:bodyPr>
          <a:lstStyle/>
          <a:p>
            <a:pPr marL="342900" indent="-342900">
              <a:buAutoNum type="arabicPeriod"/>
            </a:pPr>
            <a:r>
              <a:rPr lang="en-US" sz="1000" dirty="0"/>
              <a:t>Make sure that you are in your home folder </a:t>
            </a:r>
            <a:r>
              <a:rPr lang="en-US" sz="1000" dirty="0">
                <a:sym typeface="Wingdings" panose="05000000000000000000" pitchFamily="2" charset="2"/>
              </a:rPr>
              <a:t> </a:t>
            </a:r>
            <a:r>
              <a:rPr lang="en-US" sz="1000" dirty="0">
                <a:latin typeface="Consolas" panose="020B0609020204030204" pitchFamily="49" charset="0"/>
                <a:sym typeface="Wingdings" panose="05000000000000000000" pitchFamily="2" charset="2"/>
              </a:rPr>
              <a:t>cd</a:t>
            </a:r>
            <a:endParaRPr lang="en-US" sz="1000" dirty="0">
              <a:latin typeface="Consolas" panose="020B0609020204030204" pitchFamily="49" charset="0"/>
            </a:endParaRPr>
          </a:p>
          <a:p>
            <a:pPr marL="342900" indent="-342900">
              <a:buAutoNum type="arabicPeriod"/>
            </a:pPr>
            <a:r>
              <a:rPr lang="en-US" sz="1000" dirty="0"/>
              <a:t>Pull the repository with </a:t>
            </a:r>
            <a:r>
              <a:rPr lang="en-US" sz="1000" dirty="0">
                <a:sym typeface="Wingdings" panose="05000000000000000000" pitchFamily="2" charset="2"/>
              </a:rPr>
              <a:t></a:t>
            </a:r>
            <a:r>
              <a:rPr lang="en-US" sz="1000" dirty="0"/>
              <a:t> </a:t>
            </a:r>
            <a:r>
              <a:rPr lang="en-US" sz="1000" dirty="0">
                <a:latin typeface="Consolas" panose="020B0609020204030204" pitchFamily="49" charset="0"/>
              </a:rPr>
              <a:t>git clone </a:t>
            </a:r>
            <a:r>
              <a:rPr lang="en-US" sz="1000" dirty="0">
                <a:latin typeface="Consolas" panose="020B0609020204030204" pitchFamily="49" charset="0"/>
                <a:hlinkClick r:id="rId3"/>
              </a:rPr>
              <a:t>https://github.com/rho770/oehi-cc-training.git</a:t>
            </a:r>
            <a:r>
              <a:rPr lang="en-US" sz="1000" dirty="0">
                <a:latin typeface="Consolas" panose="020B0609020204030204" pitchFamily="49" charset="0"/>
              </a:rPr>
              <a:t> ~/demo/</a:t>
            </a:r>
          </a:p>
          <a:p>
            <a:pPr marL="342900" indent="-342900">
              <a:buAutoNum type="arabicPeriod"/>
            </a:pPr>
            <a:r>
              <a:rPr lang="en-US" sz="1000" dirty="0"/>
              <a:t>Move to the demo folder </a:t>
            </a:r>
            <a:r>
              <a:rPr lang="en-US" sz="1000" dirty="0">
                <a:sym typeface="Wingdings" panose="05000000000000000000" pitchFamily="2" charset="2"/>
              </a:rPr>
              <a:t></a:t>
            </a:r>
            <a:r>
              <a:rPr lang="en-US" sz="1000" dirty="0"/>
              <a:t> </a:t>
            </a:r>
            <a:r>
              <a:rPr lang="en-US" sz="1000" dirty="0">
                <a:latin typeface="Consolas" panose="020B0609020204030204" pitchFamily="49" charset="0"/>
              </a:rPr>
              <a:t>cd ~/demo/ workflow2</a:t>
            </a:r>
            <a:r>
              <a:rPr lang="en-US" sz="1000" dirty="0"/>
              <a:t>.</a:t>
            </a:r>
          </a:p>
          <a:p>
            <a:pPr marL="342900" indent="-342900">
              <a:buAutoNum type="arabicPeriod"/>
            </a:pPr>
            <a:r>
              <a:rPr lang="en-US" sz="1000" dirty="0"/>
              <a:t>In the folder, there are both deploy and </a:t>
            </a:r>
            <a:r>
              <a:rPr lang="en-US" sz="1000" dirty="0" err="1"/>
              <a:t>undeploy</a:t>
            </a:r>
            <a:r>
              <a:rPr lang="en-US" sz="1000" dirty="0"/>
              <a:t> scripts that can be used to automated the steps illustrated below.</a:t>
            </a:r>
          </a:p>
          <a:p>
            <a:pPr marL="342900" indent="-342900">
              <a:buFontTx/>
              <a:buAutoNum type="arabicPeriod"/>
            </a:pPr>
            <a:r>
              <a:rPr lang="en-US" sz="1000" b="1" dirty="0"/>
              <a:t>Check/Edit</a:t>
            </a:r>
            <a:r>
              <a:rPr lang="en-US" sz="1000" dirty="0"/>
              <a:t> the Python code (optional).</a:t>
            </a:r>
          </a:p>
          <a:p>
            <a:pPr marL="342900" indent="-342900">
              <a:buAutoNum type="arabicPeriod"/>
            </a:pPr>
            <a:r>
              <a:rPr lang="en-US" sz="1000" b="1" dirty="0"/>
              <a:t>Build </a:t>
            </a:r>
            <a:r>
              <a:rPr lang="en-US" sz="1000" dirty="0"/>
              <a:t>the aggregator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build -f </a:t>
            </a:r>
            <a:r>
              <a:rPr lang="en-US" sz="1000" dirty="0" err="1">
                <a:latin typeface="Consolas" panose="020B0609020204030204" pitchFamily="49" charset="0"/>
              </a:rPr>
              <a:t>aggregator_cloud.dockerfile</a:t>
            </a:r>
            <a:r>
              <a:rPr lang="en-US" sz="1000" dirty="0">
                <a:latin typeface="Consolas" panose="020B0609020204030204" pitchFamily="49" charset="0"/>
              </a:rPr>
              <a:t> . -t cn04:30500/"$</a:t>
            </a:r>
            <a:r>
              <a:rPr lang="en-US" sz="1000" dirty="0" err="1">
                <a:latin typeface="Consolas" panose="020B0609020204030204" pitchFamily="49" charset="0"/>
              </a:rPr>
              <a:t>USER"-aggregator:latest</a:t>
            </a:r>
            <a:endParaRPr lang="en-US" sz="1000" dirty="0">
              <a:latin typeface="Consolas" panose="020B0609020204030204" pitchFamily="49" charset="0"/>
            </a:endParaRPr>
          </a:p>
          <a:p>
            <a:pPr marL="342900" indent="-342900">
              <a:buFontTx/>
              <a:buAutoNum type="arabicPeriod"/>
            </a:pPr>
            <a:r>
              <a:rPr lang="en-US" sz="1000" dirty="0"/>
              <a:t>Build the collector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build -f </a:t>
            </a:r>
            <a:r>
              <a:rPr lang="en-US" sz="1000" dirty="0" err="1">
                <a:latin typeface="Consolas" panose="020B0609020204030204" pitchFamily="49" charset="0"/>
              </a:rPr>
              <a:t>collector_edge.dockerfile</a:t>
            </a:r>
            <a:r>
              <a:rPr lang="en-US" sz="1000" dirty="0">
                <a:latin typeface="Consolas" panose="020B0609020204030204" pitchFamily="49" charset="0"/>
              </a:rPr>
              <a:t> . -t cn04:30500/"$</a:t>
            </a:r>
            <a:r>
              <a:rPr lang="en-US" sz="1000" dirty="0" err="1">
                <a:latin typeface="Consolas" panose="020B0609020204030204" pitchFamily="49" charset="0"/>
              </a:rPr>
              <a:t>USER"-collector:latest</a:t>
            </a:r>
            <a:endParaRPr lang="en-US" sz="1000" dirty="0">
              <a:latin typeface="Consolas" panose="020B0609020204030204" pitchFamily="49" charset="0"/>
            </a:endParaRPr>
          </a:p>
          <a:p>
            <a:pPr marL="342900" indent="-342900">
              <a:buFontTx/>
              <a:buAutoNum type="arabicPeriod"/>
            </a:pPr>
            <a:r>
              <a:rPr lang="en-US" sz="1000" dirty="0"/>
              <a:t>Build the client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build -f </a:t>
            </a:r>
            <a:r>
              <a:rPr lang="en-US" sz="1000" dirty="0" err="1">
                <a:latin typeface="Consolas" panose="020B0609020204030204" pitchFamily="49" charset="0"/>
              </a:rPr>
              <a:t>client.dockerfile</a:t>
            </a:r>
            <a:r>
              <a:rPr lang="en-US" sz="1000" dirty="0">
                <a:latin typeface="Consolas" panose="020B0609020204030204" pitchFamily="49" charset="0"/>
              </a:rPr>
              <a:t> . -t cn04:30500/"$USER"-</a:t>
            </a:r>
            <a:r>
              <a:rPr lang="en-US" sz="1000" dirty="0" err="1">
                <a:latin typeface="Consolas" panose="020B0609020204030204" pitchFamily="49" charset="0"/>
              </a:rPr>
              <a:t>client-wf:latest</a:t>
            </a:r>
            <a:endParaRPr lang="en-US" sz="1000" dirty="0">
              <a:latin typeface="Consolas" panose="020B0609020204030204" pitchFamily="49" charset="0"/>
            </a:endParaRPr>
          </a:p>
          <a:p>
            <a:pPr marL="342900" indent="-342900">
              <a:buFontTx/>
              <a:buAutoNum type="arabicPeriod"/>
            </a:pPr>
            <a:r>
              <a:rPr lang="en-US" sz="1000" b="1" dirty="0"/>
              <a:t>Push </a:t>
            </a:r>
            <a:r>
              <a:rPr lang="en-US" sz="1000" dirty="0"/>
              <a:t>the images:</a:t>
            </a:r>
          </a:p>
          <a:p>
            <a:pPr marL="800100" lvl="1" indent="-342900">
              <a:buFontTx/>
              <a:buAutoNum type="arabicPeriod"/>
            </a:pPr>
            <a:r>
              <a:rPr lang="en-US" sz="1000" dirty="0"/>
              <a:t>To push an image to the private registry, run the commands below:</a:t>
            </a:r>
          </a:p>
          <a:p>
            <a:pPr marL="1257300" lvl="2" indent="-342900">
              <a:buFont typeface="Arial" panose="020B0604020202020204" pitchFamily="34" charset="0"/>
              <a:buChar char="•"/>
            </a:pPr>
            <a:r>
              <a:rPr lang="en-US" sz="1000" dirty="0"/>
              <a:t>Push the aggregator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push cn04:30500/"$</a:t>
            </a:r>
            <a:r>
              <a:rPr lang="en-US" sz="1000" dirty="0" err="1">
                <a:latin typeface="Consolas" panose="020B0609020204030204" pitchFamily="49" charset="0"/>
              </a:rPr>
              <a:t>USER"-aggregator:latest</a:t>
            </a:r>
            <a:endParaRPr lang="en-US" sz="1000" dirty="0">
              <a:latin typeface="Consolas" panose="020B0609020204030204" pitchFamily="49" charset="0"/>
            </a:endParaRPr>
          </a:p>
          <a:p>
            <a:pPr marL="1257300" lvl="2" indent="-342900">
              <a:buFont typeface="Arial" panose="020B0604020202020204" pitchFamily="34" charset="0"/>
              <a:buChar char="•"/>
            </a:pPr>
            <a:r>
              <a:rPr lang="en-US" sz="1000" dirty="0"/>
              <a:t>Push the collector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push cn04:30500/"$</a:t>
            </a:r>
            <a:r>
              <a:rPr lang="en-US" sz="1000" dirty="0" err="1">
                <a:latin typeface="Consolas" panose="020B0609020204030204" pitchFamily="49" charset="0"/>
              </a:rPr>
              <a:t>USER"-collector:latest</a:t>
            </a:r>
            <a:endParaRPr lang="en-US" sz="1000" dirty="0">
              <a:latin typeface="Consolas" panose="020B0609020204030204" pitchFamily="49" charset="0"/>
            </a:endParaRPr>
          </a:p>
          <a:p>
            <a:pPr marL="1257300" lvl="2" indent="-342900">
              <a:buFont typeface="Arial" panose="020B0604020202020204" pitchFamily="34" charset="0"/>
              <a:buChar char="•"/>
            </a:pPr>
            <a:r>
              <a:rPr lang="en-US" sz="1000" dirty="0"/>
              <a:t>Push the client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push cn04:30500/"$USER"-</a:t>
            </a:r>
            <a:r>
              <a:rPr lang="en-US" sz="1000" dirty="0" err="1">
                <a:latin typeface="Consolas" panose="020B0609020204030204" pitchFamily="49" charset="0"/>
              </a:rPr>
              <a:t>client-wf:latest</a:t>
            </a:r>
            <a:endParaRPr lang="en-US" sz="1000" dirty="0"/>
          </a:p>
          <a:p>
            <a:pPr marL="342900" indent="-342900">
              <a:buFontTx/>
              <a:buAutoNum type="arabicPeriod"/>
            </a:pPr>
            <a:r>
              <a:rPr lang="en-US" sz="1000" b="1" dirty="0"/>
              <a:t>Deploy </a:t>
            </a:r>
            <a:r>
              <a:rPr lang="en-US" sz="1000" dirty="0"/>
              <a:t>your containers on Kubernetes using the provided YAML file:</a:t>
            </a:r>
          </a:p>
          <a:p>
            <a:pPr marL="800100" lvl="1" indent="-342900">
              <a:buFontTx/>
              <a:buAutoNum type="arabicPeriod"/>
            </a:pPr>
            <a:r>
              <a:rPr lang="en-US" sz="1000" dirty="0"/>
              <a:t>Deploy the MQTT cloud aggregator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aggregator_cloud.yaml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create -f –</a:t>
            </a:r>
          </a:p>
          <a:p>
            <a:pPr marL="800100" lvl="1" indent="-342900">
              <a:buFontTx/>
              <a:buAutoNum type="arabicPeriod"/>
            </a:pPr>
            <a:r>
              <a:rPr lang="en-US" sz="1000" dirty="0"/>
              <a:t>Deploy the MQTT edge collector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collector_edge.yaml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create -f -</a:t>
            </a:r>
          </a:p>
          <a:p>
            <a:pPr marL="800100" lvl="1" indent="-342900">
              <a:buFontTx/>
              <a:buAutoNum type="arabicPeriod"/>
            </a:pPr>
            <a:r>
              <a:rPr lang="en-US" sz="1000" dirty="0"/>
              <a:t>Deploy the MQTT client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client.yaml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create -f -</a:t>
            </a:r>
          </a:p>
          <a:p>
            <a:pPr marL="342900" indent="-342900">
              <a:buFontTx/>
              <a:buAutoNum type="arabicPeriod"/>
            </a:pPr>
            <a:r>
              <a:rPr lang="en-US" sz="1000" dirty="0"/>
              <a:t>Check the logs from the pods:</a:t>
            </a:r>
          </a:p>
          <a:p>
            <a:pPr marL="800100" lvl="1" indent="-342900">
              <a:buFontTx/>
              <a:buAutoNum type="arabicPeriod"/>
            </a:pPr>
            <a:r>
              <a:rPr lang="en-US" sz="1000" dirty="0"/>
              <a:t>Find out the name of the pods by running first </a:t>
            </a:r>
            <a:r>
              <a:rPr lang="en-US" sz="1000" dirty="0" err="1"/>
              <a:t>kubectl</a:t>
            </a:r>
            <a:r>
              <a:rPr lang="en-US" sz="1000" dirty="0"/>
              <a:t> get pods –n </a:t>
            </a:r>
            <a:r>
              <a:rPr lang="en-US" sz="1000" dirty="0" err="1"/>
              <a:t>decice</a:t>
            </a:r>
            <a:endParaRPr lang="en-US" sz="1000" dirty="0"/>
          </a:p>
          <a:p>
            <a:pPr marL="1257300" lvl="2" indent="-342900">
              <a:buFont typeface="Arial" panose="020B0604020202020204" pitchFamily="34" charset="0"/>
              <a:buChar char="•"/>
            </a:pPr>
            <a:r>
              <a:rPr lang="en-US" sz="1000" dirty="0" err="1">
                <a:latin typeface="Consolas" panose="020B0609020204030204" pitchFamily="49" charset="0"/>
              </a:rPr>
              <a:t>kubectl</a:t>
            </a:r>
            <a:r>
              <a:rPr lang="en-US" sz="1000" dirty="0">
                <a:latin typeface="Consolas" panose="020B0609020204030204" pitchFamily="49" charset="0"/>
              </a:rPr>
              <a:t> logs –n </a:t>
            </a:r>
            <a:r>
              <a:rPr lang="en-US" sz="1000" dirty="0" err="1">
                <a:latin typeface="Consolas" panose="020B0609020204030204" pitchFamily="49" charset="0"/>
              </a:rPr>
              <a:t>decice</a:t>
            </a:r>
            <a:r>
              <a:rPr lang="en-US" sz="1000" dirty="0">
                <a:latin typeface="Consolas" panose="020B0609020204030204" pitchFamily="49" charset="0"/>
              </a:rPr>
              <a:t> –f </a:t>
            </a:r>
            <a:r>
              <a:rPr lang="en-US" sz="1000" dirty="0" err="1">
                <a:latin typeface="Consolas" panose="020B0609020204030204" pitchFamily="49" charset="0"/>
              </a:rPr>
              <a:t>client_pod_name</a:t>
            </a:r>
            <a:endParaRPr lang="en-US" sz="1000" dirty="0">
              <a:latin typeface="Consolas" panose="020B0609020204030204" pitchFamily="49" charset="0"/>
            </a:endParaRPr>
          </a:p>
          <a:p>
            <a:pPr marL="342900" indent="-342900">
              <a:buFontTx/>
              <a:buAutoNum type="arabicPeriod"/>
            </a:pPr>
            <a:r>
              <a:rPr lang="en-US" sz="1000" dirty="0"/>
              <a:t>To delete the resources created, run the following:</a:t>
            </a:r>
          </a:p>
          <a:p>
            <a:pPr marL="800100" lvl="1" indent="-342900">
              <a:buFontTx/>
              <a:buAutoNum type="arabicPeriod"/>
            </a:pPr>
            <a:r>
              <a:rPr lang="en-US" sz="1000" dirty="0" err="1"/>
              <a:t>Undeploy</a:t>
            </a:r>
            <a:r>
              <a:rPr lang="en-US" sz="1000" dirty="0"/>
              <a:t> the MQTT aggregator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aggregator_cloud.yaml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delete -f -</a:t>
            </a:r>
          </a:p>
          <a:p>
            <a:pPr marL="800100" lvl="1" indent="-342900">
              <a:buFontTx/>
              <a:buAutoNum type="arabicPeriod"/>
            </a:pPr>
            <a:r>
              <a:rPr lang="en-US" sz="1000" dirty="0" err="1"/>
              <a:t>Undeploy</a:t>
            </a:r>
            <a:r>
              <a:rPr lang="en-US" sz="1000" dirty="0"/>
              <a:t> the MQTT collector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collector_edge.yaml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delete -f -</a:t>
            </a:r>
          </a:p>
          <a:p>
            <a:pPr marL="800100" lvl="1" indent="-342900">
              <a:buFontTx/>
              <a:buAutoNum type="arabicPeriod"/>
            </a:pPr>
            <a:r>
              <a:rPr lang="en-US" sz="1000" dirty="0" err="1"/>
              <a:t>Undeploy</a:t>
            </a:r>
            <a:r>
              <a:rPr lang="en-US" sz="1000" dirty="0"/>
              <a:t> the MQTT client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client.yaml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delete -f -</a:t>
            </a:r>
          </a:p>
          <a:p>
            <a:pPr lvl="1"/>
            <a:endParaRPr lang="en-US" sz="1000" dirty="0"/>
          </a:p>
          <a:p>
            <a:r>
              <a:rPr lang="en-US" sz="1000" dirty="0"/>
              <a:t>Extra: Have a look at the YAML files to understand how we scheduled the collector on the </a:t>
            </a:r>
            <a:r>
              <a:rPr lang="en-US" sz="1000" dirty="0" err="1"/>
              <a:t>KubeEdge</a:t>
            </a:r>
            <a:r>
              <a:rPr lang="en-US" sz="1000" dirty="0"/>
              <a:t> edge node.</a:t>
            </a:r>
          </a:p>
        </p:txBody>
      </p:sp>
    </p:spTree>
    <p:extLst>
      <p:ext uri="{BB962C8B-B14F-4D97-AF65-F5344CB8AC3E}">
        <p14:creationId xmlns:p14="http://schemas.microsoft.com/office/powerpoint/2010/main" val="401727146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2 – Extra </a:t>
            </a:r>
            <a:br>
              <a:rPr lang="en-US" b="1" dirty="0"/>
            </a:br>
            <a:r>
              <a:rPr lang="en-US" dirty="0" err="1"/>
              <a:t>KubeEdge</a:t>
            </a:r>
            <a:r>
              <a:rPr lang="en-US" dirty="0"/>
              <a:t> – Device Management Interface (DMI)</a:t>
            </a:r>
          </a:p>
        </p:txBody>
      </p:sp>
      <p:pic>
        <p:nvPicPr>
          <p:cNvPr id="5" name="Picture 4">
            <a:extLst>
              <a:ext uri="{FF2B5EF4-FFF2-40B4-BE49-F238E27FC236}">
                <a16:creationId xmlns:a16="http://schemas.microsoft.com/office/drawing/2014/main" id="{BBD093F4-3F14-4E47-91CB-1EE1B078A9B3}"/>
              </a:ext>
            </a:extLst>
          </p:cNvPr>
          <p:cNvPicPr>
            <a:picLocks noChangeAspect="1"/>
          </p:cNvPicPr>
          <p:nvPr/>
        </p:nvPicPr>
        <p:blipFill>
          <a:blip r:embed="rId3"/>
          <a:stretch>
            <a:fillRect/>
          </a:stretch>
        </p:blipFill>
        <p:spPr>
          <a:xfrm>
            <a:off x="4609029" y="923498"/>
            <a:ext cx="4018511" cy="3627943"/>
          </a:xfrm>
          <a:prstGeom prst="rect">
            <a:avLst/>
          </a:prstGeom>
        </p:spPr>
      </p:pic>
      <p:sp>
        <p:nvSpPr>
          <p:cNvPr id="8" name="文本框 159">
            <a:extLst>
              <a:ext uri="{FF2B5EF4-FFF2-40B4-BE49-F238E27FC236}">
                <a16:creationId xmlns:a16="http://schemas.microsoft.com/office/drawing/2014/main" id="{E4B6912F-DAD9-45AF-9750-4B929B10E3F9}"/>
              </a:ext>
            </a:extLst>
          </p:cNvPr>
          <p:cNvSpPr txBox="1"/>
          <p:nvPr/>
        </p:nvSpPr>
        <p:spPr>
          <a:xfrm>
            <a:off x="395289" y="630920"/>
            <a:ext cx="4176712" cy="1335687"/>
          </a:xfrm>
          <a:prstGeom prst="rect">
            <a:avLst/>
          </a:prstGeom>
          <a:noFill/>
        </p:spPr>
        <p:txBody>
          <a:bodyPr wrap="square" rtlCol="0">
            <a:spAutoFit/>
          </a:bodyPr>
          <a:lstStyle/>
          <a:p>
            <a:pPr marL="285750" indent="-285750" defTabSz="457200" hangingPunct="1">
              <a:lnSpc>
                <a:spcPct val="150000"/>
              </a:lnSpc>
              <a:buFont typeface="Arial" panose="020B0604020202020204" pitchFamily="34" charset="0"/>
              <a:buChar char="•"/>
            </a:pPr>
            <a:r>
              <a:rPr lang="en-US" altLang="zh-CN" sz="1100" kern="1200" dirty="0">
                <a:solidFill>
                  <a:prstClr val="black"/>
                </a:solidFill>
                <a:ea typeface="微软雅黑"/>
                <a:cs typeface="+mn-cs"/>
              </a:rPr>
              <a:t>Decoupled control plane and data plane for IoT devices</a:t>
            </a:r>
          </a:p>
          <a:p>
            <a:pPr marL="285750" indent="-285750" defTabSz="457200" hangingPunct="1">
              <a:lnSpc>
                <a:spcPct val="150000"/>
              </a:lnSpc>
              <a:buFont typeface="Arial" panose="020B0604020202020204" pitchFamily="34" charset="0"/>
              <a:buChar char="•"/>
            </a:pPr>
            <a:r>
              <a:rPr lang="en-US" altLang="zh-CN" sz="1100" kern="1200" dirty="0">
                <a:solidFill>
                  <a:prstClr val="black"/>
                </a:solidFill>
                <a:ea typeface="微软雅黑"/>
                <a:cs typeface="+mn-cs"/>
              </a:rPr>
              <a:t>Device (data) as a Service</a:t>
            </a:r>
          </a:p>
          <a:p>
            <a:pPr marL="285750" indent="-285750" defTabSz="457200" hangingPunct="1">
              <a:lnSpc>
                <a:spcPct val="150000"/>
              </a:lnSpc>
              <a:buFont typeface="Arial" panose="020B0604020202020204" pitchFamily="34" charset="0"/>
              <a:buChar char="•"/>
            </a:pPr>
            <a:r>
              <a:rPr lang="en-US" altLang="zh-CN" sz="1100" kern="1200" dirty="0">
                <a:solidFill>
                  <a:prstClr val="black"/>
                </a:solidFill>
                <a:ea typeface="微软雅黑"/>
                <a:cs typeface="+mn-cs"/>
              </a:rPr>
              <a:t>Help developers to focus on their own application development</a:t>
            </a:r>
          </a:p>
          <a:p>
            <a:pPr marL="285750" indent="-285750" defTabSz="457200" hangingPunct="1">
              <a:lnSpc>
                <a:spcPct val="150000"/>
              </a:lnSpc>
              <a:buFont typeface="Arial" panose="020B0604020202020204" pitchFamily="34" charset="0"/>
              <a:buChar char="•"/>
            </a:pPr>
            <a:r>
              <a:rPr lang="en-US" altLang="zh-CN" sz="1100" kern="1200" dirty="0">
                <a:solidFill>
                  <a:prstClr val="black"/>
                </a:solidFill>
                <a:ea typeface="微软雅黑"/>
                <a:cs typeface="+mn-cs"/>
              </a:rPr>
              <a:t>Reduced channel congestion between cloud and edge</a:t>
            </a:r>
          </a:p>
          <a:p>
            <a:pPr marL="285750" indent="-285750" defTabSz="457200" hangingPunct="1">
              <a:lnSpc>
                <a:spcPct val="150000"/>
              </a:lnSpc>
              <a:buFont typeface="Arial" panose="020B0604020202020204" pitchFamily="34" charset="0"/>
              <a:buChar char="•"/>
            </a:pPr>
            <a:r>
              <a:rPr lang="en-US" altLang="zh-CN" sz="1100" kern="1200" dirty="0">
                <a:solidFill>
                  <a:prstClr val="black"/>
                </a:solidFill>
                <a:ea typeface="微软雅黑"/>
                <a:cs typeface="+mn-cs"/>
              </a:rPr>
              <a:t>A more flexible and unified way to manage IoT Devices</a:t>
            </a:r>
          </a:p>
        </p:txBody>
      </p:sp>
      <p:pic>
        <p:nvPicPr>
          <p:cNvPr id="9" name="图片 160" descr="90471636531536_.pic">
            <a:extLst>
              <a:ext uri="{FF2B5EF4-FFF2-40B4-BE49-F238E27FC236}">
                <a16:creationId xmlns:a16="http://schemas.microsoft.com/office/drawing/2014/main" id="{D828AB4A-C6BF-4166-BFA0-F75C65CCD617}"/>
              </a:ext>
            </a:extLst>
          </p:cNvPr>
          <p:cNvPicPr>
            <a:picLocks noChangeAspect="1"/>
          </p:cNvPicPr>
          <p:nvPr/>
        </p:nvPicPr>
        <p:blipFill rotWithShape="1">
          <a:blip r:embed="rId4"/>
          <a:srcRect l="6275" t="36191" r="5089" b="6910"/>
          <a:stretch/>
        </p:blipFill>
        <p:spPr>
          <a:xfrm>
            <a:off x="379954" y="3289404"/>
            <a:ext cx="4155018" cy="1647528"/>
          </a:xfrm>
          <a:prstGeom prst="rect">
            <a:avLst/>
          </a:prstGeom>
        </p:spPr>
      </p:pic>
    </p:spTree>
    <p:extLst>
      <p:ext uri="{BB962C8B-B14F-4D97-AF65-F5344CB8AC3E}">
        <p14:creationId xmlns:p14="http://schemas.microsoft.com/office/powerpoint/2010/main" val="1141725893"/>
      </p:ext>
    </p:extLst>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2 – Extra </a:t>
            </a:r>
            <a:br>
              <a:rPr lang="en-US" b="1" dirty="0"/>
            </a:br>
            <a:r>
              <a:rPr lang="en-US" dirty="0" err="1"/>
              <a:t>KubeEdge</a:t>
            </a:r>
            <a:r>
              <a:rPr lang="en-US" dirty="0"/>
              <a:t> – </a:t>
            </a:r>
            <a:r>
              <a:rPr lang="en-US" dirty="0" err="1"/>
              <a:t>EdgeMesh</a:t>
            </a:r>
            <a:endParaRPr lang="en-US" dirty="0"/>
          </a:p>
        </p:txBody>
      </p:sp>
      <p:pic>
        <p:nvPicPr>
          <p:cNvPr id="6" name="图片 2">
            <a:extLst>
              <a:ext uri="{FF2B5EF4-FFF2-40B4-BE49-F238E27FC236}">
                <a16:creationId xmlns:a16="http://schemas.microsoft.com/office/drawing/2014/main" id="{67917690-20D4-4203-A7A8-E7F8854A60C6}"/>
              </a:ext>
            </a:extLst>
          </p:cNvPr>
          <p:cNvPicPr>
            <a:picLocks noChangeAspect="1"/>
          </p:cNvPicPr>
          <p:nvPr/>
        </p:nvPicPr>
        <p:blipFill>
          <a:blip r:embed="rId3"/>
          <a:stretch>
            <a:fillRect/>
          </a:stretch>
        </p:blipFill>
        <p:spPr>
          <a:xfrm>
            <a:off x="5190699" y="653080"/>
            <a:ext cx="3556957" cy="2484958"/>
          </a:xfrm>
          <a:prstGeom prst="rect">
            <a:avLst/>
          </a:prstGeom>
        </p:spPr>
      </p:pic>
      <p:sp>
        <p:nvSpPr>
          <p:cNvPr id="2" name="Rectangle 1">
            <a:extLst>
              <a:ext uri="{FF2B5EF4-FFF2-40B4-BE49-F238E27FC236}">
                <a16:creationId xmlns:a16="http://schemas.microsoft.com/office/drawing/2014/main" id="{6DAE44DE-C48B-4A11-9AB9-3BDFAEF867BE}"/>
              </a:ext>
            </a:extLst>
          </p:cNvPr>
          <p:cNvSpPr/>
          <p:nvPr/>
        </p:nvSpPr>
        <p:spPr>
          <a:xfrm>
            <a:off x="395288" y="3138038"/>
            <a:ext cx="4795411" cy="1938992"/>
          </a:xfrm>
          <a:prstGeom prst="rect">
            <a:avLst/>
          </a:prstGeom>
        </p:spPr>
        <p:txBody>
          <a:bodyPr wrap="square">
            <a:spAutoFit/>
          </a:bodyPr>
          <a:lstStyle/>
          <a:p>
            <a:pPr algn="just"/>
            <a:r>
              <a:rPr lang="en-US" sz="1000" b="1" u="sng" dirty="0">
                <a:cs typeface="Calibri" panose="020F0502020204030204" pitchFamily="34" charset="0"/>
              </a:rPr>
              <a:t>Core Components</a:t>
            </a:r>
          </a:p>
          <a:p>
            <a:pPr algn="just"/>
            <a:endParaRPr lang="en-US" sz="1000" b="1" u="sng" dirty="0">
              <a:cs typeface="Calibri" panose="020F0502020204030204" pitchFamily="34" charset="0"/>
            </a:endParaRPr>
          </a:p>
          <a:p>
            <a:pPr algn="just">
              <a:buFont typeface="Arial" panose="020B0604020202020204" pitchFamily="34" charset="0"/>
              <a:buChar char="•"/>
            </a:pPr>
            <a:r>
              <a:rPr lang="en-US" sz="1000" b="1" dirty="0">
                <a:cs typeface="Calibri" panose="020F0502020204030204" pitchFamily="34" charset="0"/>
              </a:rPr>
              <a:t> </a:t>
            </a:r>
            <a:r>
              <a:rPr lang="en-US" sz="1000" b="1" dirty="0" err="1">
                <a:cs typeface="Calibri" panose="020F0502020204030204" pitchFamily="34" charset="0"/>
              </a:rPr>
              <a:t>Proxier</a:t>
            </a:r>
            <a:r>
              <a:rPr lang="en-US" sz="1000" dirty="0">
                <a:cs typeface="Calibri" panose="020F0502020204030204" pitchFamily="34" charset="0"/>
              </a:rPr>
              <a:t>: Responsible for configuring the kernel's iptables rules, and intercepting requests to the </a:t>
            </a:r>
            <a:r>
              <a:rPr lang="en-US" sz="1000" dirty="0" err="1">
                <a:cs typeface="Calibri" panose="020F0502020204030204" pitchFamily="34" charset="0"/>
              </a:rPr>
              <a:t>EdgeMesh</a:t>
            </a:r>
            <a:r>
              <a:rPr lang="en-US" sz="1000" dirty="0">
                <a:cs typeface="Calibri" panose="020F0502020204030204" pitchFamily="34" charset="0"/>
              </a:rPr>
              <a:t> process.</a:t>
            </a:r>
          </a:p>
          <a:p>
            <a:pPr algn="just">
              <a:buFont typeface="Arial" panose="020B0604020202020204" pitchFamily="34" charset="0"/>
              <a:buChar char="•"/>
            </a:pPr>
            <a:r>
              <a:rPr lang="en-US" sz="1000" b="1" dirty="0">
                <a:cs typeface="Calibri" panose="020F0502020204030204" pitchFamily="34" charset="0"/>
              </a:rPr>
              <a:t> DNS</a:t>
            </a:r>
            <a:r>
              <a:rPr lang="en-US" sz="1000" dirty="0">
                <a:cs typeface="Calibri" panose="020F0502020204030204" pitchFamily="34" charset="0"/>
              </a:rPr>
              <a:t>: Built-in DNS resolver, which resolves the DNS request in the node into a service cluster IP.</a:t>
            </a:r>
          </a:p>
          <a:p>
            <a:pPr algn="just">
              <a:buFont typeface="Arial" panose="020B0604020202020204" pitchFamily="34" charset="0"/>
              <a:buChar char="•"/>
            </a:pPr>
            <a:r>
              <a:rPr lang="en-US" sz="1000" b="1" dirty="0">
                <a:cs typeface="Calibri" panose="020F0502020204030204" pitchFamily="34" charset="0"/>
              </a:rPr>
              <a:t> </a:t>
            </a:r>
            <a:r>
              <a:rPr lang="en-US" sz="1000" b="1" dirty="0" err="1">
                <a:cs typeface="Calibri" panose="020F0502020204030204" pitchFamily="34" charset="0"/>
              </a:rPr>
              <a:t>LoadBalancer</a:t>
            </a:r>
            <a:r>
              <a:rPr lang="en-US" sz="1000" dirty="0">
                <a:cs typeface="Calibri" panose="020F0502020204030204" pitchFamily="34" charset="0"/>
              </a:rPr>
              <a:t>: Load balancer, which forwards requests to corresponding backend instances through rich load balancing strategies.</a:t>
            </a:r>
          </a:p>
          <a:p>
            <a:pPr algn="just">
              <a:buFont typeface="Arial" panose="020B0604020202020204" pitchFamily="34" charset="0"/>
              <a:buChar char="•"/>
            </a:pPr>
            <a:r>
              <a:rPr lang="en-US" sz="1000" b="1" dirty="0">
                <a:cs typeface="Calibri" panose="020F0502020204030204" pitchFamily="34" charset="0"/>
              </a:rPr>
              <a:t> Controller</a:t>
            </a:r>
            <a:r>
              <a:rPr lang="en-US" sz="1000" dirty="0">
                <a:cs typeface="Calibri" panose="020F0502020204030204" pitchFamily="34" charset="0"/>
              </a:rPr>
              <a:t>: Obtains metadata (e.g., Service, Endpoints, Pod, etc.) by accessing the </a:t>
            </a:r>
            <a:r>
              <a:rPr lang="en-US" sz="1000" dirty="0" err="1">
                <a:cs typeface="Calibri" panose="020F0502020204030204" pitchFamily="34" charset="0"/>
              </a:rPr>
              <a:t>apiserver</a:t>
            </a:r>
            <a:r>
              <a:rPr lang="en-US" sz="1000" dirty="0">
                <a:cs typeface="Calibri" panose="020F0502020204030204" pitchFamily="34" charset="0"/>
              </a:rPr>
              <a:t> of Kubernetes or </a:t>
            </a:r>
            <a:r>
              <a:rPr lang="en-US" sz="1000" dirty="0" err="1">
                <a:cs typeface="Calibri" panose="020F0502020204030204" pitchFamily="34" charset="0"/>
              </a:rPr>
              <a:t>KubeEdge</a:t>
            </a:r>
            <a:r>
              <a:rPr lang="en-US" sz="1000" dirty="0">
                <a:cs typeface="Calibri" panose="020F0502020204030204" pitchFamily="34" charset="0"/>
              </a:rPr>
              <a:t>.</a:t>
            </a:r>
          </a:p>
          <a:p>
            <a:pPr algn="just">
              <a:buFont typeface="Arial" panose="020B0604020202020204" pitchFamily="34" charset="0"/>
              <a:buChar char="•"/>
            </a:pPr>
            <a:r>
              <a:rPr lang="en-US" sz="1000" b="1" dirty="0">
                <a:cs typeface="Calibri" panose="020F0502020204030204" pitchFamily="34" charset="0"/>
              </a:rPr>
              <a:t> Tunnel</a:t>
            </a:r>
            <a:r>
              <a:rPr lang="en-US" sz="1000" dirty="0">
                <a:cs typeface="Calibri" panose="020F0502020204030204" pitchFamily="34" charset="0"/>
              </a:rPr>
              <a:t>: Based on LibP2P implementation, using automatic relay, MDNS and hole punching to provide the ability to communicate across subnets.</a:t>
            </a:r>
          </a:p>
        </p:txBody>
      </p:sp>
      <p:sp>
        <p:nvSpPr>
          <p:cNvPr id="3" name="Rectangle 2">
            <a:extLst>
              <a:ext uri="{FF2B5EF4-FFF2-40B4-BE49-F238E27FC236}">
                <a16:creationId xmlns:a16="http://schemas.microsoft.com/office/drawing/2014/main" id="{A74090C4-833A-428F-929A-7700C8177DE7}"/>
              </a:ext>
            </a:extLst>
          </p:cNvPr>
          <p:cNvSpPr/>
          <p:nvPr/>
        </p:nvSpPr>
        <p:spPr>
          <a:xfrm>
            <a:off x="395288" y="538958"/>
            <a:ext cx="4795411" cy="2400657"/>
          </a:xfrm>
          <a:prstGeom prst="rect">
            <a:avLst/>
          </a:prstGeom>
        </p:spPr>
        <p:txBody>
          <a:bodyPr wrap="square">
            <a:spAutoFit/>
          </a:bodyPr>
          <a:lstStyle/>
          <a:p>
            <a:r>
              <a:rPr lang="en-US" sz="1000" dirty="0" err="1">
                <a:cs typeface="Calibri" panose="020F0502020204030204" pitchFamily="34" charset="0"/>
              </a:rPr>
              <a:t>EdgeMesh</a:t>
            </a:r>
            <a:r>
              <a:rPr lang="en-US" sz="1000" dirty="0">
                <a:cs typeface="Calibri" panose="020F0502020204030204" pitchFamily="34" charset="0"/>
              </a:rPr>
              <a:t> satisfies the new requirements in edge scenarios (e.g., limited edge resources, unstable edge cloud network, complex network structure, etc.), that is, high availability, high reliability, and extreme lightweight:</a:t>
            </a:r>
          </a:p>
          <a:p>
            <a:endParaRPr lang="en-US" sz="1000" dirty="0">
              <a:cs typeface="Calibri" panose="020F0502020204030204" pitchFamily="34" charset="0"/>
            </a:endParaRPr>
          </a:p>
          <a:p>
            <a:r>
              <a:rPr lang="en-US" sz="1000" b="1" dirty="0">
                <a:cs typeface="Calibri" panose="020F0502020204030204" pitchFamily="34" charset="0"/>
              </a:rPr>
              <a:t>High availability</a:t>
            </a:r>
            <a:endParaRPr lang="en-US" sz="1000" dirty="0">
              <a:cs typeface="Calibri" panose="020F0502020204030204" pitchFamily="34" charset="0"/>
            </a:endParaRPr>
          </a:p>
          <a:p>
            <a:pPr marL="285750" indent="-285750">
              <a:buFont typeface="Arial" panose="020B0604020202020204" pitchFamily="34" charset="0"/>
              <a:buChar char="•"/>
            </a:pPr>
            <a:r>
              <a:rPr lang="en-US" sz="1000" dirty="0">
                <a:cs typeface="Calibri" panose="020F0502020204030204" pitchFamily="34" charset="0"/>
              </a:rPr>
              <a:t>Use the capabilities provided by LibP2P to connect the network between edge nodes</a:t>
            </a:r>
          </a:p>
          <a:p>
            <a:pPr marL="285750" indent="-285750">
              <a:buFont typeface="Arial" panose="020B0604020202020204" pitchFamily="34" charset="0"/>
              <a:buChar char="•"/>
            </a:pPr>
            <a:r>
              <a:rPr lang="en-US" sz="1000" dirty="0">
                <a:cs typeface="Calibri" panose="020F0502020204030204" pitchFamily="34" charset="0"/>
              </a:rPr>
              <a:t>Divide the communication between edge nodes into intra-LAN and cross-LAN</a:t>
            </a:r>
          </a:p>
          <a:p>
            <a:r>
              <a:rPr lang="en-US" sz="1000" b="1" dirty="0">
                <a:cs typeface="Calibri" panose="020F0502020204030204" pitchFamily="34" charset="0"/>
              </a:rPr>
              <a:t>High reliability (offline scenario)</a:t>
            </a:r>
            <a:endParaRPr lang="en-US" sz="1000" dirty="0">
              <a:cs typeface="Calibri" panose="020F0502020204030204" pitchFamily="34" charset="0"/>
            </a:endParaRPr>
          </a:p>
          <a:p>
            <a:pPr marL="285750" indent="-285750">
              <a:buFont typeface="Arial" panose="020B0604020202020204" pitchFamily="34" charset="0"/>
              <a:buChar char="•"/>
            </a:pPr>
            <a:r>
              <a:rPr lang="en-US" sz="1000" dirty="0">
                <a:cs typeface="Calibri" panose="020F0502020204030204" pitchFamily="34" charset="0"/>
              </a:rPr>
              <a:t>Metadata is distributed through the </a:t>
            </a:r>
            <a:r>
              <a:rPr lang="en-US" sz="1000" dirty="0" err="1">
                <a:cs typeface="Calibri" panose="020F0502020204030204" pitchFamily="34" charset="0"/>
              </a:rPr>
              <a:t>KubeEdge</a:t>
            </a:r>
            <a:r>
              <a:rPr lang="en-US" sz="1000" dirty="0">
                <a:cs typeface="Calibri" panose="020F0502020204030204" pitchFamily="34" charset="0"/>
              </a:rPr>
              <a:t> </a:t>
            </a:r>
            <a:r>
              <a:rPr lang="en-US" sz="1000" dirty="0" err="1">
                <a:cs typeface="Calibri" panose="020F0502020204030204" pitchFamily="34" charset="0"/>
              </a:rPr>
              <a:t>edgehub</a:t>
            </a:r>
            <a:r>
              <a:rPr lang="en-US" sz="1000" dirty="0">
                <a:cs typeface="Calibri" panose="020F0502020204030204" pitchFamily="34" charset="0"/>
              </a:rPr>
              <a:t>/</a:t>
            </a:r>
            <a:r>
              <a:rPr lang="en-US" sz="1000" dirty="0" err="1">
                <a:cs typeface="Calibri" panose="020F0502020204030204" pitchFamily="34" charset="0"/>
              </a:rPr>
              <a:t>cloudhub</a:t>
            </a:r>
            <a:r>
              <a:rPr lang="en-US" sz="1000" dirty="0">
                <a:cs typeface="Calibri" panose="020F0502020204030204" pitchFamily="34" charset="0"/>
              </a:rPr>
              <a:t> tunnel, no need to access the cloud </a:t>
            </a:r>
            <a:r>
              <a:rPr lang="en-US" sz="1000" dirty="0" err="1">
                <a:cs typeface="Calibri" panose="020F0502020204030204" pitchFamily="34" charset="0"/>
              </a:rPr>
              <a:t>apiserver</a:t>
            </a:r>
            <a:endParaRPr lang="en-US" sz="1000" dirty="0">
              <a:cs typeface="Calibri" panose="020F0502020204030204" pitchFamily="34" charset="0"/>
            </a:endParaRPr>
          </a:p>
          <a:p>
            <a:pPr marL="742950" lvl="1" indent="-285750">
              <a:buFont typeface="Arial" panose="020B0604020202020204" pitchFamily="34" charset="0"/>
              <a:buChar char="•"/>
            </a:pPr>
            <a:r>
              <a:rPr lang="en-US" sz="1000" dirty="0" err="1">
                <a:cs typeface="Calibri" panose="020F0502020204030204" pitchFamily="34" charset="0"/>
              </a:rPr>
              <a:t>EdgeMesh</a:t>
            </a:r>
            <a:r>
              <a:rPr lang="en-US" sz="1000" dirty="0">
                <a:cs typeface="Calibri" panose="020F0502020204030204" pitchFamily="34" charset="0"/>
              </a:rPr>
              <a:t> integrates a lightweight node-level DNS server, service discovery no longer accesses the cloud </a:t>
            </a:r>
            <a:r>
              <a:rPr lang="en-US" sz="1000" dirty="0" err="1">
                <a:cs typeface="Calibri" panose="020F0502020204030204" pitchFamily="34" charset="0"/>
              </a:rPr>
              <a:t>CoreDNS</a:t>
            </a:r>
            <a:endParaRPr lang="en-US" sz="1000" dirty="0">
              <a:cs typeface="Calibri" panose="020F0502020204030204" pitchFamily="34" charset="0"/>
            </a:endParaRPr>
          </a:p>
          <a:p>
            <a:r>
              <a:rPr lang="en-US" sz="1000" b="1" dirty="0">
                <a:cs typeface="Calibri" panose="020F0502020204030204" pitchFamily="34" charset="0"/>
              </a:rPr>
              <a:t>Extreme lightweight</a:t>
            </a:r>
            <a:endParaRPr lang="en-US" sz="1000" dirty="0">
              <a:cs typeface="Calibri" panose="020F0502020204030204" pitchFamily="34" charset="0"/>
            </a:endParaRPr>
          </a:p>
          <a:p>
            <a:pPr marL="285750" indent="-285750">
              <a:buFont typeface="Arial" panose="020B0604020202020204" pitchFamily="34" charset="0"/>
              <a:buChar char="•"/>
            </a:pPr>
            <a:r>
              <a:rPr lang="en-US" sz="1000" dirty="0">
                <a:cs typeface="Calibri" panose="020F0502020204030204" pitchFamily="34" charset="0"/>
              </a:rPr>
              <a:t>Each node has one and only one Agent, which saves edge resources</a:t>
            </a:r>
            <a:endParaRPr lang="en-US" sz="1000" b="0" i="0" dirty="0">
              <a:effectLst/>
              <a:cs typeface="Calibri" panose="020F0502020204030204" pitchFamily="34" charset="0"/>
            </a:endParaRPr>
          </a:p>
        </p:txBody>
      </p:sp>
      <p:sp>
        <p:nvSpPr>
          <p:cNvPr id="4" name="Rectangle 3">
            <a:extLst>
              <a:ext uri="{FF2B5EF4-FFF2-40B4-BE49-F238E27FC236}">
                <a16:creationId xmlns:a16="http://schemas.microsoft.com/office/drawing/2014/main" id="{DC7FF8DE-ACA5-491D-A867-C58034963A57}"/>
              </a:ext>
            </a:extLst>
          </p:cNvPr>
          <p:cNvSpPr/>
          <p:nvPr/>
        </p:nvSpPr>
        <p:spPr>
          <a:xfrm>
            <a:off x="5190698" y="3254707"/>
            <a:ext cx="3556957" cy="1323439"/>
          </a:xfrm>
          <a:prstGeom prst="rect">
            <a:avLst/>
          </a:prstGeom>
        </p:spPr>
        <p:txBody>
          <a:bodyPr wrap="square">
            <a:spAutoFit/>
          </a:bodyPr>
          <a:lstStyle/>
          <a:p>
            <a:r>
              <a:rPr lang="en-US" sz="1000" b="1" u="sng" dirty="0">
                <a:cs typeface="Calibri" panose="020F0502020204030204" pitchFamily="34" charset="0"/>
              </a:rPr>
              <a:t>User value</a:t>
            </a:r>
          </a:p>
          <a:p>
            <a:endParaRPr lang="en-US" sz="1000" u="sng" dirty="0">
              <a:cs typeface="Calibri" panose="020F0502020204030204" pitchFamily="34" charset="0"/>
            </a:endParaRPr>
          </a:p>
          <a:p>
            <a:pPr>
              <a:buFont typeface="Arial" panose="020B0604020202020204" pitchFamily="34" charset="0"/>
              <a:buChar char="•"/>
            </a:pPr>
            <a:r>
              <a:rPr lang="en-US" sz="1000" dirty="0">
                <a:cs typeface="Calibri" panose="020F0502020204030204" pitchFamily="34" charset="0"/>
              </a:rPr>
              <a:t> Enable users to have the ability to access edge-to-edge/edge-to-cloud/cloud-to-edge applications across different LANs</a:t>
            </a:r>
          </a:p>
          <a:p>
            <a:pPr>
              <a:buFont typeface="Arial" panose="020B0604020202020204" pitchFamily="34" charset="0"/>
              <a:buChar char="•"/>
            </a:pPr>
            <a:endParaRPr lang="en-US" sz="1000" dirty="0">
              <a:cs typeface="Calibri" panose="020F0502020204030204" pitchFamily="34" charset="0"/>
            </a:endParaRPr>
          </a:p>
          <a:p>
            <a:pPr>
              <a:buFont typeface="Arial" panose="020B0604020202020204" pitchFamily="34" charset="0"/>
              <a:buChar char="•"/>
            </a:pPr>
            <a:r>
              <a:rPr lang="en-US" sz="1000" dirty="0">
                <a:cs typeface="Calibri" panose="020F0502020204030204" pitchFamily="34" charset="0"/>
              </a:rPr>
              <a:t> Compared to the mechanism of </a:t>
            </a:r>
            <a:r>
              <a:rPr lang="en-US" sz="1000" dirty="0" err="1">
                <a:cs typeface="Calibri" panose="020F0502020204030204" pitchFamily="34" charset="0"/>
              </a:rPr>
              <a:t>CoreDNS</a:t>
            </a:r>
            <a:r>
              <a:rPr lang="en-US" sz="1000" dirty="0">
                <a:cs typeface="Calibri" panose="020F0502020204030204" pitchFamily="34" charset="0"/>
              </a:rPr>
              <a:t> + </a:t>
            </a:r>
            <a:r>
              <a:rPr lang="en-US" sz="1000" dirty="0" err="1">
                <a:cs typeface="Calibri" panose="020F0502020204030204" pitchFamily="34" charset="0"/>
              </a:rPr>
              <a:t>Kube</a:t>
            </a:r>
            <a:r>
              <a:rPr lang="en-US" sz="1000" dirty="0">
                <a:cs typeface="Calibri" panose="020F0502020204030204" pitchFamily="34" charset="0"/>
              </a:rPr>
              <a:t>-Proxy + CNI service discovery, users only need to simply deploy an Agent to finish their goals</a:t>
            </a:r>
            <a:endParaRPr lang="en-US" sz="1000" b="0" i="0" dirty="0">
              <a:effectLst/>
              <a:cs typeface="Calibri" panose="020F0502020204030204" pitchFamily="34" charset="0"/>
            </a:endParaRPr>
          </a:p>
        </p:txBody>
      </p:sp>
    </p:spTree>
    <p:extLst>
      <p:ext uri="{BB962C8B-B14F-4D97-AF65-F5344CB8AC3E}">
        <p14:creationId xmlns:p14="http://schemas.microsoft.com/office/powerpoint/2010/main" val="832988884"/>
      </p:ext>
    </p:extLst>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a:t>
            </a:r>
            <a:br>
              <a:rPr lang="en-US" b="1" dirty="0"/>
            </a:br>
            <a:r>
              <a:rPr lang="en-US" dirty="0"/>
              <a:t>Agenda</a:t>
            </a:r>
          </a:p>
        </p:txBody>
      </p:sp>
      <p:sp>
        <p:nvSpPr>
          <p:cNvPr id="3" name="TextBox 2">
            <a:extLst>
              <a:ext uri="{FF2B5EF4-FFF2-40B4-BE49-F238E27FC236}">
                <a16:creationId xmlns:a16="http://schemas.microsoft.com/office/drawing/2014/main" id="{A10140BD-DBED-4016-A352-C6953C415C62}"/>
              </a:ext>
            </a:extLst>
          </p:cNvPr>
          <p:cNvSpPr txBox="1"/>
          <p:nvPr/>
        </p:nvSpPr>
        <p:spPr>
          <a:xfrm>
            <a:off x="395288" y="719138"/>
            <a:ext cx="8352368" cy="4124206"/>
          </a:xfrm>
          <a:prstGeom prst="rect">
            <a:avLst/>
          </a:prstGeom>
          <a:noFill/>
        </p:spPr>
        <p:txBody>
          <a:bodyPr wrap="square" rtlCol="0">
            <a:spAutoFit/>
          </a:bodyPr>
          <a:lstStyle/>
          <a:p>
            <a:r>
              <a:rPr lang="en-US" b="1" dirty="0"/>
              <a:t>Part 1</a:t>
            </a:r>
          </a:p>
          <a:p>
            <a:pPr marL="285750" indent="-285750">
              <a:buFont typeface="Arial" panose="020B0604020202020204" pitchFamily="34" charset="0"/>
              <a:buChar char="•"/>
            </a:pPr>
            <a:r>
              <a:rPr lang="en-US" dirty="0"/>
              <a:t>HAICGU cluster overview</a:t>
            </a:r>
          </a:p>
          <a:p>
            <a:pPr marL="285750" indent="-285750">
              <a:buFont typeface="Arial" panose="020B0604020202020204" pitchFamily="34" charset="0"/>
              <a:buChar char="•"/>
            </a:pPr>
            <a:r>
              <a:rPr lang="en-US" dirty="0"/>
              <a:t>Login HAICGU cluster</a:t>
            </a:r>
          </a:p>
          <a:p>
            <a:pPr marL="285750" indent="-285750">
              <a:buFont typeface="Arial" panose="020B0604020202020204" pitchFamily="34" charset="0"/>
              <a:buChar char="•"/>
            </a:pPr>
            <a:r>
              <a:rPr lang="en-US" dirty="0"/>
              <a:t>MQTT application</a:t>
            </a:r>
          </a:p>
          <a:p>
            <a:pPr marL="742950" lvl="1" indent="-285750">
              <a:buFont typeface="Arial" panose="020B0604020202020204" pitchFamily="34" charset="0"/>
              <a:buChar char="•"/>
            </a:pPr>
            <a:r>
              <a:rPr lang="en-US" sz="1600" dirty="0"/>
              <a:t>Build containers</a:t>
            </a:r>
          </a:p>
          <a:p>
            <a:pPr marL="742950" lvl="1" indent="-285750">
              <a:buFont typeface="Arial" panose="020B0604020202020204" pitchFamily="34" charset="0"/>
              <a:buChar char="•"/>
            </a:pPr>
            <a:r>
              <a:rPr lang="en-US" sz="1600" dirty="0"/>
              <a:t>Push the containers to internal registry</a:t>
            </a:r>
          </a:p>
          <a:p>
            <a:pPr marL="742950" lvl="1" indent="-285750">
              <a:buFont typeface="Arial" panose="020B0604020202020204" pitchFamily="34" charset="0"/>
              <a:buChar char="•"/>
            </a:pPr>
            <a:r>
              <a:rPr lang="en-US" sz="1600" dirty="0"/>
              <a:t>Deploy containers on Kubernetes using YAML files</a:t>
            </a:r>
          </a:p>
          <a:p>
            <a:pPr marL="742950" lvl="1" indent="-285750">
              <a:buFont typeface="Arial" panose="020B0604020202020204" pitchFamily="34" charset="0"/>
              <a:buChar char="•"/>
            </a:pPr>
            <a:r>
              <a:rPr lang="en-US" sz="1600" dirty="0"/>
              <a:t>Check containers logs and status</a:t>
            </a:r>
          </a:p>
          <a:p>
            <a:pPr marL="285750" indent="-285750">
              <a:buFont typeface="Arial" panose="020B0604020202020204" pitchFamily="34" charset="0"/>
              <a:buChar char="•"/>
            </a:pPr>
            <a:endParaRPr lang="en-US" dirty="0"/>
          </a:p>
          <a:p>
            <a:r>
              <a:rPr lang="en-US" b="1" dirty="0"/>
              <a:t>Part 2</a:t>
            </a:r>
          </a:p>
          <a:p>
            <a:pPr marL="285750" indent="-285750">
              <a:buFont typeface="Arial" panose="020B0604020202020204" pitchFamily="34" charset="0"/>
              <a:buChar char="•"/>
            </a:pPr>
            <a:r>
              <a:rPr lang="en-US" dirty="0"/>
              <a:t>Intro about </a:t>
            </a:r>
            <a:r>
              <a:rPr lang="en-US" dirty="0" err="1"/>
              <a:t>KubeEdge</a:t>
            </a:r>
            <a:endParaRPr lang="en-US" dirty="0"/>
          </a:p>
          <a:p>
            <a:pPr marL="285750" indent="-285750">
              <a:buFont typeface="Arial" panose="020B0604020202020204" pitchFamily="34" charset="0"/>
              <a:buChar char="•"/>
            </a:pPr>
            <a:r>
              <a:rPr lang="en-US" dirty="0"/>
              <a:t>Deploy MQTT application on </a:t>
            </a:r>
            <a:r>
              <a:rPr lang="en-US" dirty="0" err="1"/>
              <a:t>KubeEdge</a:t>
            </a:r>
            <a:endParaRPr lang="en-US" dirty="0"/>
          </a:p>
          <a:p>
            <a:pPr marL="742950" lvl="1" indent="-285750">
              <a:buFont typeface="Arial" panose="020B0604020202020204" pitchFamily="34" charset="0"/>
              <a:buChar char="•"/>
            </a:pPr>
            <a:r>
              <a:rPr lang="en-US" dirty="0"/>
              <a:t>Build and push aggregator container</a:t>
            </a:r>
          </a:p>
          <a:p>
            <a:pPr marL="742950" lvl="1" indent="-285750">
              <a:buFont typeface="Arial" panose="020B0604020202020204" pitchFamily="34" charset="0"/>
              <a:buChar char="•"/>
            </a:pPr>
            <a:r>
              <a:rPr lang="en-US" dirty="0"/>
              <a:t>Modify YAML</a:t>
            </a:r>
          </a:p>
          <a:p>
            <a:pPr marL="742950" lvl="1" indent="-285750">
              <a:buFont typeface="Arial" panose="020B0604020202020204" pitchFamily="34" charset="0"/>
              <a:buChar char="•"/>
            </a:pPr>
            <a:r>
              <a:rPr lang="en-US" dirty="0"/>
              <a:t>Deploy on edge node</a:t>
            </a:r>
          </a:p>
        </p:txBody>
      </p:sp>
    </p:spTree>
    <p:extLst>
      <p:ext uri="{BB962C8B-B14F-4D97-AF65-F5344CB8AC3E}">
        <p14:creationId xmlns:p14="http://schemas.microsoft.com/office/powerpoint/2010/main" val="320489974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0FBE57-188D-4ABA-83C8-0F10C67DE627}"/>
              </a:ext>
            </a:extLst>
          </p:cNvPr>
          <p:cNvSpPr/>
          <p:nvPr/>
        </p:nvSpPr>
        <p:spPr>
          <a:xfrm>
            <a:off x="564107" y="2336786"/>
            <a:ext cx="8052180" cy="2533361"/>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p:cNvSpPr>
            <a:spLocks noGrp="1"/>
          </p:cNvSpPr>
          <p:nvPr>
            <p:ph type="title"/>
          </p:nvPr>
        </p:nvSpPr>
        <p:spPr>
          <a:prstGeom prst="rect">
            <a:avLst/>
          </a:prstGeom>
        </p:spPr>
        <p:txBody>
          <a:bodyPr/>
          <a:lstStyle/>
          <a:p>
            <a:r>
              <a:rPr lang="en-US" b="1" dirty="0"/>
              <a:t>DECICE Workshop – Part 1</a:t>
            </a:r>
            <a:br>
              <a:rPr lang="en-US" b="1" dirty="0"/>
            </a:br>
            <a:r>
              <a:rPr lang="en-US" dirty="0"/>
              <a:t>HAICGU Cluster</a:t>
            </a:r>
          </a:p>
        </p:txBody>
      </p:sp>
      <p:sp>
        <p:nvSpPr>
          <p:cNvPr id="3" name="Rectangle 2">
            <a:extLst>
              <a:ext uri="{FF2B5EF4-FFF2-40B4-BE49-F238E27FC236}">
                <a16:creationId xmlns:a16="http://schemas.microsoft.com/office/drawing/2014/main" id="{36CBBE8C-7C68-4560-B075-E92747F15112}"/>
              </a:ext>
            </a:extLst>
          </p:cNvPr>
          <p:cNvSpPr/>
          <p:nvPr/>
        </p:nvSpPr>
        <p:spPr>
          <a:xfrm>
            <a:off x="2788692" y="2450322"/>
            <a:ext cx="1473959" cy="445827"/>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cn01</a:t>
            </a:r>
          </a:p>
        </p:txBody>
      </p:sp>
      <p:sp>
        <p:nvSpPr>
          <p:cNvPr id="21" name="Rectangle 20">
            <a:extLst>
              <a:ext uri="{FF2B5EF4-FFF2-40B4-BE49-F238E27FC236}">
                <a16:creationId xmlns:a16="http://schemas.microsoft.com/office/drawing/2014/main" id="{EC7670CA-98D9-4FA9-B34C-C71E75DCDB45}"/>
              </a:ext>
            </a:extLst>
          </p:cNvPr>
          <p:cNvSpPr/>
          <p:nvPr/>
        </p:nvSpPr>
        <p:spPr>
          <a:xfrm>
            <a:off x="3852688" y="1249712"/>
            <a:ext cx="1473959" cy="445827"/>
          </a:xfrm>
          <a:prstGeom prst="rect">
            <a:avLst/>
          </a:prstGeom>
          <a:solidFill>
            <a:schemeClr val="accent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haproxy</a:t>
            </a:r>
            <a:endParaRPr lang="en-US" dirty="0"/>
          </a:p>
        </p:txBody>
      </p:sp>
      <p:sp>
        <p:nvSpPr>
          <p:cNvPr id="26" name="Rectangle 25">
            <a:extLst>
              <a:ext uri="{FF2B5EF4-FFF2-40B4-BE49-F238E27FC236}">
                <a16:creationId xmlns:a16="http://schemas.microsoft.com/office/drawing/2014/main" id="{E8ABBDF2-231B-4558-8B7E-53EB05C47037}"/>
              </a:ext>
            </a:extLst>
          </p:cNvPr>
          <p:cNvSpPr/>
          <p:nvPr/>
        </p:nvSpPr>
        <p:spPr>
          <a:xfrm>
            <a:off x="4881351" y="2450322"/>
            <a:ext cx="1473959" cy="445827"/>
          </a:xfrm>
          <a:prstGeom prst="rect">
            <a:avLst/>
          </a:prstGeom>
          <a:solidFill>
            <a:srgbClr val="00206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cn02</a:t>
            </a:r>
          </a:p>
        </p:txBody>
      </p:sp>
      <p:sp>
        <p:nvSpPr>
          <p:cNvPr id="33" name="Rectangle 32">
            <a:extLst>
              <a:ext uri="{FF2B5EF4-FFF2-40B4-BE49-F238E27FC236}">
                <a16:creationId xmlns:a16="http://schemas.microsoft.com/office/drawing/2014/main" id="{E82F19E0-9ECC-489C-892F-C2205299E605}"/>
              </a:ext>
            </a:extLst>
          </p:cNvPr>
          <p:cNvSpPr/>
          <p:nvPr/>
        </p:nvSpPr>
        <p:spPr>
          <a:xfrm>
            <a:off x="777921" y="3366988"/>
            <a:ext cx="1473959" cy="445827"/>
          </a:xfrm>
          <a:prstGeom prst="rect">
            <a:avLst/>
          </a:prstGeom>
          <a:solidFill>
            <a:srgbClr val="00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cn03</a:t>
            </a:r>
          </a:p>
        </p:txBody>
      </p:sp>
      <p:sp>
        <p:nvSpPr>
          <p:cNvPr id="34" name="Rectangle 33">
            <a:extLst>
              <a:ext uri="{FF2B5EF4-FFF2-40B4-BE49-F238E27FC236}">
                <a16:creationId xmlns:a16="http://schemas.microsoft.com/office/drawing/2014/main" id="{E3E65F4A-A636-47F7-993A-488D227C633E}"/>
              </a:ext>
            </a:extLst>
          </p:cNvPr>
          <p:cNvSpPr/>
          <p:nvPr/>
        </p:nvSpPr>
        <p:spPr>
          <a:xfrm>
            <a:off x="2788691" y="3372877"/>
            <a:ext cx="1473959" cy="445827"/>
          </a:xfrm>
          <a:prstGeom prst="rect">
            <a:avLst/>
          </a:prstGeom>
          <a:solidFill>
            <a:srgbClr val="00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cn04</a:t>
            </a:r>
          </a:p>
        </p:txBody>
      </p:sp>
      <p:sp>
        <p:nvSpPr>
          <p:cNvPr id="35" name="Rectangle 34">
            <a:extLst>
              <a:ext uri="{FF2B5EF4-FFF2-40B4-BE49-F238E27FC236}">
                <a16:creationId xmlns:a16="http://schemas.microsoft.com/office/drawing/2014/main" id="{852BF075-8D33-4ACE-B221-EDACDA78718C}"/>
              </a:ext>
            </a:extLst>
          </p:cNvPr>
          <p:cNvSpPr/>
          <p:nvPr/>
        </p:nvSpPr>
        <p:spPr>
          <a:xfrm>
            <a:off x="4881351" y="3371737"/>
            <a:ext cx="1473959" cy="445827"/>
          </a:xfrm>
          <a:prstGeom prst="rect">
            <a:avLst/>
          </a:prstGeom>
          <a:solidFill>
            <a:srgbClr val="00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cn05</a:t>
            </a:r>
          </a:p>
        </p:txBody>
      </p:sp>
      <p:sp>
        <p:nvSpPr>
          <p:cNvPr id="37" name="Rectangle 36">
            <a:extLst>
              <a:ext uri="{FF2B5EF4-FFF2-40B4-BE49-F238E27FC236}">
                <a16:creationId xmlns:a16="http://schemas.microsoft.com/office/drawing/2014/main" id="{2AA422E9-548B-4C0C-BF75-6017E573D1A4}"/>
              </a:ext>
            </a:extLst>
          </p:cNvPr>
          <p:cNvSpPr/>
          <p:nvPr/>
        </p:nvSpPr>
        <p:spPr>
          <a:xfrm>
            <a:off x="6933066" y="3366988"/>
            <a:ext cx="1473959" cy="445827"/>
          </a:xfrm>
          <a:prstGeom prst="rect">
            <a:avLst/>
          </a:prstGeom>
          <a:solidFill>
            <a:srgbClr val="00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cn06</a:t>
            </a:r>
          </a:p>
        </p:txBody>
      </p:sp>
      <p:sp>
        <p:nvSpPr>
          <p:cNvPr id="9" name="TextBox 8">
            <a:extLst>
              <a:ext uri="{FF2B5EF4-FFF2-40B4-BE49-F238E27FC236}">
                <a16:creationId xmlns:a16="http://schemas.microsoft.com/office/drawing/2014/main" id="{B155B40C-F94F-4C75-8FCE-3B48F1DB1BC5}"/>
              </a:ext>
            </a:extLst>
          </p:cNvPr>
          <p:cNvSpPr txBox="1"/>
          <p:nvPr/>
        </p:nvSpPr>
        <p:spPr>
          <a:xfrm>
            <a:off x="22744" y="3466790"/>
            <a:ext cx="714231" cy="246221"/>
          </a:xfrm>
          <a:prstGeom prst="rect">
            <a:avLst/>
          </a:prstGeom>
          <a:noFill/>
        </p:spPr>
        <p:txBody>
          <a:bodyPr wrap="square" rtlCol="0">
            <a:spAutoFit/>
          </a:bodyPr>
          <a:lstStyle/>
          <a:p>
            <a:r>
              <a:rPr lang="en-US" sz="1000" dirty="0"/>
              <a:t>Worker</a:t>
            </a:r>
          </a:p>
        </p:txBody>
      </p:sp>
      <p:sp>
        <p:nvSpPr>
          <p:cNvPr id="40" name="TextBox 39">
            <a:extLst>
              <a:ext uri="{FF2B5EF4-FFF2-40B4-BE49-F238E27FC236}">
                <a16:creationId xmlns:a16="http://schemas.microsoft.com/office/drawing/2014/main" id="{896434E0-1F73-46D0-9DD2-C7DF8336285F}"/>
              </a:ext>
            </a:extLst>
          </p:cNvPr>
          <p:cNvSpPr txBox="1"/>
          <p:nvPr/>
        </p:nvSpPr>
        <p:spPr>
          <a:xfrm>
            <a:off x="22744" y="2550124"/>
            <a:ext cx="714231" cy="246221"/>
          </a:xfrm>
          <a:prstGeom prst="rect">
            <a:avLst/>
          </a:prstGeom>
          <a:noFill/>
        </p:spPr>
        <p:txBody>
          <a:bodyPr wrap="square" rtlCol="0">
            <a:spAutoFit/>
          </a:bodyPr>
          <a:lstStyle/>
          <a:p>
            <a:r>
              <a:rPr lang="en-US" sz="1000" dirty="0"/>
              <a:t>Master</a:t>
            </a:r>
          </a:p>
        </p:txBody>
      </p:sp>
      <p:pic>
        <p:nvPicPr>
          <p:cNvPr id="6146" name="Picture 2" descr="Download World, Earth, Planet. Royalty-Free Vector Graphic - Pixabay">
            <a:extLst>
              <a:ext uri="{FF2B5EF4-FFF2-40B4-BE49-F238E27FC236}">
                <a16:creationId xmlns:a16="http://schemas.microsoft.com/office/drawing/2014/main" id="{EBD8CFAE-FB2A-4683-B017-3FD9B3A9A1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2111" y="613017"/>
            <a:ext cx="335112" cy="3351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04B5B2BF-B1EC-4DD2-A523-861AE8C955BB}"/>
              </a:ext>
            </a:extLst>
          </p:cNvPr>
          <p:cNvCxnSpPr>
            <a:stCxn id="6146" idx="2"/>
            <a:endCxn id="21" idx="0"/>
          </p:cNvCxnSpPr>
          <p:nvPr/>
        </p:nvCxnSpPr>
        <p:spPr>
          <a:xfrm>
            <a:off x="4589667" y="948129"/>
            <a:ext cx="1" cy="301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64A9A950-0174-481D-854B-D1D4874EB557}"/>
              </a:ext>
            </a:extLst>
          </p:cNvPr>
          <p:cNvSpPr/>
          <p:nvPr/>
        </p:nvSpPr>
        <p:spPr>
          <a:xfrm>
            <a:off x="3834491" y="4249939"/>
            <a:ext cx="1473959" cy="445827"/>
          </a:xfrm>
          <a:prstGeom prst="rect">
            <a:avLst/>
          </a:prstGeom>
          <a:solidFill>
            <a:schemeClr val="tx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cn07</a:t>
            </a:r>
          </a:p>
        </p:txBody>
      </p:sp>
      <p:sp>
        <p:nvSpPr>
          <p:cNvPr id="44" name="TextBox 43">
            <a:extLst>
              <a:ext uri="{FF2B5EF4-FFF2-40B4-BE49-F238E27FC236}">
                <a16:creationId xmlns:a16="http://schemas.microsoft.com/office/drawing/2014/main" id="{DE1223C3-FEC9-4D90-9DF5-E1CB45A0865A}"/>
              </a:ext>
            </a:extLst>
          </p:cNvPr>
          <p:cNvSpPr txBox="1"/>
          <p:nvPr/>
        </p:nvSpPr>
        <p:spPr>
          <a:xfrm>
            <a:off x="22744" y="4229824"/>
            <a:ext cx="714231" cy="246221"/>
          </a:xfrm>
          <a:prstGeom prst="rect">
            <a:avLst/>
          </a:prstGeom>
          <a:noFill/>
        </p:spPr>
        <p:txBody>
          <a:bodyPr wrap="square" rtlCol="0">
            <a:spAutoFit/>
          </a:bodyPr>
          <a:lstStyle/>
          <a:p>
            <a:r>
              <a:rPr lang="en-US" sz="1000" dirty="0"/>
              <a:t>Worker</a:t>
            </a:r>
          </a:p>
        </p:txBody>
      </p:sp>
      <p:sp>
        <p:nvSpPr>
          <p:cNvPr id="45" name="TextBox 44">
            <a:extLst>
              <a:ext uri="{FF2B5EF4-FFF2-40B4-BE49-F238E27FC236}">
                <a16:creationId xmlns:a16="http://schemas.microsoft.com/office/drawing/2014/main" id="{22ED3337-0069-456F-99B1-4CB5D8943E87}"/>
              </a:ext>
            </a:extLst>
          </p:cNvPr>
          <p:cNvSpPr txBox="1"/>
          <p:nvPr/>
        </p:nvSpPr>
        <p:spPr>
          <a:xfrm>
            <a:off x="22744" y="4472852"/>
            <a:ext cx="714231" cy="246221"/>
          </a:xfrm>
          <a:prstGeom prst="rect">
            <a:avLst/>
          </a:prstGeom>
          <a:noFill/>
        </p:spPr>
        <p:txBody>
          <a:bodyPr wrap="square" rtlCol="0">
            <a:spAutoFit/>
          </a:bodyPr>
          <a:lstStyle/>
          <a:p>
            <a:r>
              <a:rPr lang="en-US" sz="1000" dirty="0"/>
              <a:t>Edge</a:t>
            </a:r>
          </a:p>
        </p:txBody>
      </p:sp>
      <p:sp>
        <p:nvSpPr>
          <p:cNvPr id="13" name="TextBox 12">
            <a:extLst>
              <a:ext uri="{FF2B5EF4-FFF2-40B4-BE49-F238E27FC236}">
                <a16:creationId xmlns:a16="http://schemas.microsoft.com/office/drawing/2014/main" id="{24723DE6-0E96-4A8D-B4A8-4B982A3B8982}"/>
              </a:ext>
            </a:extLst>
          </p:cNvPr>
          <p:cNvSpPr txBox="1"/>
          <p:nvPr/>
        </p:nvSpPr>
        <p:spPr>
          <a:xfrm>
            <a:off x="7306102" y="2336786"/>
            <a:ext cx="1310185" cy="430887"/>
          </a:xfrm>
          <a:prstGeom prst="rect">
            <a:avLst/>
          </a:prstGeom>
          <a:solidFill>
            <a:schemeClr val="bg1">
              <a:lumMod val="85000"/>
            </a:schemeClr>
          </a:solidFill>
        </p:spPr>
        <p:txBody>
          <a:bodyPr wrap="square" rtlCol="0">
            <a:spAutoFit/>
          </a:bodyPr>
          <a:lstStyle/>
          <a:p>
            <a:r>
              <a:rPr lang="en-US" sz="1100" dirty="0"/>
              <a:t>HAICGU Kubernetes Cluster</a:t>
            </a:r>
          </a:p>
        </p:txBody>
      </p:sp>
      <p:sp>
        <p:nvSpPr>
          <p:cNvPr id="46" name="Rectangle 45">
            <a:extLst>
              <a:ext uri="{FF2B5EF4-FFF2-40B4-BE49-F238E27FC236}">
                <a16:creationId xmlns:a16="http://schemas.microsoft.com/office/drawing/2014/main" id="{9D4B10C5-3FC3-4BE8-AADC-F8D6928266A6}"/>
              </a:ext>
            </a:extLst>
          </p:cNvPr>
          <p:cNvSpPr/>
          <p:nvPr/>
        </p:nvSpPr>
        <p:spPr>
          <a:xfrm>
            <a:off x="564106" y="1220514"/>
            <a:ext cx="1473959" cy="445827"/>
          </a:xfrm>
          <a:prstGeom prst="rect">
            <a:avLst/>
          </a:prstGeom>
          <a:solidFill>
            <a:srgbClr val="00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a:t>
            </a:r>
          </a:p>
        </p:txBody>
      </p:sp>
      <p:sp>
        <p:nvSpPr>
          <p:cNvPr id="53" name="Rectangle 52">
            <a:extLst>
              <a:ext uri="{FF2B5EF4-FFF2-40B4-BE49-F238E27FC236}">
                <a16:creationId xmlns:a16="http://schemas.microsoft.com/office/drawing/2014/main" id="{27AC0073-E417-4C4F-8EFB-56D61DBE9A31}"/>
              </a:ext>
            </a:extLst>
          </p:cNvPr>
          <p:cNvSpPr/>
          <p:nvPr/>
        </p:nvSpPr>
        <p:spPr>
          <a:xfrm>
            <a:off x="564105" y="2037861"/>
            <a:ext cx="8052180" cy="297820"/>
          </a:xfrm>
          <a:prstGeom prst="rect">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kubectl</a:t>
            </a:r>
            <a:r>
              <a:rPr lang="en-US" dirty="0"/>
              <a:t> (</a:t>
            </a:r>
            <a:r>
              <a:rPr lang="en-US" dirty="0" err="1"/>
              <a:t>kube</a:t>
            </a:r>
            <a:r>
              <a:rPr lang="en-US" dirty="0"/>
              <a:t>-</a:t>
            </a:r>
            <a:r>
              <a:rPr lang="en-US" dirty="0" err="1"/>
              <a:t>api</a:t>
            </a:r>
            <a:r>
              <a:rPr lang="en-US" dirty="0"/>
              <a:t>-server)</a:t>
            </a:r>
          </a:p>
        </p:txBody>
      </p:sp>
      <p:cxnSp>
        <p:nvCxnSpPr>
          <p:cNvPr id="57" name="Connector: Elbow 56">
            <a:extLst>
              <a:ext uri="{FF2B5EF4-FFF2-40B4-BE49-F238E27FC236}">
                <a16:creationId xmlns:a16="http://schemas.microsoft.com/office/drawing/2014/main" id="{B6AB6576-F332-4D37-8CAF-A2CBDC1360AF}"/>
              </a:ext>
            </a:extLst>
          </p:cNvPr>
          <p:cNvCxnSpPr>
            <a:stCxn id="46" idx="2"/>
            <a:endCxn id="53" idx="0"/>
          </p:cNvCxnSpPr>
          <p:nvPr/>
        </p:nvCxnSpPr>
        <p:spPr>
          <a:xfrm rot="16200000" flipH="1">
            <a:off x="2759880" y="207546"/>
            <a:ext cx="371520" cy="328910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46CA330D-EB6E-490C-AFF3-3D4758640A1A}"/>
              </a:ext>
            </a:extLst>
          </p:cNvPr>
          <p:cNvCxnSpPr>
            <a:stCxn id="21" idx="2"/>
            <a:endCxn id="53" idx="0"/>
          </p:cNvCxnSpPr>
          <p:nvPr/>
        </p:nvCxnSpPr>
        <p:spPr>
          <a:xfrm rot="16200000" flipH="1">
            <a:off x="4418770" y="1866436"/>
            <a:ext cx="342322" cy="52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6148" name="Picture 4" descr="User Icon Vector Art, Icons, and Graphics for Free Download">
            <a:extLst>
              <a:ext uri="{FF2B5EF4-FFF2-40B4-BE49-F238E27FC236}">
                <a16:creationId xmlns:a16="http://schemas.microsoft.com/office/drawing/2014/main" id="{67A1D612-347E-43D1-ADD8-DFA9931755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4148" y="600389"/>
            <a:ext cx="373874" cy="37387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User Icon Vector Art, Icons, and Graphics for Free Download">
            <a:extLst>
              <a:ext uri="{FF2B5EF4-FFF2-40B4-BE49-F238E27FC236}">
                <a16:creationId xmlns:a16="http://schemas.microsoft.com/office/drawing/2014/main" id="{5D24F6E2-3003-4383-A44B-73AF8D7D44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0575" y="587648"/>
            <a:ext cx="356076" cy="356076"/>
          </a:xfrm>
          <a:prstGeom prst="rect">
            <a:avLst/>
          </a:prstGeom>
          <a:noFill/>
          <a:extLst>
            <a:ext uri="{909E8E84-426E-40DD-AFC4-6F175D3DCCD1}">
              <a14:hiddenFill xmlns:a14="http://schemas.microsoft.com/office/drawing/2010/main">
                <a:solidFill>
                  <a:srgbClr val="FFFFFF"/>
                </a:solidFill>
              </a14:hiddenFill>
            </a:ext>
          </a:extLst>
        </p:spPr>
      </p:pic>
      <p:sp>
        <p:nvSpPr>
          <p:cNvPr id="64" name="Arrow: Right 63">
            <a:extLst>
              <a:ext uri="{FF2B5EF4-FFF2-40B4-BE49-F238E27FC236}">
                <a16:creationId xmlns:a16="http://schemas.microsoft.com/office/drawing/2014/main" id="{3A1E6F69-5484-4201-893C-00E987BE1CEB}"/>
              </a:ext>
            </a:extLst>
          </p:cNvPr>
          <p:cNvSpPr/>
          <p:nvPr/>
        </p:nvSpPr>
        <p:spPr>
          <a:xfrm>
            <a:off x="3566651" y="683065"/>
            <a:ext cx="736970" cy="186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64">
            <a:extLst>
              <a:ext uri="{FF2B5EF4-FFF2-40B4-BE49-F238E27FC236}">
                <a16:creationId xmlns:a16="http://schemas.microsoft.com/office/drawing/2014/main" id="{C200DFBC-9382-456F-A7BB-6B408EE5F579}"/>
              </a:ext>
            </a:extLst>
          </p:cNvPr>
          <p:cNvSpPr/>
          <p:nvPr/>
        </p:nvSpPr>
        <p:spPr>
          <a:xfrm>
            <a:off x="1278225" y="985543"/>
            <a:ext cx="45719" cy="186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588DE60-AFC3-451F-8E09-00A52AE770AB}"/>
              </a:ext>
            </a:extLst>
          </p:cNvPr>
          <p:cNvSpPr txBox="1"/>
          <p:nvPr/>
        </p:nvSpPr>
        <p:spPr>
          <a:xfrm>
            <a:off x="891232" y="916878"/>
            <a:ext cx="445831" cy="246221"/>
          </a:xfrm>
          <a:prstGeom prst="rect">
            <a:avLst/>
          </a:prstGeom>
          <a:noFill/>
        </p:spPr>
        <p:txBody>
          <a:bodyPr wrap="square" rtlCol="0">
            <a:spAutoFit/>
          </a:bodyPr>
          <a:lstStyle/>
          <a:p>
            <a:r>
              <a:rPr lang="en-US" sz="1000" dirty="0" err="1"/>
              <a:t>ssh</a:t>
            </a:r>
            <a:endParaRPr lang="en-US" sz="1000" dirty="0"/>
          </a:p>
        </p:txBody>
      </p:sp>
    </p:spTree>
    <p:extLst>
      <p:ext uri="{BB962C8B-B14F-4D97-AF65-F5344CB8AC3E}">
        <p14:creationId xmlns:p14="http://schemas.microsoft.com/office/powerpoint/2010/main" val="269314902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1</a:t>
            </a:r>
            <a:br>
              <a:rPr lang="en-US" b="1" dirty="0"/>
            </a:br>
            <a:r>
              <a:rPr lang="en-US" dirty="0"/>
              <a:t>Login HAICGU Cluster </a:t>
            </a:r>
          </a:p>
        </p:txBody>
      </p:sp>
      <p:sp>
        <p:nvSpPr>
          <p:cNvPr id="2" name="TextBox 1">
            <a:extLst>
              <a:ext uri="{FF2B5EF4-FFF2-40B4-BE49-F238E27FC236}">
                <a16:creationId xmlns:a16="http://schemas.microsoft.com/office/drawing/2014/main" id="{ED5ED419-4F8C-4244-A3D8-AB77974DF78A}"/>
              </a:ext>
            </a:extLst>
          </p:cNvPr>
          <p:cNvSpPr txBox="1"/>
          <p:nvPr/>
        </p:nvSpPr>
        <p:spPr>
          <a:xfrm>
            <a:off x="395288" y="764275"/>
            <a:ext cx="8352368" cy="2308324"/>
          </a:xfrm>
          <a:prstGeom prst="rect">
            <a:avLst/>
          </a:prstGeom>
          <a:noFill/>
        </p:spPr>
        <p:txBody>
          <a:bodyPr wrap="square" rtlCol="0">
            <a:spAutoFit/>
          </a:bodyPr>
          <a:lstStyle/>
          <a:p>
            <a:pPr marL="342900" indent="-342900">
              <a:buAutoNum type="arabicPeriod"/>
            </a:pPr>
            <a:r>
              <a:rPr lang="en-US" sz="1600" dirty="0"/>
              <a:t>SSH to dev node with pub/private key</a:t>
            </a:r>
          </a:p>
          <a:p>
            <a:pPr marL="342900" indent="-342900">
              <a:buAutoNum type="arabicPeriod"/>
            </a:pPr>
            <a:r>
              <a:rPr lang="en-US" sz="1600" dirty="0"/>
              <a:t>Run this command to copy the k8s cluster config into your home folder</a:t>
            </a:r>
          </a:p>
          <a:p>
            <a:pPr marL="800100" lvl="1" indent="-342900">
              <a:buFont typeface="Arial" panose="020B0604020202020204" pitchFamily="34" charset="0"/>
              <a:buChar char="•"/>
            </a:pPr>
            <a:r>
              <a:rPr lang="en-US" sz="1600" dirty="0">
                <a:solidFill>
                  <a:schemeClr val="tx1">
                    <a:lumMod val="65000"/>
                    <a:lumOff val="35000"/>
                  </a:schemeClr>
                </a:solidFill>
                <a:latin typeface="Consolas" panose="020B0609020204030204" pitchFamily="49" charset="0"/>
              </a:rPr>
              <a:t>cd &amp;&amp; </a:t>
            </a:r>
            <a:r>
              <a:rPr lang="en-US" sz="1600" dirty="0" err="1">
                <a:solidFill>
                  <a:schemeClr val="tx1">
                    <a:lumMod val="65000"/>
                    <a:lumOff val="35000"/>
                  </a:schemeClr>
                </a:solidFill>
                <a:latin typeface="Consolas" panose="020B0609020204030204" pitchFamily="49" charset="0"/>
              </a:rPr>
              <a:t>mkdir</a:t>
            </a:r>
            <a:r>
              <a:rPr lang="en-US" sz="1600" dirty="0">
                <a:solidFill>
                  <a:schemeClr val="tx1">
                    <a:lumMod val="65000"/>
                    <a:lumOff val="35000"/>
                  </a:schemeClr>
                </a:solidFill>
                <a:latin typeface="Consolas" panose="020B0609020204030204" pitchFamily="49" charset="0"/>
              </a:rPr>
              <a:t> .</a:t>
            </a:r>
            <a:r>
              <a:rPr lang="en-US" sz="1600" dirty="0" err="1">
                <a:solidFill>
                  <a:schemeClr val="tx1">
                    <a:lumMod val="65000"/>
                    <a:lumOff val="35000"/>
                  </a:schemeClr>
                </a:solidFill>
                <a:latin typeface="Consolas" panose="020B0609020204030204" pitchFamily="49" charset="0"/>
              </a:rPr>
              <a:t>kube</a:t>
            </a:r>
            <a:r>
              <a:rPr lang="en-US" sz="1600" dirty="0">
                <a:solidFill>
                  <a:schemeClr val="tx1">
                    <a:lumMod val="65000"/>
                    <a:lumOff val="35000"/>
                  </a:schemeClr>
                </a:solidFill>
                <a:latin typeface="Consolas" panose="020B0609020204030204" pitchFamily="49" charset="0"/>
              </a:rPr>
              <a:t> &amp;&amp; cp ../</a:t>
            </a:r>
            <a:r>
              <a:rPr lang="en-US" sz="1600" dirty="0" err="1">
                <a:solidFill>
                  <a:schemeClr val="tx1">
                    <a:lumMod val="65000"/>
                    <a:lumOff val="35000"/>
                  </a:schemeClr>
                </a:solidFill>
                <a:latin typeface="Consolas" panose="020B0609020204030204" pitchFamily="49" charset="0"/>
              </a:rPr>
              <a:t>kubernetes</a:t>
            </a:r>
            <a:r>
              <a:rPr lang="en-US" sz="1600" dirty="0">
                <a:solidFill>
                  <a:schemeClr val="tx1">
                    <a:lumMod val="65000"/>
                    <a:lumOff val="35000"/>
                  </a:schemeClr>
                </a:solidFill>
                <a:latin typeface="Consolas" panose="020B0609020204030204" pitchFamily="49" charset="0"/>
              </a:rPr>
              <a:t>/config ~/.</a:t>
            </a:r>
            <a:r>
              <a:rPr lang="en-US" sz="1600" dirty="0" err="1">
                <a:solidFill>
                  <a:schemeClr val="tx1">
                    <a:lumMod val="65000"/>
                    <a:lumOff val="35000"/>
                  </a:schemeClr>
                </a:solidFill>
                <a:latin typeface="Consolas" panose="020B0609020204030204" pitchFamily="49" charset="0"/>
              </a:rPr>
              <a:t>kube</a:t>
            </a:r>
            <a:endParaRPr lang="en-US" sz="1600" dirty="0">
              <a:solidFill>
                <a:schemeClr val="tx1">
                  <a:lumMod val="65000"/>
                  <a:lumOff val="35000"/>
                </a:schemeClr>
              </a:solidFill>
              <a:latin typeface="Consolas" panose="020B0609020204030204" pitchFamily="49" charset="0"/>
            </a:endParaRPr>
          </a:p>
          <a:p>
            <a:pPr marL="342900" indent="-342900">
              <a:buAutoNum type="arabicPeriod"/>
            </a:pPr>
            <a:r>
              <a:rPr lang="en-US" sz="1600" dirty="0"/>
              <a:t>Run the command </a:t>
            </a:r>
            <a:r>
              <a:rPr lang="en-US" sz="1600" dirty="0">
                <a:sym typeface="Wingdings" panose="05000000000000000000" pitchFamily="2" charset="2"/>
              </a:rPr>
              <a:t> </a:t>
            </a:r>
            <a:r>
              <a:rPr lang="en-US" sz="1600" dirty="0" err="1">
                <a:solidFill>
                  <a:schemeClr val="bg2">
                    <a:lumMod val="50000"/>
                  </a:schemeClr>
                </a:solidFill>
                <a:latin typeface="Consolas" panose="020B0609020204030204" pitchFamily="49" charset="0"/>
              </a:rPr>
              <a:t>kubectl</a:t>
            </a:r>
            <a:r>
              <a:rPr lang="en-US" sz="1600" dirty="0">
                <a:solidFill>
                  <a:schemeClr val="bg2">
                    <a:lumMod val="50000"/>
                  </a:schemeClr>
                </a:solidFill>
                <a:latin typeface="Consolas" panose="020B0609020204030204" pitchFamily="49" charset="0"/>
              </a:rPr>
              <a:t> get nodes –A</a:t>
            </a:r>
            <a:r>
              <a:rPr lang="en-US" sz="1600" dirty="0"/>
              <a:t> and check the output. You should see what’s shown below.</a:t>
            </a:r>
          </a:p>
          <a:p>
            <a:pPr marL="342900" indent="-342900">
              <a:buAutoNum type="arabicPeriod"/>
            </a:pPr>
            <a:r>
              <a:rPr lang="en-US" sz="1600" dirty="0"/>
              <a:t>Not all users have the same access rights to the </a:t>
            </a:r>
            <a:r>
              <a:rPr lang="en-US" sz="1600" dirty="0" err="1"/>
              <a:t>kubernetes</a:t>
            </a:r>
            <a:r>
              <a:rPr lang="en-US" sz="1600" dirty="0"/>
              <a:t> cluster:</a:t>
            </a:r>
          </a:p>
          <a:p>
            <a:pPr marL="800100" lvl="1" indent="-342900">
              <a:buAutoNum type="arabicPeriod"/>
            </a:pPr>
            <a:r>
              <a:rPr lang="en-US" sz="1600" dirty="0"/>
              <a:t>DECICE users have limited access to the cluster (limited to `</a:t>
            </a:r>
            <a:r>
              <a:rPr lang="en-US" sz="1600" dirty="0" err="1">
                <a:solidFill>
                  <a:schemeClr val="bg2">
                    <a:lumMod val="50000"/>
                  </a:schemeClr>
                </a:solidFill>
                <a:latin typeface="Consolas" panose="020B0609020204030204" pitchFamily="49" charset="0"/>
              </a:rPr>
              <a:t>decice</a:t>
            </a:r>
            <a:r>
              <a:rPr lang="en-US" sz="1600" dirty="0"/>
              <a:t>` namespace).</a:t>
            </a:r>
          </a:p>
          <a:p>
            <a:pPr marL="800100" lvl="1" indent="-342900">
              <a:buAutoNum type="arabicPeriod"/>
            </a:pPr>
            <a:r>
              <a:rPr lang="en-US" sz="1600" dirty="0"/>
              <a:t>Admins have no visibility restrictions of cluster resources.</a:t>
            </a:r>
          </a:p>
          <a:p>
            <a:pPr marL="342900" indent="-342900">
              <a:buAutoNum type="arabicPeriod"/>
            </a:pPr>
            <a:r>
              <a:rPr lang="en-US" sz="1600" dirty="0"/>
              <a:t>In this tutorial, we will deploy everything in the </a:t>
            </a:r>
            <a:r>
              <a:rPr lang="en-US" sz="1600" dirty="0" err="1">
                <a:latin typeface="Consolas" panose="020B0609020204030204" pitchFamily="49" charset="0"/>
              </a:rPr>
              <a:t>decice</a:t>
            </a:r>
            <a:r>
              <a:rPr lang="en-US" sz="1600" dirty="0"/>
              <a:t> namespace.</a:t>
            </a:r>
          </a:p>
        </p:txBody>
      </p:sp>
      <p:pic>
        <p:nvPicPr>
          <p:cNvPr id="3" name="Picture 2">
            <a:extLst>
              <a:ext uri="{FF2B5EF4-FFF2-40B4-BE49-F238E27FC236}">
                <a16:creationId xmlns:a16="http://schemas.microsoft.com/office/drawing/2014/main" id="{2C8FC8EB-9376-4DDE-8C85-F5FC534DF19C}"/>
              </a:ext>
            </a:extLst>
          </p:cNvPr>
          <p:cNvPicPr>
            <a:picLocks noChangeAspect="1"/>
          </p:cNvPicPr>
          <p:nvPr/>
        </p:nvPicPr>
        <p:blipFill>
          <a:blip r:embed="rId3"/>
          <a:stretch>
            <a:fillRect/>
          </a:stretch>
        </p:blipFill>
        <p:spPr>
          <a:xfrm>
            <a:off x="2347917" y="3451279"/>
            <a:ext cx="4447109" cy="1028139"/>
          </a:xfrm>
          <a:prstGeom prst="rect">
            <a:avLst/>
          </a:prstGeom>
        </p:spPr>
      </p:pic>
    </p:spTree>
    <p:extLst>
      <p:ext uri="{BB962C8B-B14F-4D97-AF65-F5344CB8AC3E}">
        <p14:creationId xmlns:p14="http://schemas.microsoft.com/office/powerpoint/2010/main" val="85043100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1</a:t>
            </a:r>
            <a:br>
              <a:rPr lang="en-US" b="1" dirty="0"/>
            </a:br>
            <a:r>
              <a:rPr lang="en-US" dirty="0"/>
              <a:t>Build and Push MQTT Application</a:t>
            </a:r>
          </a:p>
        </p:txBody>
      </p:sp>
      <p:sp>
        <p:nvSpPr>
          <p:cNvPr id="3" name="TextBox 2">
            <a:extLst>
              <a:ext uri="{FF2B5EF4-FFF2-40B4-BE49-F238E27FC236}">
                <a16:creationId xmlns:a16="http://schemas.microsoft.com/office/drawing/2014/main" id="{24FCD3DE-098E-49F3-B32F-45CA3D2899FA}"/>
              </a:ext>
            </a:extLst>
          </p:cNvPr>
          <p:cNvSpPr txBox="1"/>
          <p:nvPr/>
        </p:nvSpPr>
        <p:spPr>
          <a:xfrm>
            <a:off x="395288" y="694313"/>
            <a:ext cx="4176712" cy="4185761"/>
          </a:xfrm>
          <a:prstGeom prst="rect">
            <a:avLst/>
          </a:prstGeom>
          <a:noFill/>
        </p:spPr>
        <p:txBody>
          <a:bodyPr wrap="square" rtlCol="0">
            <a:spAutoFit/>
          </a:bodyPr>
          <a:lstStyle/>
          <a:p>
            <a:pPr algn="just"/>
            <a:r>
              <a:rPr lang="en-US" sz="1400" b="1" dirty="0"/>
              <a:t>Goal</a:t>
            </a:r>
            <a:r>
              <a:rPr lang="en-US" sz="1400" dirty="0"/>
              <a:t>: Deploy on the cluster a MQTT publisher and subscriber and check that they can write/read on a predefined topic. On the k8s cluster, a MQTT broker (mosquito) is already installed and running.</a:t>
            </a:r>
          </a:p>
          <a:p>
            <a:pPr algn="just"/>
            <a:endParaRPr lang="en-US" sz="1400" dirty="0"/>
          </a:p>
          <a:p>
            <a:pPr algn="just"/>
            <a:r>
              <a:rPr lang="en-US" sz="1400" dirty="0"/>
              <a:t>In the GitHub repository (https://github.com/rho770/oehi-cc-training.git) you will find:</a:t>
            </a:r>
          </a:p>
          <a:p>
            <a:pPr marL="171450" indent="-171450" algn="just">
              <a:buFontTx/>
              <a:buChar char="-"/>
            </a:pPr>
            <a:r>
              <a:rPr lang="en-US" sz="1400" dirty="0"/>
              <a:t>Python scripts for the publisher and subscriber.</a:t>
            </a:r>
          </a:p>
          <a:p>
            <a:pPr marL="171450" indent="-171450" algn="just">
              <a:buFontTx/>
              <a:buChar char="-"/>
            </a:pPr>
            <a:r>
              <a:rPr lang="en-US" sz="1400" dirty="0" err="1"/>
              <a:t>Dockerfiles</a:t>
            </a:r>
            <a:r>
              <a:rPr lang="en-US" sz="1400" dirty="0"/>
              <a:t> to build the images for publisher and subscriber.</a:t>
            </a:r>
          </a:p>
          <a:p>
            <a:pPr marL="171450" indent="-171450" algn="just">
              <a:buFontTx/>
              <a:buChar char="-"/>
            </a:pPr>
            <a:r>
              <a:rPr lang="en-US" sz="1400" dirty="0"/>
              <a:t>YAML files to deploy the containers on the k8s cluster.</a:t>
            </a:r>
          </a:p>
          <a:p>
            <a:pPr marL="171450" indent="-171450" algn="just">
              <a:buFontTx/>
              <a:buChar char="-"/>
            </a:pPr>
            <a:endParaRPr lang="en-US" sz="1400" dirty="0"/>
          </a:p>
          <a:p>
            <a:pPr algn="just"/>
            <a:r>
              <a:rPr lang="en-US" sz="1400" b="1" dirty="0"/>
              <a:t>Note</a:t>
            </a:r>
            <a:r>
              <a:rPr lang="en-US" sz="1400" dirty="0"/>
              <a:t>: You can run the Python scripts from shell rather than deploying the containers, however this procedure will not be described in the following slides. To do so, remember to run this command from shell first:</a:t>
            </a:r>
          </a:p>
          <a:p>
            <a:pPr algn="just"/>
            <a:r>
              <a:rPr lang="en-US" sz="1400" dirty="0">
                <a:latin typeface="Consolas" panose="020B0609020204030204" pitchFamily="49" charset="0"/>
              </a:rPr>
              <a:t>module load GCC Python </a:t>
            </a:r>
            <a:r>
              <a:rPr lang="en-US" sz="1400" dirty="0" err="1">
                <a:latin typeface="Consolas" panose="020B0609020204030204" pitchFamily="49" charset="0"/>
              </a:rPr>
              <a:t>paho-mqtt</a:t>
            </a:r>
            <a:endParaRPr lang="en-US" sz="1400" dirty="0">
              <a:latin typeface="Consolas" panose="020B0609020204030204" pitchFamily="49" charset="0"/>
            </a:endParaRPr>
          </a:p>
        </p:txBody>
      </p:sp>
      <p:pic>
        <p:nvPicPr>
          <p:cNvPr id="4" name="Graphic 3">
            <a:extLst>
              <a:ext uri="{FF2B5EF4-FFF2-40B4-BE49-F238E27FC236}">
                <a16:creationId xmlns:a16="http://schemas.microsoft.com/office/drawing/2014/main" id="{6AFC854C-403E-4DA6-AC70-0ECE9C7EAE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1472" y="1614481"/>
            <a:ext cx="4215502" cy="1789822"/>
          </a:xfrm>
          <a:prstGeom prst="rect">
            <a:avLst/>
          </a:prstGeom>
        </p:spPr>
      </p:pic>
    </p:spTree>
    <p:extLst>
      <p:ext uri="{BB962C8B-B14F-4D97-AF65-F5344CB8AC3E}">
        <p14:creationId xmlns:p14="http://schemas.microsoft.com/office/powerpoint/2010/main" val="12220573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1</a:t>
            </a:r>
            <a:br>
              <a:rPr lang="en-US" b="1" dirty="0"/>
            </a:br>
            <a:r>
              <a:rPr lang="en-US" dirty="0"/>
              <a:t>Build and Push MQTT Application</a:t>
            </a:r>
          </a:p>
        </p:txBody>
      </p:sp>
      <p:sp>
        <p:nvSpPr>
          <p:cNvPr id="3" name="TextBox 2">
            <a:extLst>
              <a:ext uri="{FF2B5EF4-FFF2-40B4-BE49-F238E27FC236}">
                <a16:creationId xmlns:a16="http://schemas.microsoft.com/office/drawing/2014/main" id="{24FCD3DE-098E-49F3-B32F-45CA3D2899FA}"/>
              </a:ext>
            </a:extLst>
          </p:cNvPr>
          <p:cNvSpPr txBox="1"/>
          <p:nvPr/>
        </p:nvSpPr>
        <p:spPr>
          <a:xfrm>
            <a:off x="395288" y="631955"/>
            <a:ext cx="8352368" cy="4401205"/>
          </a:xfrm>
          <a:prstGeom prst="rect">
            <a:avLst/>
          </a:prstGeom>
          <a:noFill/>
        </p:spPr>
        <p:txBody>
          <a:bodyPr wrap="square" rtlCol="0">
            <a:spAutoFit/>
          </a:bodyPr>
          <a:lstStyle/>
          <a:p>
            <a:pPr marL="342900" indent="-342900">
              <a:buFontTx/>
              <a:buAutoNum type="arabicPeriod"/>
            </a:pPr>
            <a:r>
              <a:rPr lang="en-US" sz="1000" dirty="0"/>
              <a:t>Make sure that you are in your home folder </a:t>
            </a:r>
            <a:r>
              <a:rPr lang="en-US" sz="1000" dirty="0">
                <a:sym typeface="Wingdings" panose="05000000000000000000" pitchFamily="2" charset="2"/>
              </a:rPr>
              <a:t> </a:t>
            </a:r>
            <a:r>
              <a:rPr lang="en-US" sz="1000" dirty="0">
                <a:latin typeface="Consolas" panose="020B0609020204030204" pitchFamily="49" charset="0"/>
                <a:sym typeface="Wingdings" panose="05000000000000000000" pitchFamily="2" charset="2"/>
              </a:rPr>
              <a:t>cd</a:t>
            </a:r>
            <a:endParaRPr lang="en-US" sz="1000" dirty="0"/>
          </a:p>
          <a:p>
            <a:pPr marL="342900" indent="-342900">
              <a:buAutoNum type="arabicPeriod"/>
            </a:pPr>
            <a:r>
              <a:rPr lang="en-US" sz="1000" dirty="0"/>
              <a:t>Pull the repository with </a:t>
            </a:r>
            <a:r>
              <a:rPr lang="en-US" sz="1000" dirty="0">
                <a:sym typeface="Wingdings" panose="05000000000000000000" pitchFamily="2" charset="2"/>
              </a:rPr>
              <a:t></a:t>
            </a:r>
            <a:r>
              <a:rPr lang="en-US" sz="1000" dirty="0"/>
              <a:t> </a:t>
            </a:r>
            <a:r>
              <a:rPr lang="en-US" sz="1000" dirty="0">
                <a:latin typeface="Consolas" panose="020B0609020204030204" pitchFamily="49" charset="0"/>
              </a:rPr>
              <a:t>git clone </a:t>
            </a:r>
            <a:r>
              <a:rPr lang="en-US" sz="1000" dirty="0">
                <a:latin typeface="Consolas" panose="020B0609020204030204" pitchFamily="49" charset="0"/>
                <a:hlinkClick r:id="rId3"/>
              </a:rPr>
              <a:t>https://github.com/rho770/oehi-cc-training.git</a:t>
            </a:r>
            <a:r>
              <a:rPr lang="en-US" sz="1000" dirty="0">
                <a:latin typeface="Consolas" panose="020B0609020204030204" pitchFamily="49" charset="0"/>
              </a:rPr>
              <a:t> ~/demo/</a:t>
            </a:r>
          </a:p>
          <a:p>
            <a:pPr marL="342900" indent="-342900">
              <a:buAutoNum type="arabicPeriod"/>
            </a:pPr>
            <a:r>
              <a:rPr lang="en-US" sz="1000" dirty="0"/>
              <a:t>Move to the demo folder </a:t>
            </a:r>
            <a:r>
              <a:rPr lang="en-US" sz="1000" dirty="0">
                <a:sym typeface="Wingdings" panose="05000000000000000000" pitchFamily="2" charset="2"/>
              </a:rPr>
              <a:t></a:t>
            </a:r>
            <a:r>
              <a:rPr lang="en-US" sz="1000" dirty="0"/>
              <a:t> </a:t>
            </a:r>
            <a:r>
              <a:rPr lang="en-US" sz="1000" dirty="0">
                <a:latin typeface="Consolas" panose="020B0609020204030204" pitchFamily="49" charset="0"/>
              </a:rPr>
              <a:t>cd ~/demo/ workflow1</a:t>
            </a:r>
            <a:r>
              <a:rPr lang="en-US" sz="1000" dirty="0"/>
              <a:t>.</a:t>
            </a:r>
          </a:p>
          <a:p>
            <a:pPr marL="342900" indent="-342900">
              <a:buAutoNum type="arabicPeriod"/>
            </a:pPr>
            <a:r>
              <a:rPr lang="en-US" sz="1000" dirty="0"/>
              <a:t>In the folder, there are both deploy and </a:t>
            </a:r>
            <a:r>
              <a:rPr lang="en-US" sz="1000" dirty="0" err="1"/>
              <a:t>undeploy</a:t>
            </a:r>
            <a:r>
              <a:rPr lang="en-US" sz="1000" dirty="0"/>
              <a:t> scripts that can be used to automated the steps illustrated below.</a:t>
            </a:r>
          </a:p>
          <a:p>
            <a:pPr marL="342900" indent="-342900">
              <a:buAutoNum type="arabicPeriod"/>
            </a:pPr>
            <a:r>
              <a:rPr lang="en-US" sz="1000" b="1" dirty="0"/>
              <a:t>Check/Edit</a:t>
            </a:r>
            <a:r>
              <a:rPr lang="en-US" sz="1000" dirty="0"/>
              <a:t> the Python code (optional).</a:t>
            </a:r>
          </a:p>
          <a:p>
            <a:pPr marL="342900" indent="-342900">
              <a:buAutoNum type="arabicPeriod"/>
            </a:pPr>
            <a:r>
              <a:rPr lang="en-US" sz="1000" b="1" dirty="0"/>
              <a:t>Build</a:t>
            </a:r>
            <a:r>
              <a:rPr lang="en-US" sz="1000" dirty="0"/>
              <a:t> the publisher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build -f </a:t>
            </a:r>
            <a:r>
              <a:rPr lang="en-US" sz="1000" dirty="0" err="1">
                <a:latin typeface="Consolas" panose="020B0609020204030204" pitchFamily="49" charset="0"/>
              </a:rPr>
              <a:t>publisher.dockerfile</a:t>
            </a:r>
            <a:r>
              <a:rPr lang="en-US" sz="1000" dirty="0">
                <a:latin typeface="Consolas" panose="020B0609020204030204" pitchFamily="49" charset="0"/>
              </a:rPr>
              <a:t> . -t cn04:30500/"$</a:t>
            </a:r>
            <a:r>
              <a:rPr lang="en-US" sz="1000" dirty="0" err="1">
                <a:latin typeface="Consolas" panose="020B0609020204030204" pitchFamily="49" charset="0"/>
              </a:rPr>
              <a:t>USER"-publisher:latest</a:t>
            </a:r>
            <a:endParaRPr lang="en-US" sz="1000" dirty="0">
              <a:latin typeface="Consolas" panose="020B0609020204030204" pitchFamily="49" charset="0"/>
            </a:endParaRPr>
          </a:p>
          <a:p>
            <a:pPr marL="800100" lvl="1" indent="-342900">
              <a:buFont typeface="Arial" panose="020B0604020202020204" pitchFamily="34" charset="0"/>
              <a:buChar char="•"/>
            </a:pPr>
            <a:r>
              <a:rPr lang="en-US" sz="1000" dirty="0">
                <a:solidFill>
                  <a:srgbClr val="FF0000"/>
                </a:solidFill>
              </a:rPr>
              <a:t>you might need </a:t>
            </a:r>
            <a:r>
              <a:rPr lang="en-US" sz="1000" dirty="0" err="1">
                <a:solidFill>
                  <a:srgbClr val="FF0000"/>
                </a:solidFill>
              </a:rPr>
              <a:t>sudo</a:t>
            </a:r>
            <a:r>
              <a:rPr lang="en-US" sz="1000" dirty="0">
                <a:solidFill>
                  <a:srgbClr val="FF0000"/>
                </a:solidFill>
              </a:rPr>
              <a:t> rights to run the </a:t>
            </a:r>
            <a:r>
              <a:rPr lang="en-US" sz="1000" dirty="0" err="1">
                <a:solidFill>
                  <a:srgbClr val="FF0000"/>
                </a:solidFill>
              </a:rPr>
              <a:t>podman</a:t>
            </a:r>
            <a:r>
              <a:rPr lang="en-US" sz="1000" dirty="0">
                <a:solidFill>
                  <a:srgbClr val="FF0000"/>
                </a:solidFill>
              </a:rPr>
              <a:t> command!</a:t>
            </a:r>
            <a:endParaRPr lang="en-US" sz="1000" dirty="0"/>
          </a:p>
          <a:p>
            <a:pPr marL="342900" indent="-342900">
              <a:buFontTx/>
              <a:buAutoNum type="arabicPeriod"/>
            </a:pPr>
            <a:r>
              <a:rPr lang="en-US" sz="1000" dirty="0"/>
              <a:t>Build the subscriber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build -f </a:t>
            </a:r>
            <a:r>
              <a:rPr lang="en-US" sz="1000" dirty="0" err="1">
                <a:latin typeface="Consolas" panose="020B0609020204030204" pitchFamily="49" charset="0"/>
              </a:rPr>
              <a:t>subscriber.dockerfile</a:t>
            </a:r>
            <a:r>
              <a:rPr lang="en-US" sz="1000" dirty="0">
                <a:latin typeface="Consolas" panose="020B0609020204030204" pitchFamily="49" charset="0"/>
              </a:rPr>
              <a:t> . -t cn04:30500/"$</a:t>
            </a:r>
            <a:r>
              <a:rPr lang="en-US" sz="1000" dirty="0" err="1">
                <a:latin typeface="Consolas" panose="020B0609020204030204" pitchFamily="49" charset="0"/>
              </a:rPr>
              <a:t>USER"-subscriber:latest</a:t>
            </a:r>
            <a:endParaRPr lang="en-US" sz="1000" dirty="0">
              <a:latin typeface="Consolas" panose="020B0609020204030204" pitchFamily="49" charset="0"/>
            </a:endParaRPr>
          </a:p>
          <a:p>
            <a:pPr marL="342900" indent="-342900">
              <a:buFontTx/>
              <a:buAutoNum type="arabicPeriod"/>
            </a:pPr>
            <a:r>
              <a:rPr lang="en-US" sz="1000" b="1" dirty="0"/>
              <a:t>Push</a:t>
            </a:r>
            <a:r>
              <a:rPr lang="en-US" sz="1000" dirty="0"/>
              <a:t> the images:</a:t>
            </a:r>
          </a:p>
          <a:p>
            <a:pPr marL="800100" lvl="1" indent="-342900">
              <a:buFontTx/>
              <a:buAutoNum type="arabicPeriod"/>
            </a:pPr>
            <a:r>
              <a:rPr lang="en-US" sz="1000" dirty="0"/>
              <a:t>Inside the Kubernetes cluster, we have deployed a private Docker image registry for DECICE.</a:t>
            </a:r>
          </a:p>
          <a:p>
            <a:pPr marL="800100" lvl="1" indent="-342900">
              <a:buFontTx/>
              <a:buAutoNum type="arabicPeriod"/>
            </a:pPr>
            <a:r>
              <a:rPr lang="en-US" sz="1000" dirty="0"/>
              <a:t>To push an image to the private registry, run the commands below:</a:t>
            </a:r>
          </a:p>
          <a:p>
            <a:pPr marL="1257300" lvl="2" indent="-342900">
              <a:buFontTx/>
              <a:buAutoNum type="arabicPeriod"/>
            </a:pPr>
            <a:r>
              <a:rPr lang="en-US" sz="1000" dirty="0"/>
              <a:t>Push the subscriber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push cn04:30500/"$</a:t>
            </a:r>
            <a:r>
              <a:rPr lang="en-US" sz="1000" dirty="0" err="1">
                <a:latin typeface="Consolas" panose="020B0609020204030204" pitchFamily="49" charset="0"/>
              </a:rPr>
              <a:t>USER"-subscriber:latest</a:t>
            </a:r>
            <a:endParaRPr lang="en-US" sz="1000" dirty="0">
              <a:latin typeface="Consolas" panose="020B0609020204030204" pitchFamily="49" charset="0"/>
            </a:endParaRPr>
          </a:p>
          <a:p>
            <a:pPr marL="1257300" lvl="2" indent="-342900">
              <a:buFontTx/>
              <a:buAutoNum type="arabicPeriod"/>
            </a:pPr>
            <a:r>
              <a:rPr lang="en-US" sz="1000" dirty="0"/>
              <a:t>Push the publisher image with </a:t>
            </a:r>
            <a:r>
              <a:rPr lang="en-US" sz="1000" dirty="0">
                <a:sym typeface="Wingdings" panose="05000000000000000000" pitchFamily="2" charset="2"/>
              </a:rPr>
              <a:t> </a:t>
            </a:r>
            <a:r>
              <a:rPr lang="en-US" sz="1000" dirty="0" err="1">
                <a:latin typeface="Consolas" panose="020B0609020204030204" pitchFamily="49" charset="0"/>
              </a:rPr>
              <a:t>podman</a:t>
            </a:r>
            <a:r>
              <a:rPr lang="en-US" sz="1000" dirty="0">
                <a:latin typeface="Consolas" panose="020B0609020204030204" pitchFamily="49" charset="0"/>
              </a:rPr>
              <a:t> push cn04:30500/"$</a:t>
            </a:r>
            <a:r>
              <a:rPr lang="en-US" sz="1000" dirty="0" err="1">
                <a:latin typeface="Consolas" panose="020B0609020204030204" pitchFamily="49" charset="0"/>
              </a:rPr>
              <a:t>USER"-publisher:latest</a:t>
            </a:r>
            <a:endParaRPr lang="en-US" sz="1000" dirty="0">
              <a:latin typeface="Consolas" panose="020B0609020204030204" pitchFamily="49" charset="0"/>
            </a:endParaRPr>
          </a:p>
          <a:p>
            <a:pPr marL="1257300" lvl="2" indent="-342900">
              <a:buFontTx/>
              <a:buAutoNum type="arabicPeriod"/>
            </a:pPr>
            <a:endParaRPr lang="en-US" sz="1000" dirty="0"/>
          </a:p>
          <a:p>
            <a:pPr marL="342900" indent="-342900">
              <a:buFontTx/>
              <a:buAutoNum type="arabicPeriod"/>
            </a:pPr>
            <a:r>
              <a:rPr lang="en-US" sz="1000" b="1" dirty="0"/>
              <a:t>Deploy</a:t>
            </a:r>
            <a:r>
              <a:rPr lang="en-US" sz="1000" dirty="0"/>
              <a:t> your containers on Kubernetes using the provided YAML file (*):</a:t>
            </a:r>
          </a:p>
          <a:p>
            <a:pPr marL="800100" lvl="1" indent="-342900">
              <a:buFontTx/>
              <a:buAutoNum type="arabicPeriod"/>
            </a:pPr>
            <a:r>
              <a:rPr lang="en-US" sz="1000" dirty="0"/>
              <a:t>Deploy the MQTT publisher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publisher.yaml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create -f -</a:t>
            </a:r>
          </a:p>
          <a:p>
            <a:pPr marL="800100" lvl="1" indent="-342900">
              <a:buFontTx/>
              <a:buAutoNum type="arabicPeriod"/>
            </a:pPr>
            <a:r>
              <a:rPr lang="en-US" sz="1000" dirty="0"/>
              <a:t>Deploy the MQTT subscriber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subscriber.yaml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create -f -</a:t>
            </a:r>
          </a:p>
          <a:p>
            <a:pPr marL="342900" indent="-342900">
              <a:buFontTx/>
              <a:buAutoNum type="arabicPeriod"/>
            </a:pPr>
            <a:r>
              <a:rPr lang="en-US" sz="1000" dirty="0"/>
              <a:t>Check the logs from the pods:</a:t>
            </a:r>
          </a:p>
          <a:p>
            <a:pPr marL="800100" lvl="1" indent="-342900">
              <a:buFontTx/>
              <a:buAutoNum type="arabicPeriod"/>
            </a:pPr>
            <a:r>
              <a:rPr lang="en-US" sz="1000" dirty="0"/>
              <a:t>Find out the name of the pods by running first </a:t>
            </a:r>
            <a:r>
              <a:rPr lang="en-US" sz="1000" dirty="0" err="1"/>
              <a:t>kubectl</a:t>
            </a:r>
            <a:r>
              <a:rPr lang="en-US" sz="1000" dirty="0"/>
              <a:t> get pods –n </a:t>
            </a:r>
            <a:r>
              <a:rPr lang="en-US" sz="1000" dirty="0" err="1"/>
              <a:t>decice</a:t>
            </a:r>
            <a:endParaRPr lang="en-US" sz="1000" dirty="0"/>
          </a:p>
          <a:p>
            <a:pPr marL="1257300" lvl="2" indent="-342900">
              <a:buFont typeface="Arial" panose="020B0604020202020204" pitchFamily="34" charset="0"/>
              <a:buChar char="•"/>
            </a:pPr>
            <a:r>
              <a:rPr lang="en-US" sz="1000" dirty="0" err="1">
                <a:latin typeface="Consolas" panose="020B0609020204030204" pitchFamily="49" charset="0"/>
              </a:rPr>
              <a:t>kubectl</a:t>
            </a:r>
            <a:r>
              <a:rPr lang="en-US" sz="1000" dirty="0">
                <a:latin typeface="Consolas" panose="020B0609020204030204" pitchFamily="49" charset="0"/>
              </a:rPr>
              <a:t> logs –n </a:t>
            </a:r>
            <a:r>
              <a:rPr lang="en-US" sz="1000" dirty="0" err="1">
                <a:latin typeface="Consolas" panose="020B0609020204030204" pitchFamily="49" charset="0"/>
              </a:rPr>
              <a:t>decice</a:t>
            </a:r>
            <a:r>
              <a:rPr lang="en-US" sz="1000" dirty="0">
                <a:latin typeface="Consolas" panose="020B0609020204030204" pitchFamily="49" charset="0"/>
              </a:rPr>
              <a:t> –f </a:t>
            </a:r>
            <a:r>
              <a:rPr lang="en-US" sz="1000" dirty="0" err="1">
                <a:latin typeface="Consolas" panose="020B0609020204030204" pitchFamily="49" charset="0"/>
              </a:rPr>
              <a:t>publisher_pod_name</a:t>
            </a:r>
            <a:endParaRPr lang="en-US" sz="1000" dirty="0">
              <a:latin typeface="Consolas" panose="020B0609020204030204" pitchFamily="49" charset="0"/>
            </a:endParaRPr>
          </a:p>
          <a:p>
            <a:pPr marL="1257300" lvl="2" indent="-342900">
              <a:buFont typeface="Arial" panose="020B0604020202020204" pitchFamily="34" charset="0"/>
              <a:buChar char="•"/>
            </a:pPr>
            <a:r>
              <a:rPr lang="en-US" sz="1000" dirty="0" err="1">
                <a:latin typeface="Consolas" panose="020B0609020204030204" pitchFamily="49" charset="0"/>
              </a:rPr>
              <a:t>kubectl</a:t>
            </a:r>
            <a:r>
              <a:rPr lang="en-US" sz="1000" dirty="0">
                <a:latin typeface="Consolas" panose="020B0609020204030204" pitchFamily="49" charset="0"/>
              </a:rPr>
              <a:t> logs –n </a:t>
            </a:r>
            <a:r>
              <a:rPr lang="en-US" sz="1000" dirty="0" err="1">
                <a:latin typeface="Consolas" panose="020B0609020204030204" pitchFamily="49" charset="0"/>
              </a:rPr>
              <a:t>decice</a:t>
            </a:r>
            <a:r>
              <a:rPr lang="en-US" sz="1000" dirty="0">
                <a:latin typeface="Consolas" panose="020B0609020204030204" pitchFamily="49" charset="0"/>
              </a:rPr>
              <a:t> –f </a:t>
            </a:r>
            <a:r>
              <a:rPr lang="en-US" sz="1000" dirty="0" err="1">
                <a:latin typeface="Consolas" panose="020B0609020204030204" pitchFamily="49" charset="0"/>
              </a:rPr>
              <a:t>subscriber_pod_name</a:t>
            </a:r>
            <a:endParaRPr lang="en-US" sz="1000" dirty="0">
              <a:latin typeface="Consolas" panose="020B0609020204030204" pitchFamily="49" charset="0"/>
            </a:endParaRPr>
          </a:p>
          <a:p>
            <a:pPr marL="342900" indent="-342900">
              <a:buFontTx/>
              <a:buAutoNum type="arabicPeriod"/>
            </a:pPr>
            <a:r>
              <a:rPr lang="en-US" sz="1000" dirty="0"/>
              <a:t>To delete the resources created, run the following:</a:t>
            </a:r>
          </a:p>
          <a:p>
            <a:pPr marL="800100" lvl="1" indent="-342900">
              <a:buFontTx/>
              <a:buAutoNum type="arabicPeriod"/>
            </a:pPr>
            <a:r>
              <a:rPr lang="en-US" sz="1000" dirty="0" err="1"/>
              <a:t>Undeploy</a:t>
            </a:r>
            <a:r>
              <a:rPr lang="en-US" sz="1000" dirty="0"/>
              <a:t> the MQTT publisher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publisher.yaml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delete -f -</a:t>
            </a:r>
          </a:p>
          <a:p>
            <a:pPr marL="800100" lvl="1" indent="-342900">
              <a:buFontTx/>
              <a:buAutoNum type="arabicPeriod"/>
            </a:pPr>
            <a:r>
              <a:rPr lang="en-US" sz="1000" dirty="0" err="1"/>
              <a:t>Undeploy</a:t>
            </a:r>
            <a:r>
              <a:rPr lang="en-US" sz="1000" dirty="0"/>
              <a:t> the MQTT subscriber </a:t>
            </a:r>
            <a:r>
              <a:rPr lang="en-US" sz="1000" dirty="0">
                <a:sym typeface="Wingdings" panose="05000000000000000000" pitchFamily="2" charset="2"/>
              </a:rPr>
              <a:t> </a:t>
            </a:r>
            <a:r>
              <a:rPr lang="en-US" sz="1000" dirty="0" err="1">
                <a:latin typeface="Consolas" panose="020B0609020204030204" pitchFamily="49" charset="0"/>
              </a:rPr>
              <a:t>envsubst</a:t>
            </a:r>
            <a:r>
              <a:rPr lang="en-US" sz="1000" dirty="0">
                <a:latin typeface="Consolas" panose="020B0609020204030204" pitchFamily="49" charset="0"/>
              </a:rPr>
              <a:t> &lt; </a:t>
            </a:r>
            <a:r>
              <a:rPr lang="en-US" sz="1000" dirty="0" err="1">
                <a:latin typeface="Consolas" panose="020B0609020204030204" pitchFamily="49" charset="0"/>
              </a:rPr>
              <a:t>yaml</a:t>
            </a:r>
            <a:r>
              <a:rPr lang="en-US" sz="1000" dirty="0">
                <a:latin typeface="Consolas" panose="020B0609020204030204" pitchFamily="49" charset="0"/>
              </a:rPr>
              <a:t>/</a:t>
            </a:r>
            <a:r>
              <a:rPr lang="en-US" sz="1000" dirty="0" err="1">
                <a:latin typeface="Consolas" panose="020B0609020204030204" pitchFamily="49" charset="0"/>
              </a:rPr>
              <a:t>subscriber.yaml</a:t>
            </a:r>
            <a:r>
              <a:rPr lang="en-US" sz="1000" dirty="0">
                <a:latin typeface="Consolas" panose="020B0609020204030204" pitchFamily="49" charset="0"/>
              </a:rPr>
              <a:t> | </a:t>
            </a:r>
            <a:r>
              <a:rPr lang="en-US" sz="1000" dirty="0" err="1">
                <a:latin typeface="Consolas" panose="020B0609020204030204" pitchFamily="49" charset="0"/>
              </a:rPr>
              <a:t>kubectl</a:t>
            </a:r>
            <a:r>
              <a:rPr lang="en-US" sz="1000" dirty="0">
                <a:latin typeface="Consolas" panose="020B0609020204030204" pitchFamily="49" charset="0"/>
              </a:rPr>
              <a:t> delete -f -</a:t>
            </a:r>
          </a:p>
          <a:p>
            <a:pPr marL="800100" lvl="1" indent="-342900">
              <a:buFontTx/>
              <a:buAutoNum type="arabicPeriod"/>
            </a:pPr>
            <a:endParaRPr lang="en-US" sz="1000" dirty="0"/>
          </a:p>
          <a:p>
            <a:r>
              <a:rPr lang="en-US" sz="1000" dirty="0"/>
              <a:t>Extra: Have a look at the YAML files to understand how pods are assigned to k8s nodes and where the connection details for the broker are located.</a:t>
            </a:r>
          </a:p>
          <a:p>
            <a:r>
              <a:rPr lang="en-US" sz="1000" dirty="0"/>
              <a:t>(*): We use the shell command </a:t>
            </a:r>
            <a:r>
              <a:rPr lang="en-US" sz="1000" dirty="0" err="1">
                <a:latin typeface="Consolas" panose="020B0609020204030204" pitchFamily="49" charset="0"/>
              </a:rPr>
              <a:t>envsubst</a:t>
            </a:r>
            <a:r>
              <a:rPr lang="en-US" sz="1000" dirty="0"/>
              <a:t> to replace environment variables in the YAML file with their actual value. In this case, the current shell user username.</a:t>
            </a:r>
          </a:p>
        </p:txBody>
      </p:sp>
    </p:spTree>
    <p:extLst>
      <p:ext uri="{BB962C8B-B14F-4D97-AF65-F5344CB8AC3E}">
        <p14:creationId xmlns:p14="http://schemas.microsoft.com/office/powerpoint/2010/main" val="58784238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a:t>
            </a:r>
            <a:br>
              <a:rPr lang="en-US" b="1" dirty="0"/>
            </a:br>
            <a:r>
              <a:rPr lang="en-US" dirty="0"/>
              <a:t>Agenda</a:t>
            </a:r>
          </a:p>
        </p:txBody>
      </p:sp>
      <p:sp>
        <p:nvSpPr>
          <p:cNvPr id="3" name="TextBox 2">
            <a:extLst>
              <a:ext uri="{FF2B5EF4-FFF2-40B4-BE49-F238E27FC236}">
                <a16:creationId xmlns:a16="http://schemas.microsoft.com/office/drawing/2014/main" id="{A10140BD-DBED-4016-A352-C6953C415C62}"/>
              </a:ext>
            </a:extLst>
          </p:cNvPr>
          <p:cNvSpPr txBox="1"/>
          <p:nvPr/>
        </p:nvSpPr>
        <p:spPr>
          <a:xfrm>
            <a:off x="395288" y="2248584"/>
            <a:ext cx="8352368" cy="646331"/>
          </a:xfrm>
          <a:prstGeom prst="rect">
            <a:avLst/>
          </a:prstGeom>
          <a:noFill/>
        </p:spPr>
        <p:txBody>
          <a:bodyPr wrap="square" rtlCol="0">
            <a:spAutoFit/>
          </a:bodyPr>
          <a:lstStyle/>
          <a:p>
            <a:pPr algn="ctr"/>
            <a:r>
              <a:rPr lang="en-US" sz="3600" b="1" dirty="0"/>
              <a:t>Part 2</a:t>
            </a:r>
            <a:endParaRPr lang="en-US" sz="3600" dirty="0"/>
          </a:p>
        </p:txBody>
      </p:sp>
    </p:spTree>
    <p:extLst>
      <p:ext uri="{BB962C8B-B14F-4D97-AF65-F5344CB8AC3E}">
        <p14:creationId xmlns:p14="http://schemas.microsoft.com/office/powerpoint/2010/main" val="33490170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2</a:t>
            </a:r>
            <a:br>
              <a:rPr lang="en-US" b="1" dirty="0"/>
            </a:br>
            <a:r>
              <a:rPr lang="en-US" dirty="0" err="1"/>
              <a:t>KubeEdge</a:t>
            </a:r>
            <a:endParaRPr lang="en-US" dirty="0"/>
          </a:p>
        </p:txBody>
      </p:sp>
      <p:pic>
        <p:nvPicPr>
          <p:cNvPr id="2" name="Picture 1">
            <a:extLst>
              <a:ext uri="{FF2B5EF4-FFF2-40B4-BE49-F238E27FC236}">
                <a16:creationId xmlns:a16="http://schemas.microsoft.com/office/drawing/2014/main" id="{B0DD34A5-05D0-441A-A715-6A1CA008AB6F}"/>
              </a:ext>
            </a:extLst>
          </p:cNvPr>
          <p:cNvPicPr>
            <a:picLocks noChangeAspect="1"/>
          </p:cNvPicPr>
          <p:nvPr/>
        </p:nvPicPr>
        <p:blipFill>
          <a:blip r:embed="rId3"/>
          <a:stretch>
            <a:fillRect/>
          </a:stretch>
        </p:blipFill>
        <p:spPr>
          <a:xfrm>
            <a:off x="4640239" y="609597"/>
            <a:ext cx="4107417" cy="2071331"/>
          </a:xfrm>
          <a:prstGeom prst="rect">
            <a:avLst/>
          </a:prstGeom>
        </p:spPr>
      </p:pic>
      <p:sp>
        <p:nvSpPr>
          <p:cNvPr id="83" name="Rectangle 82">
            <a:extLst>
              <a:ext uri="{FF2B5EF4-FFF2-40B4-BE49-F238E27FC236}">
                <a16:creationId xmlns:a16="http://schemas.microsoft.com/office/drawing/2014/main" id="{4F566D09-D0B5-4E49-8C5F-793424E82156}"/>
              </a:ext>
            </a:extLst>
          </p:cNvPr>
          <p:cNvSpPr/>
          <p:nvPr/>
        </p:nvSpPr>
        <p:spPr>
          <a:xfrm>
            <a:off x="395288" y="609597"/>
            <a:ext cx="4176712" cy="1015663"/>
          </a:xfrm>
          <a:prstGeom prst="rect">
            <a:avLst/>
          </a:prstGeom>
        </p:spPr>
        <p:txBody>
          <a:bodyPr wrap="square">
            <a:spAutoFit/>
          </a:bodyPr>
          <a:lstStyle/>
          <a:p>
            <a:pPr algn="just"/>
            <a:r>
              <a:rPr lang="en-US" sz="1000" dirty="0" err="1">
                <a:latin typeface="-apple-system"/>
              </a:rPr>
              <a:t>KubeEdge</a:t>
            </a:r>
            <a:r>
              <a:rPr lang="en-US" sz="1000" dirty="0">
                <a:latin typeface="-apple-system"/>
              </a:rPr>
              <a:t> is built upon Kubernetes and extends native containerized application orchestration and device management to hosts at the Edge. It consists of </a:t>
            </a:r>
            <a:r>
              <a:rPr lang="en-US" sz="1000" b="1" dirty="0">
                <a:latin typeface="-apple-system"/>
              </a:rPr>
              <a:t>cloud</a:t>
            </a:r>
            <a:r>
              <a:rPr lang="en-US" sz="1000" dirty="0">
                <a:latin typeface="-apple-system"/>
              </a:rPr>
              <a:t> </a:t>
            </a:r>
            <a:r>
              <a:rPr lang="en-US" sz="1000" b="1" dirty="0">
                <a:latin typeface="-apple-system"/>
              </a:rPr>
              <a:t>part</a:t>
            </a:r>
            <a:r>
              <a:rPr lang="en-US" sz="1000" dirty="0">
                <a:latin typeface="-apple-system"/>
              </a:rPr>
              <a:t> and </a:t>
            </a:r>
            <a:r>
              <a:rPr lang="en-US" sz="1000" b="1" dirty="0">
                <a:latin typeface="-apple-system"/>
              </a:rPr>
              <a:t>edge</a:t>
            </a:r>
            <a:r>
              <a:rPr lang="en-US" sz="1000" dirty="0">
                <a:latin typeface="-apple-system"/>
              </a:rPr>
              <a:t> </a:t>
            </a:r>
            <a:r>
              <a:rPr lang="en-US" sz="1000" b="1" dirty="0">
                <a:latin typeface="-apple-system"/>
              </a:rPr>
              <a:t>part</a:t>
            </a:r>
            <a:r>
              <a:rPr lang="en-US" sz="1000" dirty="0">
                <a:latin typeface="-apple-system"/>
              </a:rPr>
              <a:t>, provides core infrastructure support for networking, application deployment and metadata synchronization between cloud and edge. It also supports </a:t>
            </a:r>
            <a:r>
              <a:rPr lang="en-US" sz="1000" b="1" dirty="0">
                <a:latin typeface="-apple-system"/>
              </a:rPr>
              <a:t>MQTT</a:t>
            </a:r>
            <a:r>
              <a:rPr lang="en-US" sz="1000" dirty="0">
                <a:latin typeface="-apple-system"/>
              </a:rPr>
              <a:t> which enables edge devices to access through edge nodes.</a:t>
            </a:r>
            <a:endParaRPr lang="en-US" sz="1000" dirty="0"/>
          </a:p>
        </p:txBody>
      </p:sp>
      <p:pic>
        <p:nvPicPr>
          <p:cNvPr id="1026" name="Picture 2" descr="https://github.com/kubeedge/kubeedge/raw/master/docs/images/kubeedge_arch.png">
            <a:extLst>
              <a:ext uri="{FF2B5EF4-FFF2-40B4-BE49-F238E27FC236}">
                <a16:creationId xmlns:a16="http://schemas.microsoft.com/office/drawing/2014/main" id="{301B8E40-6C38-4815-84DC-3EBF1867DE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4389" y="2680928"/>
            <a:ext cx="2950218" cy="2388482"/>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C9D1B75C-419A-4759-9F2C-CE4FD8E9C69D}"/>
              </a:ext>
            </a:extLst>
          </p:cNvPr>
          <p:cNvSpPr/>
          <p:nvPr/>
        </p:nvSpPr>
        <p:spPr>
          <a:xfrm>
            <a:off x="395288" y="1848174"/>
            <a:ext cx="4196686" cy="2708434"/>
          </a:xfrm>
          <a:prstGeom prst="rect">
            <a:avLst/>
          </a:prstGeom>
        </p:spPr>
        <p:txBody>
          <a:bodyPr wrap="square">
            <a:spAutoFit/>
          </a:bodyPr>
          <a:lstStyle/>
          <a:p>
            <a:r>
              <a:rPr lang="en-US" sz="1000" b="1" dirty="0">
                <a:latin typeface="-apple-system"/>
              </a:rPr>
              <a:t>Advantages</a:t>
            </a:r>
          </a:p>
          <a:p>
            <a:endParaRPr lang="en-US" sz="1000" b="1" dirty="0">
              <a:latin typeface="-apple-system"/>
            </a:endParaRPr>
          </a:p>
          <a:p>
            <a:pPr>
              <a:buFont typeface="Arial" panose="020B0604020202020204" pitchFamily="34" charset="0"/>
              <a:buChar char="•"/>
            </a:pPr>
            <a:r>
              <a:rPr lang="en-US" sz="1000" b="1" dirty="0">
                <a:latin typeface="-apple-system"/>
              </a:rPr>
              <a:t> Kubernetes-native support</a:t>
            </a:r>
            <a:r>
              <a:rPr lang="en-US" sz="1000" dirty="0">
                <a:latin typeface="-apple-system"/>
              </a:rPr>
              <a:t>: Managing edge applications and edge devices in the cloud with fully compatible Kubernetes APIs.</a:t>
            </a:r>
          </a:p>
          <a:p>
            <a:pPr>
              <a:buFont typeface="Arial" panose="020B0604020202020204" pitchFamily="34" charset="0"/>
              <a:buChar char="•"/>
            </a:pPr>
            <a:endParaRPr lang="en-US" sz="1000" dirty="0">
              <a:latin typeface="-apple-system"/>
            </a:endParaRPr>
          </a:p>
          <a:p>
            <a:pPr>
              <a:buFont typeface="Arial" panose="020B0604020202020204" pitchFamily="34" charset="0"/>
              <a:buChar char="•"/>
            </a:pPr>
            <a:r>
              <a:rPr lang="en-US" sz="1000" b="1" dirty="0">
                <a:latin typeface="-apple-system"/>
              </a:rPr>
              <a:t> Cloud-Edge Reliable Collaboration</a:t>
            </a:r>
            <a:r>
              <a:rPr lang="en-US" sz="1000" dirty="0">
                <a:latin typeface="-apple-system"/>
              </a:rPr>
              <a:t>: Ensure reliable messages delivery without loss over unstable cloud-edge network.</a:t>
            </a:r>
          </a:p>
          <a:p>
            <a:pPr>
              <a:buFont typeface="Arial" panose="020B0604020202020204" pitchFamily="34" charset="0"/>
              <a:buChar char="•"/>
            </a:pPr>
            <a:endParaRPr lang="en-US" sz="1000" dirty="0">
              <a:latin typeface="-apple-system"/>
            </a:endParaRPr>
          </a:p>
          <a:p>
            <a:pPr>
              <a:buFont typeface="Arial" panose="020B0604020202020204" pitchFamily="34" charset="0"/>
              <a:buChar char="•"/>
            </a:pPr>
            <a:r>
              <a:rPr lang="en-US" sz="1000" b="1" dirty="0">
                <a:latin typeface="-apple-system"/>
              </a:rPr>
              <a:t> Edge Autonomy</a:t>
            </a:r>
            <a:r>
              <a:rPr lang="en-US" sz="1000" dirty="0">
                <a:latin typeface="-apple-system"/>
              </a:rPr>
              <a:t>: Ensure edge nodes run autonomously and the applications in edge run normally, when the cloud-edge network is unstable or edge is offline and restarted.</a:t>
            </a:r>
          </a:p>
          <a:p>
            <a:pPr>
              <a:buFont typeface="Arial" panose="020B0604020202020204" pitchFamily="34" charset="0"/>
              <a:buChar char="•"/>
            </a:pPr>
            <a:endParaRPr lang="en-US" sz="1000" dirty="0">
              <a:latin typeface="-apple-system"/>
            </a:endParaRPr>
          </a:p>
          <a:p>
            <a:pPr>
              <a:buFont typeface="Arial" panose="020B0604020202020204" pitchFamily="34" charset="0"/>
              <a:buChar char="•"/>
            </a:pPr>
            <a:r>
              <a:rPr lang="en-US" sz="1000" b="1" dirty="0">
                <a:latin typeface="-apple-system"/>
              </a:rPr>
              <a:t> Edge Devices Management</a:t>
            </a:r>
            <a:r>
              <a:rPr lang="en-US" sz="1000" dirty="0">
                <a:latin typeface="-apple-system"/>
              </a:rPr>
              <a:t>: Managing edge devices through Kubernetes native APIs implemented by CRD.</a:t>
            </a:r>
          </a:p>
          <a:p>
            <a:pPr>
              <a:buFont typeface="Arial" panose="020B0604020202020204" pitchFamily="34" charset="0"/>
              <a:buChar char="•"/>
            </a:pPr>
            <a:endParaRPr lang="en-US" sz="1000" dirty="0">
              <a:latin typeface="-apple-system"/>
            </a:endParaRPr>
          </a:p>
          <a:p>
            <a:pPr>
              <a:buFont typeface="Arial" panose="020B0604020202020204" pitchFamily="34" charset="0"/>
              <a:buChar char="•"/>
            </a:pPr>
            <a:r>
              <a:rPr lang="en-US" sz="1000" b="1" dirty="0">
                <a:latin typeface="-apple-system"/>
              </a:rPr>
              <a:t> Extremely Lightweight Edge Agent</a:t>
            </a:r>
            <a:r>
              <a:rPr lang="en-US" sz="1000" dirty="0">
                <a:latin typeface="-apple-system"/>
              </a:rPr>
              <a:t>: Extremely lightweight Edge Agent(</a:t>
            </a:r>
            <a:r>
              <a:rPr lang="en-US" sz="1000" dirty="0" err="1">
                <a:latin typeface="-apple-system"/>
              </a:rPr>
              <a:t>EdgeCore</a:t>
            </a:r>
            <a:r>
              <a:rPr lang="en-US" sz="1000" dirty="0">
                <a:latin typeface="-apple-system"/>
              </a:rPr>
              <a:t>) to run on resource constrained edge.</a:t>
            </a:r>
            <a:endParaRPr lang="en-US" sz="1000" b="0" i="0" dirty="0">
              <a:effectLst/>
              <a:latin typeface="-apple-system"/>
            </a:endParaRPr>
          </a:p>
        </p:txBody>
      </p:sp>
    </p:spTree>
    <p:extLst>
      <p:ext uri="{BB962C8B-B14F-4D97-AF65-F5344CB8AC3E}">
        <p14:creationId xmlns:p14="http://schemas.microsoft.com/office/powerpoint/2010/main" val="313486114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prstGeom prst="rect">
            <a:avLst/>
          </a:prstGeom>
        </p:spPr>
        <p:txBody>
          <a:bodyPr/>
          <a:lstStyle/>
          <a:p>
            <a:r>
              <a:rPr lang="en-US" b="1" dirty="0"/>
              <a:t>DECICE Workshop – Part 2</a:t>
            </a:r>
            <a:br>
              <a:rPr lang="en-US" b="1" dirty="0"/>
            </a:br>
            <a:r>
              <a:rPr lang="en-US" dirty="0" err="1"/>
              <a:t>KubeEdge</a:t>
            </a:r>
            <a:endParaRPr lang="en-US" dirty="0"/>
          </a:p>
        </p:txBody>
      </p:sp>
      <p:pic>
        <p:nvPicPr>
          <p:cNvPr id="2" name="Picture 1">
            <a:extLst>
              <a:ext uri="{FF2B5EF4-FFF2-40B4-BE49-F238E27FC236}">
                <a16:creationId xmlns:a16="http://schemas.microsoft.com/office/drawing/2014/main" id="{B0DD34A5-05D0-441A-A715-6A1CA008AB6F}"/>
              </a:ext>
            </a:extLst>
          </p:cNvPr>
          <p:cNvPicPr>
            <a:picLocks noChangeAspect="1"/>
          </p:cNvPicPr>
          <p:nvPr/>
        </p:nvPicPr>
        <p:blipFill>
          <a:blip r:embed="rId3"/>
          <a:stretch>
            <a:fillRect/>
          </a:stretch>
        </p:blipFill>
        <p:spPr>
          <a:xfrm>
            <a:off x="4640239" y="609597"/>
            <a:ext cx="4107417" cy="2071331"/>
          </a:xfrm>
          <a:prstGeom prst="rect">
            <a:avLst/>
          </a:prstGeom>
        </p:spPr>
      </p:pic>
      <p:pic>
        <p:nvPicPr>
          <p:cNvPr id="1026" name="Picture 2" descr="https://github.com/kubeedge/kubeedge/raw/master/docs/images/kubeedge_arch.png">
            <a:extLst>
              <a:ext uri="{FF2B5EF4-FFF2-40B4-BE49-F238E27FC236}">
                <a16:creationId xmlns:a16="http://schemas.microsoft.com/office/drawing/2014/main" id="{301B8E40-6C38-4815-84DC-3EBF1867DE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4389" y="2680928"/>
            <a:ext cx="2950218" cy="23884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85BCD1-166D-48FD-A531-C31260365E6F}"/>
              </a:ext>
            </a:extLst>
          </p:cNvPr>
          <p:cNvSpPr/>
          <p:nvPr/>
        </p:nvSpPr>
        <p:spPr>
          <a:xfrm>
            <a:off x="395289" y="2086925"/>
            <a:ext cx="4176712" cy="3000821"/>
          </a:xfrm>
          <a:prstGeom prst="rect">
            <a:avLst/>
          </a:prstGeom>
        </p:spPr>
        <p:txBody>
          <a:bodyPr wrap="square">
            <a:spAutoFit/>
          </a:bodyPr>
          <a:lstStyle/>
          <a:p>
            <a:pPr algn="just"/>
            <a:r>
              <a:rPr lang="en-US" sz="1100" b="1" dirty="0">
                <a:latin typeface="-apple-system"/>
              </a:rPr>
              <a:t>On the Edge</a:t>
            </a:r>
          </a:p>
          <a:p>
            <a:pPr algn="just">
              <a:buFont typeface="Arial" panose="020B0604020202020204" pitchFamily="34" charset="0"/>
              <a:buChar char="•"/>
            </a:pPr>
            <a:r>
              <a:rPr lang="en-US" sz="1050" dirty="0">
                <a:latin typeface="-apple-system"/>
              </a:rPr>
              <a:t> </a:t>
            </a:r>
            <a:r>
              <a:rPr lang="en-US" sz="1050" b="1" dirty="0" err="1">
                <a:latin typeface="-apple-system"/>
              </a:rPr>
              <a:t>EdgeHub</a:t>
            </a:r>
            <a:r>
              <a:rPr lang="en-US" sz="1050" dirty="0">
                <a:latin typeface="-apple-system"/>
              </a:rPr>
              <a:t>: a web socket client responsible for interacting with Cloud Service for the edge computing (like Edge Controller as in the </a:t>
            </a:r>
            <a:r>
              <a:rPr lang="en-US" sz="1050" dirty="0" err="1">
                <a:latin typeface="-apple-system"/>
              </a:rPr>
              <a:t>KubeEdge</a:t>
            </a:r>
            <a:r>
              <a:rPr lang="en-US" sz="1050" dirty="0">
                <a:latin typeface="-apple-system"/>
              </a:rPr>
              <a:t> Architecture). This includes syncing cloud-side resource updates to the edge, and reporting edge-side host and device status changes to the cloud.</a:t>
            </a:r>
          </a:p>
          <a:p>
            <a:pPr algn="just">
              <a:buFont typeface="Arial" panose="020B0604020202020204" pitchFamily="34" charset="0"/>
              <a:buChar char="•"/>
            </a:pPr>
            <a:r>
              <a:rPr lang="en-US" sz="1050" dirty="0">
                <a:latin typeface="-apple-system"/>
              </a:rPr>
              <a:t> </a:t>
            </a:r>
            <a:r>
              <a:rPr lang="en-US" sz="1050" b="1" dirty="0">
                <a:latin typeface="-apple-system"/>
              </a:rPr>
              <a:t>Edged</a:t>
            </a:r>
            <a:r>
              <a:rPr lang="en-US" sz="1050" dirty="0">
                <a:latin typeface="-apple-system"/>
              </a:rPr>
              <a:t>: an agent that runs on edge nodes and manages containerized applications.</a:t>
            </a:r>
          </a:p>
          <a:p>
            <a:pPr algn="just">
              <a:buFont typeface="Arial" panose="020B0604020202020204" pitchFamily="34" charset="0"/>
              <a:buChar char="•"/>
            </a:pPr>
            <a:r>
              <a:rPr lang="en-US" sz="1050" dirty="0">
                <a:latin typeface="-apple-system"/>
              </a:rPr>
              <a:t> </a:t>
            </a:r>
            <a:r>
              <a:rPr lang="en-US" sz="1050" b="1" dirty="0" err="1">
                <a:latin typeface="-apple-system"/>
              </a:rPr>
              <a:t>EventBus</a:t>
            </a:r>
            <a:r>
              <a:rPr lang="en-US" sz="1050" dirty="0">
                <a:latin typeface="-apple-system"/>
              </a:rPr>
              <a:t>: a MQTT client to interact with MQTT servers (</a:t>
            </a:r>
            <a:r>
              <a:rPr lang="en-US" sz="1050" dirty="0" err="1">
                <a:latin typeface="-apple-system"/>
              </a:rPr>
              <a:t>mosquitto</a:t>
            </a:r>
            <a:r>
              <a:rPr lang="en-US" sz="1050" dirty="0">
                <a:latin typeface="-apple-system"/>
              </a:rPr>
              <a:t>), offering publish and subscribe capabilities to other components.</a:t>
            </a:r>
          </a:p>
          <a:p>
            <a:pPr algn="just">
              <a:buFont typeface="Arial" panose="020B0604020202020204" pitchFamily="34" charset="0"/>
              <a:buChar char="•"/>
            </a:pPr>
            <a:r>
              <a:rPr lang="en-US" sz="1050" dirty="0">
                <a:latin typeface="-apple-system"/>
              </a:rPr>
              <a:t> </a:t>
            </a:r>
            <a:r>
              <a:rPr lang="en-US" sz="1050" b="1" dirty="0" err="1">
                <a:latin typeface="-apple-system"/>
              </a:rPr>
              <a:t>ServiceBus</a:t>
            </a:r>
            <a:r>
              <a:rPr lang="en-US" sz="1050" dirty="0">
                <a:latin typeface="-apple-system"/>
              </a:rPr>
              <a:t>: an HTTP client to interact with HTTP servers (REST), offering HTTP client capabilities to components of cloud to reach HTTP servers running at edge.</a:t>
            </a:r>
          </a:p>
          <a:p>
            <a:pPr algn="just">
              <a:buFont typeface="Arial" panose="020B0604020202020204" pitchFamily="34" charset="0"/>
              <a:buChar char="•"/>
            </a:pPr>
            <a:r>
              <a:rPr lang="en-US" sz="1050" dirty="0">
                <a:latin typeface="-apple-system"/>
              </a:rPr>
              <a:t> </a:t>
            </a:r>
            <a:r>
              <a:rPr lang="en-US" sz="1050" b="1" dirty="0" err="1">
                <a:latin typeface="-apple-system"/>
              </a:rPr>
              <a:t>DeviceTwin</a:t>
            </a:r>
            <a:r>
              <a:rPr lang="en-US" sz="1050" dirty="0">
                <a:latin typeface="-apple-system"/>
              </a:rPr>
              <a:t>: responsible for storing device status and syncing device status to the cloud. It also provides query interfaces for applications.</a:t>
            </a:r>
          </a:p>
          <a:p>
            <a:pPr algn="just">
              <a:buFont typeface="Arial" panose="020B0604020202020204" pitchFamily="34" charset="0"/>
              <a:buChar char="•"/>
            </a:pPr>
            <a:r>
              <a:rPr lang="en-US" sz="1050" dirty="0">
                <a:latin typeface="-apple-system"/>
              </a:rPr>
              <a:t> </a:t>
            </a:r>
            <a:r>
              <a:rPr lang="en-US" sz="1050" b="1" dirty="0" err="1">
                <a:latin typeface="-apple-system"/>
              </a:rPr>
              <a:t>MetaManager</a:t>
            </a:r>
            <a:r>
              <a:rPr lang="en-US" sz="1050" dirty="0">
                <a:latin typeface="-apple-system"/>
              </a:rPr>
              <a:t>: the message processor between edged and </a:t>
            </a:r>
            <a:r>
              <a:rPr lang="en-US" sz="1050" dirty="0" err="1">
                <a:latin typeface="-apple-system"/>
              </a:rPr>
              <a:t>edgehub</a:t>
            </a:r>
            <a:r>
              <a:rPr lang="en-US" sz="1050" dirty="0">
                <a:latin typeface="-apple-system"/>
              </a:rPr>
              <a:t>. It is also responsible for storing/retrieving metadata to/from a lightweight database (SQLite).</a:t>
            </a:r>
            <a:endParaRPr lang="en-US" sz="1050" b="0" i="0" dirty="0">
              <a:effectLst/>
              <a:latin typeface="-apple-system"/>
            </a:endParaRPr>
          </a:p>
        </p:txBody>
      </p:sp>
      <p:sp>
        <p:nvSpPr>
          <p:cNvPr id="4" name="Rectangle 3">
            <a:extLst>
              <a:ext uri="{FF2B5EF4-FFF2-40B4-BE49-F238E27FC236}">
                <a16:creationId xmlns:a16="http://schemas.microsoft.com/office/drawing/2014/main" id="{7062FD63-C507-4690-AECE-65DFD2ED177F}"/>
              </a:ext>
            </a:extLst>
          </p:cNvPr>
          <p:cNvSpPr/>
          <p:nvPr/>
        </p:nvSpPr>
        <p:spPr>
          <a:xfrm>
            <a:off x="395288" y="609597"/>
            <a:ext cx="4176712" cy="1477328"/>
          </a:xfrm>
          <a:prstGeom prst="rect">
            <a:avLst/>
          </a:prstGeom>
        </p:spPr>
        <p:txBody>
          <a:bodyPr wrap="square">
            <a:spAutoFit/>
          </a:bodyPr>
          <a:lstStyle/>
          <a:p>
            <a:pPr algn="just"/>
            <a:r>
              <a:rPr lang="en-US" sz="1050" b="1" dirty="0">
                <a:latin typeface="-apple-system"/>
              </a:rPr>
              <a:t>In the Cloud</a:t>
            </a:r>
          </a:p>
          <a:p>
            <a:pPr algn="just">
              <a:buFont typeface="Arial" panose="020B0604020202020204" pitchFamily="34" charset="0"/>
              <a:buChar char="•"/>
            </a:pPr>
            <a:r>
              <a:rPr lang="en-US" sz="1000" dirty="0">
                <a:latin typeface="-apple-system"/>
              </a:rPr>
              <a:t> </a:t>
            </a:r>
            <a:r>
              <a:rPr lang="en-US" sz="1000" b="1" dirty="0" err="1">
                <a:latin typeface="-apple-system"/>
              </a:rPr>
              <a:t>CloudHub</a:t>
            </a:r>
            <a:r>
              <a:rPr lang="en-US" sz="1000" dirty="0">
                <a:latin typeface="-apple-system"/>
              </a:rPr>
              <a:t>: a web socket server responsible for watching changes at the cloud side, caching and sending messages to </a:t>
            </a:r>
            <a:r>
              <a:rPr lang="en-US" sz="1000" dirty="0" err="1">
                <a:latin typeface="-apple-system"/>
              </a:rPr>
              <a:t>EdgeHub</a:t>
            </a:r>
            <a:r>
              <a:rPr lang="en-US" sz="1000" dirty="0">
                <a:latin typeface="-apple-system"/>
              </a:rPr>
              <a:t>.</a:t>
            </a:r>
          </a:p>
          <a:p>
            <a:pPr algn="just">
              <a:buFont typeface="Arial" panose="020B0604020202020204" pitchFamily="34" charset="0"/>
              <a:buChar char="•"/>
            </a:pPr>
            <a:r>
              <a:rPr lang="en-US" sz="1000" dirty="0">
                <a:latin typeface="-apple-system"/>
              </a:rPr>
              <a:t> </a:t>
            </a:r>
            <a:r>
              <a:rPr lang="en-US" sz="1000" b="1" dirty="0" err="1">
                <a:latin typeface="-apple-system"/>
              </a:rPr>
              <a:t>EdgeController</a:t>
            </a:r>
            <a:r>
              <a:rPr lang="en-US" sz="1000" dirty="0">
                <a:latin typeface="-apple-system"/>
              </a:rPr>
              <a:t>: an extended </a:t>
            </a:r>
            <a:r>
              <a:rPr lang="en-US" sz="1000" dirty="0" err="1">
                <a:latin typeface="-apple-system"/>
              </a:rPr>
              <a:t>kubernetes</a:t>
            </a:r>
            <a:r>
              <a:rPr lang="en-US" sz="1000" dirty="0">
                <a:latin typeface="-apple-system"/>
              </a:rPr>
              <a:t> controller which manages edge nodes and pods metadata so that the data can be targeted to a specific edge node.</a:t>
            </a:r>
          </a:p>
          <a:p>
            <a:pPr algn="just">
              <a:buFont typeface="Arial" panose="020B0604020202020204" pitchFamily="34" charset="0"/>
              <a:buChar char="•"/>
            </a:pPr>
            <a:r>
              <a:rPr lang="en-US" sz="1000" dirty="0">
                <a:latin typeface="-apple-system"/>
              </a:rPr>
              <a:t> </a:t>
            </a:r>
            <a:r>
              <a:rPr lang="en-US" sz="1000" b="1" dirty="0" err="1">
                <a:latin typeface="-apple-system"/>
              </a:rPr>
              <a:t>DeviceController</a:t>
            </a:r>
            <a:r>
              <a:rPr lang="en-US" sz="1000" dirty="0">
                <a:latin typeface="-apple-system"/>
              </a:rPr>
              <a:t>: an extended </a:t>
            </a:r>
            <a:r>
              <a:rPr lang="en-US" sz="1000" dirty="0" err="1">
                <a:latin typeface="-apple-system"/>
              </a:rPr>
              <a:t>kubernetes</a:t>
            </a:r>
            <a:r>
              <a:rPr lang="en-US" sz="1000" dirty="0">
                <a:latin typeface="-apple-system"/>
              </a:rPr>
              <a:t> controller which manages devices so that the device metadata/status data can be synced between edge and cloud.</a:t>
            </a:r>
          </a:p>
        </p:txBody>
      </p:sp>
    </p:spTree>
    <p:extLst>
      <p:ext uri="{BB962C8B-B14F-4D97-AF65-F5344CB8AC3E}">
        <p14:creationId xmlns:p14="http://schemas.microsoft.com/office/powerpoint/2010/main" val="364397388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theme/theme1.xml><?xml version="1.0" encoding="utf-8"?>
<a:theme xmlns:a="http://schemas.openxmlformats.org/drawingml/2006/main" name="Cover Page Image Horizontal Logo">
  <a:themeElements>
    <a:clrScheme name="Huawei 2019">
      <a:dk1>
        <a:srgbClr val="231815"/>
      </a:dk1>
      <a:lt1>
        <a:srgbClr val="FFFFFF"/>
      </a:lt1>
      <a:dk2>
        <a:srgbClr val="C7000B"/>
      </a:dk2>
      <a:lt2>
        <a:srgbClr val="DDDDDD"/>
      </a:lt2>
      <a:accent1>
        <a:srgbClr val="C40054"/>
      </a:accent1>
      <a:accent2>
        <a:srgbClr val="7F0001"/>
      </a:accent2>
      <a:accent3>
        <a:srgbClr val="ED6D00"/>
      </a:accent3>
      <a:accent4>
        <a:srgbClr val="FCC800"/>
      </a:accent4>
      <a:accent5>
        <a:srgbClr val="61B230"/>
      </a:accent5>
      <a:accent6>
        <a:srgbClr val="30B5C5"/>
      </a:accent6>
      <a:hlink>
        <a:srgbClr val="D33941"/>
      </a:hlink>
      <a:folHlink>
        <a:srgbClr val="CB37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sz="32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Huawe VIG 2019[[fn=Huawei Visual Identity 2019]].potx" id="{2DB40976-733D-4BD9-93E3-2B43E6EE1685}" vid="{CA96EB48-CF0B-4C51-93FF-68FFA7179F4D}"/>
    </a:ext>
  </a:ext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nd page">
  <a:themeElements>
    <a:clrScheme name="Huawei 2019">
      <a:dk1>
        <a:srgbClr val="231815"/>
      </a:dk1>
      <a:lt1>
        <a:srgbClr val="FFFFFF"/>
      </a:lt1>
      <a:dk2>
        <a:srgbClr val="C7000B"/>
      </a:dk2>
      <a:lt2>
        <a:srgbClr val="DDDDDD"/>
      </a:lt2>
      <a:accent1>
        <a:srgbClr val="C40054"/>
      </a:accent1>
      <a:accent2>
        <a:srgbClr val="7F0001"/>
      </a:accent2>
      <a:accent3>
        <a:srgbClr val="ED6D00"/>
      </a:accent3>
      <a:accent4>
        <a:srgbClr val="FCC800"/>
      </a:accent4>
      <a:accent5>
        <a:srgbClr val="61B230"/>
      </a:accent5>
      <a:accent6>
        <a:srgbClr val="30B5C5"/>
      </a:accent6>
      <a:hlink>
        <a:srgbClr val="D33941"/>
      </a:hlink>
      <a:folHlink>
        <a:srgbClr val="CB37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48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Huawe VIG 2019[[fn=Huawei Visual Identity 2019]].potx" id="{2DB40976-733D-4BD9-93E3-2B43E6EE1685}" vid="{FCB460E6-13E2-4639-9B04-98D673358408}"/>
    </a:ext>
  </a:extLst>
</a:theme>
</file>

<file path=ppt/theme/theme4.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100161</TotalTime>
  <Words>2116</Words>
  <Application>Microsoft Office PowerPoint</Application>
  <PresentationFormat>On-screen Show (16:9)</PresentationFormat>
  <Paragraphs>190</Paragraphs>
  <Slides>13</Slides>
  <Notes>12</Notes>
  <HiddenSlides>2</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13</vt:i4>
      </vt:variant>
    </vt:vector>
  </HeadingPairs>
  <TitlesOfParts>
    <vt:vector size="31" baseType="lpstr">
      <vt:lpstr>微软雅黑</vt:lpstr>
      <vt:lpstr>微软雅黑</vt:lpstr>
      <vt:lpstr>MS PGothic</vt:lpstr>
      <vt:lpstr>宋体</vt:lpstr>
      <vt:lpstr>-apple-system</vt:lpstr>
      <vt:lpstr>Arial</vt:lpstr>
      <vt:lpstr>Calibri</vt:lpstr>
      <vt:lpstr>Consolas</vt:lpstr>
      <vt:lpstr>FrutigerNext LT Light</vt:lpstr>
      <vt:lpstr>FrutigerNext LT Medium</vt:lpstr>
      <vt:lpstr>FrutigerNext LT Regular</vt:lpstr>
      <vt:lpstr>黑体</vt:lpstr>
      <vt:lpstr>华文细黑</vt:lpstr>
      <vt:lpstr>Wingdings</vt:lpstr>
      <vt:lpstr>Cover Page Image Horizontal Logo</vt:lpstr>
      <vt:lpstr>8_主题1</vt:lpstr>
      <vt:lpstr>End page</vt:lpstr>
      <vt:lpstr>9_主题1</vt:lpstr>
      <vt:lpstr>DECICE Workshop </vt:lpstr>
      <vt:lpstr>DECICE Workshop Agenda</vt:lpstr>
      <vt:lpstr>DECICE Workshop – Part 1 HAICGU Cluster</vt:lpstr>
      <vt:lpstr>DECICE Workshop – Part 1 Login HAICGU Cluster </vt:lpstr>
      <vt:lpstr>DECICE Workshop – Part 1 Build and Push MQTT Application</vt:lpstr>
      <vt:lpstr>DECICE Workshop – Part 1 Build and Push MQTT Application</vt:lpstr>
      <vt:lpstr>DECICE Workshop Agenda</vt:lpstr>
      <vt:lpstr>DECICE Workshop – Part 2 KubeEdge</vt:lpstr>
      <vt:lpstr>DECICE Workshop – Part 2 KubeEdge</vt:lpstr>
      <vt:lpstr>DECICE Workshop – Part 2 MQTT Data Aggregation and Collection at the Edge</vt:lpstr>
      <vt:lpstr>DECICE Workshop – Part 2 MQTT Data Aggregation and Collection at the Edge</vt:lpstr>
      <vt:lpstr>DECICE Workshop – Part 2 – Extra  KubeEdge – Device Management Interface (DMI)</vt:lpstr>
      <vt:lpstr>DECICE Workshop – Part 2 – Extra  KubeEdge – EdgeMesh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iForesight 2.0 (Butterfly 3) PDCP Progress Report</dc:title>
  <dc:creator>Jorge.Cardoso@huawei.com</dc:creator>
  <cp:lastModifiedBy>Vittorio Cozzolino</cp:lastModifiedBy>
  <cp:revision>14748</cp:revision>
  <cp:lastPrinted>2019-07-22T07:17:12Z</cp:lastPrinted>
  <dcterms:created xsi:type="dcterms:W3CDTF">2010-09-30T06:00:50Z</dcterms:created>
  <dcterms:modified xsi:type="dcterms:W3CDTF">2023-11-06T13:19:41Z</dcterms:modified>
  <cp:category>Planning Document</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(11)ZlCLfUlflytUj17RQQZRXLzkAyj8d4dd7sbN6B0uw/vbNTmRiv7gWvM+/ic1q2QjwtryS+8M_x000d_ j1t+aPl7Rb4R1wzxgc9ITxcZSq5/RGAJxBtqtFQ/rN9+ARIdPnIIbIJqS5y5i8OL0k5Tw1RU_x000d_ pWZkdAlum9Uzl21LbkuzPJmnEcPlrYIRzIwPKOZkAiDGD1EbOWtGVAGb2A4BajwCbuLFFDOR_x000d_ 8Yb1BpuRP4Op6w3GYQ</vt:lpwstr>
  </property>
  <property fmtid="{D5CDD505-2E9C-101B-9397-08002B2CF9AE}" pid="3" name="_ms_pID_7253431">
    <vt:lpwstr>pM1QnaCtXlGNFmM9U8KAAf8bfpQBam4468ZqafslFEhweqX4RTa3X6_x000d_ IyeZJUnzYMWivQ4u6kbrOISJZutjDoKgplR3nWlyoZ1TYx+B2xb7aktFVm1/GGkGMwZ48Wmd_x000d_ Z1YSZm6MQqxGfrbJmPw7UAulfdT8OBeO9ckeQAczvSr30AmLZYppMcBni1grYReDVcULUCzn_x000d_ cGsa79qNu6YV4yKJZT65HX9RhopqMl/zR5ni</vt:lpwstr>
  </property>
  <property fmtid="{D5CDD505-2E9C-101B-9397-08002B2CF9AE}" pid="4" name="_ms_pID_7253432">
    <vt:lpwstr>vM0FGB1vIkwY1vzq85Yf77dJ6UeMfO+mnl11_x000d_ vV2RWKr9YTzpapx6WnzBo0C0ZKAxHdwimb7XW25Fsh/Wkc6apq9tAS+4RGQp2zTgpw3cEN8l_x000d_ X5D8JoYcbaUalELpJv9nz2TKI46EFHwt+JL9+fu8ioA4Mf4RE5RXbCB/jJjqnlK/Aa0OZZws_x000d_ xNFYNx3z0W9IbfX+ZHEFvtXM70/qDjHZ5epYRUTPv+/wfKfH4AMHSa</vt:lpwstr>
  </property>
  <property fmtid="{D5CDD505-2E9C-101B-9397-08002B2CF9AE}" pid="5" name="_ms_pID_7253433">
    <vt:lpwstr>ACmLAZ5t7OeDbdmYq+_x000d_ uONIEktjYj/DN5cw+o5hTVuTkm48xd3ADBmwZeOl0JlhM6pamVybrfjHgRt1yJ6/nfFMgQSE_x000d_ QIhHvaq0hSTD73JkzpbDXMpiki3nfzc5k5A5WG8ZYPJ5W9lVfRZkEnYxoJz8TuPHGK8CCbYS_x000d_ Rg7AcTcaaO8DLtzkv0IfGK93NF1P9qCJJjxuy9G6i3DXobBNN8Pt2lBQqo+WiYe5SG3geTZ5</vt:lpwstr>
  </property>
  <property fmtid="{D5CDD505-2E9C-101B-9397-08002B2CF9AE}" pid="6" name="_ms_pID_725343_00">
    <vt:lpwstr>_ms_pID_725343</vt:lpwstr>
  </property>
  <property fmtid="{D5CDD505-2E9C-101B-9397-08002B2CF9AE}" pid="7" name="_ms_pID_7253431_00">
    <vt:lpwstr>_ms_pID_7253431</vt:lpwstr>
  </property>
  <property fmtid="{D5CDD505-2E9C-101B-9397-08002B2CF9AE}" pid="8" name="_ms_pID_7253432_00">
    <vt:lpwstr>_ms_pID_7253432</vt:lpwstr>
  </property>
  <property fmtid="{D5CDD505-2E9C-101B-9397-08002B2CF9AE}" pid="9" name="_ms_pID_7253433_00">
    <vt:lpwstr>_ms_pID_7253433</vt:lpwstr>
  </property>
  <property fmtid="{D5CDD505-2E9C-101B-9397-08002B2CF9AE}" pid="10" name="_ms_pID_7253434">
    <vt:lpwstr>_x000d_ I+Ww23kWkCIzYWLZMnH2tVFL+ohssTlAp8dXe4sATBzy7MhzATE/ncLh+5qnnFa75sdRsjnd_x000d_ 925Ac2KU5pgM65XtQibidDNlLjtwUAZkn4zbZU/9e9e6LwJv+FBJSUrcuQjWD5L2O+THcJxf_x000d_ cKVyTK6wo1GrepFFEiETKu50PVkPgPFozeDJZdKDAnCSEebvMTtv7Xv/8z/jai7VDaCT6oER_x000d_ H8K+rVXYq9W4LqCZ</vt:lpwstr>
  </property>
  <property fmtid="{D5CDD505-2E9C-101B-9397-08002B2CF9AE}" pid="11" name="_ms_pID_7253435">
    <vt:lpwstr>vIAuzwuhdrxRWCm5htmLTL+ybsvdOxYxiIf3pFx33kP7Jpej+yY3oZso_x000d_ +PvADbjEWGodIf0v3iynjp8FSNZSuOSXzehu7BQxTEzm+PVeYOB2/0If8Dhzlq3CyulSnnV6_x000d_ 9oP9uvTmL+buWYDL9jDsZyLic0SFK+r3oKR7VeTGY0zEY4Ked08VPxgu2dv2yD2w+6Gb/J3b_x000d_ w8IElbGiWcY71JKHvYDC619NuYsl0jsdPk</vt:lpwstr>
  </property>
  <property fmtid="{D5CDD505-2E9C-101B-9397-08002B2CF9AE}" pid="12" name="_ms_pID_7253436">
    <vt:lpwstr>36gzHzObx0TzOneuSPbYBdWrWOnmpO5NYZBflW_x000d_ i57wAX3gI2qjywTWJfAc/X/Hikcuyyq1Zly1KdS9h9DHDUO2tALICPQRvIXiveJocjLUDvH/_x000d_ sEQERODGSFp62V8goczD0v6AOYH97GAFJHQwc1tNuExPkSlZXjcAaB6FlrOO1nU0nIMz5k9D_x000d_ aPeM8N1CpKnrWBP5vS07HBBnjjUjF36WzoRJlXaTQJlEGwhUBf2H</vt:lpwstr>
  </property>
  <property fmtid="{D5CDD505-2E9C-101B-9397-08002B2CF9AE}" pid="13" name="_ms_pID_7253437">
    <vt:lpwstr>E+DGLUgoWcMFAXVnRilE_x000d_ 7PQvswSa2tudheBlJjBj3xqRaO0ZnWUq5sHliqA7NkSfRfyFt+2aj1ySktHZPRS601KeJWM9_x000d_ e4L3JqFWgqO9lIsNpRgUZ587jQROl4FqaUS3AqhsIt99V/r/PFdGpk1uEv7yAxfqCUMy69+4_x000d_ fZyUGRlpxr1XPsxnOty8qEpoPrhZZ6OWGE7oFT2Vp0QLxUmvU7eAFwDrCfdQKpgaI0z8mN</vt:lpwstr>
  </property>
  <property fmtid="{D5CDD505-2E9C-101B-9397-08002B2CF9AE}" pid="14" name="_ms_pID_7253438">
    <vt:lpwstr>em_x000d_ 2gqNcwhmgI631ck9M3j7Cz+0J4zGTqQKuugYE71p2R6GIfAXgwsaQPjGKvgqeIrf3xRj7j5k_x000d_ hEKhxZliNnPBXAtRqvQTFH/l//lkzSDD4oDILWXS0LfMBEE9SFM4rtURDoToxpXYIhVq/2D9_x000d_ sQsGCrr2mupBxKr2NmDOeuKxl/mE6+ImSusxE4KmIqcwUy6/KR/h+IO8ZM7aNdieSzaDsdSk_x000d_ aEs6JjmHSI9c5Q</vt:lpwstr>
  </property>
  <property fmtid="{D5CDD505-2E9C-101B-9397-08002B2CF9AE}" pid="15" name="_ms_pID_7253439">
    <vt:lpwstr>xLtk8l3RVWpLmtKoFezXnNRZXEaI3LnCtlCDBhqmDfdXzl87Uab30mkYMj_x000d_ nvB9to4R9RXNBB/MmPpSqJWzcJDXauW53rfPAVcJgTejzVPSSJw5QQ0h9bf9xo2jl/JSEu94_x000d_ 6833zToTOpEdN8e+AkdbTPugG0rb/Noaw+eIinNTcIlp3ukd8YR8x2ipJQDSYU0OLaYMRL1G_x000d_ oLmy7oRPnDFynq+wvQaUrlWZ0EdoCIYZ</vt:lpwstr>
  </property>
  <property fmtid="{D5CDD505-2E9C-101B-9397-08002B2CF9AE}" pid="16" name="_ms_pID_72534310">
    <vt:lpwstr>p3swbOLU66GqbMPo0Xpr8ma8tEv2cw6iwoC95835_x000d_ dwHmBlGXZ1Q/Jp1iVyCj2h+LviitnKaSrjU=</vt:lpwstr>
  </property>
  <property fmtid="{D5CDD505-2E9C-101B-9397-08002B2CF9AE}" pid="17" name="_new_ms_pID_72543">
    <vt:lpwstr>(3)E4OAR4OVhRN0QBStiWPQ7f7kOC5dKGtRHVTYh+kQfdrg9pzSJYPggYEGMZTtXyJVX0VIeLbd_x000d_
a/v4+dvw7Ub9uRb/7Yl5zSEZjJDBLVDOJ+UoOPY6dg74HFKss9I8KJA3svz7MGTTUKrYGg0p_x000d_
BXkGe00Qyc0Jmu+B5vIwZwyQxkzd3yxCiJmwxspnMRVXq4DgR9sjVDjKKNoBZikOftvFRuAt_x000d_
wgXxhH4hZxmmROBFQz</vt:lpwstr>
  </property>
  <property fmtid="{D5CDD505-2E9C-101B-9397-08002B2CF9AE}" pid="18" name="_new_ms_pID_725431">
    <vt:lpwstr>mf3TuLZIqRKg2HDidOm1RE1HflugQsIsIZU3vGeuLVQAJMyNmW5T0g_x000d_
/lg3zSRD5qqPUqotmk1saNR54PrWKdOxoiH/y6NziN0eOoPfXIAKZ+EpN6TW1PYWzRQc/+Le_x000d_
cjYzRP0e8m4eyk2zbg5Qo6b+8+E6V27MUXt9UBVm4rDCO4ycVX2KzBOF/TkHABdKi94aTgKL_x000d_
5hMSfsc9+BJ9OMZr8Me2ZwkdBBBRdO0bke4v</vt:lpwstr>
  </property>
  <property fmtid="{D5CDD505-2E9C-101B-9397-08002B2CF9AE}" pid="19" name="_new_ms_pID_725432">
    <vt:lpwstr>vbVsiN9KlC4Je59Il9T6neK6EM8lc77XD9D1_x000d_
pXzTdxaAWUtuJxr9gFHD1PyeQzcyjdrbSDCJkQ7jQyYlTorrXN0IT9Qc39p8SrABXHKiAXDX_x000d_
</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1665732568</vt:lpwstr>
  </property>
  <property fmtid="{D5CDD505-2E9C-101B-9397-08002B2CF9AE}" pid="24" name="_2015_ms_pID_725343">
    <vt:lpwstr>(2)6C4oDLtv8Rbp22l8Mi7KZsFbF0LAfIhZcSuKANiei5RxerTWyZaqVpq2cOcKo03hc6/aXhQk
zxBa4DQAbAsl47TPgXF09FguLAFnGAd4I01uHVb3zcuTMv5Vj4wwJhI8ere8jtHWk7g1OfAo
jR7fr9ZH45L2jYOjmzvmlvLzxKPiZg1sp8u3o78lCfQQqH6e2IksBxxUKrdxVz8BvLwMYvKm
JGapAM0SyZeSttdI78</vt:lpwstr>
  </property>
  <property fmtid="{D5CDD505-2E9C-101B-9397-08002B2CF9AE}" pid="25" name="_2015_ms_pID_7253431">
    <vt:lpwstr>Zp01UNV52zTeN+Lxb51GOX+FXNiz46tv/oDSXYl7oES0zYXejGGDHl
89rXmq2uKZzCpVSLIHJV34sukEE++lAO30b2Awk2QHhIyihC6YU9vty+1WDfGTpgQ1YbcnMD
8RX1xASL53PDHFnBfMMpTQK9BcO/OW7eSyf1Ni9ymvJCX3ICMHQlNu9Zo37WtZL9vBJ+XA3d
gMQA6OLLadExa42K</vt:lpwstr>
  </property>
</Properties>
</file>