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1"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4" autoAdjust="0"/>
    <p:restoredTop sz="94660"/>
  </p:normalViewPr>
  <p:slideViewPr>
    <p:cSldViewPr snapToGrid="0">
      <p:cViewPr varScale="1">
        <p:scale>
          <a:sx n="82" d="100"/>
          <a:sy n="82" d="100"/>
        </p:scale>
        <p:origin x="71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95C5C9-164C-46B3-A87E-7660D39D3106}" type="datetime2">
              <a:rPr lang="en-US" smtClean="0"/>
              <a:t>Sunday, July 14, 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96668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Sunday, July 14, 2024</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4128387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Sunday, July 14, 2024</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6722922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Sunday, July 14, 2024</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64985584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Sunday, July 14, 2024</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2477895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Sunday, July 14, 2024</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6722008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Sunday, July 14, 2024</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403184334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Sunday, July 14, 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45403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Sunday, July 14, 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03342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Sunday, July 14, 2024</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88830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Sunday, July 14, 2024</a:t>
            </a:fld>
            <a:endParaRPr lang="en-US"/>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82387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Sunday, July 14, 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5892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Sunday, July 14, 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55766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Sunday, July 14, 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331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Sunday, July 14, 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6542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F5FDCC-6AAC-4A08-B9E0-3793AB5E64C3}" type="datetime2">
              <a:rPr lang="en-US" smtClean="0"/>
              <a:t>Sunday, July 14, 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80544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FE94D-439C-40F1-900E-BC07940E3988}" type="datetime2">
              <a:rPr lang="en-US" smtClean="0"/>
              <a:t>Sunday, July 14, 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63147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EA2CF1-0EB2-4673-802D-3371233E4A77}" type="datetime2">
              <a:rPr lang="en-US" smtClean="0"/>
              <a:t>Sunday, July 14, 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413754136"/>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 id="2147484103" r:id="rId12"/>
    <p:sldLayoutId id="2147484104" r:id="rId13"/>
    <p:sldLayoutId id="2147484105" r:id="rId14"/>
    <p:sldLayoutId id="2147484106" r:id="rId15"/>
    <p:sldLayoutId id="2147484107" r:id="rId16"/>
    <p:sldLayoutId id="2147484108"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7" name="Rectangle 8">
            <a:extLst>
              <a:ext uri="{FF2B5EF4-FFF2-40B4-BE49-F238E27FC236}">
                <a16:creationId xmlns:a16="http://schemas.microsoft.com/office/drawing/2014/main" id="{7598300D-80B4-4198-A7BD-B15BC31C9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EEFB3BD-DADE-D645-BD61-FA43D1EBB735}"/>
              </a:ext>
            </a:extLst>
          </p:cNvPr>
          <p:cNvPicPr>
            <a:picLocks noChangeAspect="1"/>
          </p:cNvPicPr>
          <p:nvPr/>
        </p:nvPicPr>
        <p:blipFill rotWithShape="1">
          <a:blip r:embed="rId3"/>
          <a:srcRect l="37148" r="18765" b="4731"/>
          <a:stretch/>
        </p:blipFill>
        <p:spPr>
          <a:xfrm>
            <a:off x="20" y="10"/>
            <a:ext cx="5448280" cy="6857990"/>
          </a:xfrm>
          <a:prstGeom prst="rect">
            <a:avLst/>
          </a:prstGeom>
        </p:spPr>
      </p:pic>
      <p:grpSp>
        <p:nvGrpSpPr>
          <p:cNvPr id="8" name="Group 10">
            <a:extLst>
              <a:ext uri="{FF2B5EF4-FFF2-40B4-BE49-F238E27FC236}">
                <a16:creationId xmlns:a16="http://schemas.microsoft.com/office/drawing/2014/main" id="{AEE4B65F-3548-4B65-9353-5B888725B8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36718" y="0"/>
            <a:ext cx="2611581" cy="6858000"/>
            <a:chOff x="2836718" y="0"/>
            <a:chExt cx="2611581" cy="6858000"/>
          </a:xfrm>
        </p:grpSpPr>
        <p:sp useBgFill="1">
          <p:nvSpPr>
            <p:cNvPr id="12" name="Rectangle 19">
              <a:extLst>
                <a:ext uri="{FF2B5EF4-FFF2-40B4-BE49-F238E27FC236}">
                  <a16:creationId xmlns:a16="http://schemas.microsoft.com/office/drawing/2014/main" id="{E84ABF24-FB51-4950-AA13-9C38FA273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36718" y="0"/>
              <a:ext cx="2611581" cy="2554287"/>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581" h="2554287">
                  <a:moveTo>
                    <a:pt x="675409" y="0"/>
                  </a:moveTo>
                  <a:lnTo>
                    <a:pt x="2611581" y="0"/>
                  </a:lnTo>
                  <a:lnTo>
                    <a:pt x="2611581" y="2554287"/>
                  </a:lnTo>
                  <a:lnTo>
                    <a:pt x="0" y="2554287"/>
                  </a:lnTo>
                  <a:lnTo>
                    <a:pt x="67540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20">
              <a:extLst>
                <a:ext uri="{FF2B5EF4-FFF2-40B4-BE49-F238E27FC236}">
                  <a16:creationId xmlns:a16="http://schemas.microsoft.com/office/drawing/2014/main" id="{66B54044-7162-4346-93AF-91F5EF08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36718" y="2554287"/>
              <a:ext cx="2611581" cy="4303713"/>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581" h="4303713">
                  <a:moveTo>
                    <a:pt x="0" y="0"/>
                  </a:moveTo>
                  <a:lnTo>
                    <a:pt x="2611581" y="0"/>
                  </a:lnTo>
                  <a:lnTo>
                    <a:pt x="2611581" y="4303713"/>
                  </a:lnTo>
                  <a:lnTo>
                    <a:pt x="2171701" y="363869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EF05D2A-6417-4683-B103-2F6594C7F9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16" name="Freeform 6">
              <a:extLst>
                <a:ext uri="{FF2B5EF4-FFF2-40B4-BE49-F238E27FC236}">
                  <a16:creationId xmlns:a16="http://schemas.microsoft.com/office/drawing/2014/main" id="{98F07F70-C0D3-4397-AABB-1B48599EE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7" name="Freeform 7">
              <a:extLst>
                <a:ext uri="{FF2B5EF4-FFF2-40B4-BE49-F238E27FC236}">
                  <a16:creationId xmlns:a16="http://schemas.microsoft.com/office/drawing/2014/main" id="{DA8D4D12-8066-414D-9ADE-E57A157B1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8" name="Freeform 9">
              <a:extLst>
                <a:ext uri="{FF2B5EF4-FFF2-40B4-BE49-F238E27FC236}">
                  <a16:creationId xmlns:a16="http://schemas.microsoft.com/office/drawing/2014/main" id="{1B5991B5-30B0-43FC-B480-D46CDADA5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9" name="Freeform 10">
              <a:extLst>
                <a:ext uri="{FF2B5EF4-FFF2-40B4-BE49-F238E27FC236}">
                  <a16:creationId xmlns:a16="http://schemas.microsoft.com/office/drawing/2014/main" id="{37C3E8EB-F89D-4213-AF06-BEC76C984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0" name="Freeform 11">
              <a:extLst>
                <a:ext uri="{FF2B5EF4-FFF2-40B4-BE49-F238E27FC236}">
                  <a16:creationId xmlns:a16="http://schemas.microsoft.com/office/drawing/2014/main" id="{EBEC147A-2E68-4A61-9B16-14DEB275B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1" name="Freeform 12">
              <a:extLst>
                <a:ext uri="{FF2B5EF4-FFF2-40B4-BE49-F238E27FC236}">
                  <a16:creationId xmlns:a16="http://schemas.microsoft.com/office/drawing/2014/main" id="{60875B87-EA27-4C1C-B44D-CA16609D7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2304A52E-F560-1C22-D0BC-7D4AB12D6844}"/>
              </a:ext>
            </a:extLst>
          </p:cNvPr>
          <p:cNvSpPr>
            <a:spLocks noGrp="1"/>
          </p:cNvSpPr>
          <p:nvPr>
            <p:ph type="ctrTitle"/>
          </p:nvPr>
        </p:nvSpPr>
        <p:spPr>
          <a:xfrm>
            <a:off x="4978399" y="1380068"/>
            <a:ext cx="6524623" cy="2616199"/>
          </a:xfrm>
        </p:spPr>
        <p:txBody>
          <a:bodyPr>
            <a:normAutofit/>
          </a:bodyPr>
          <a:lstStyle/>
          <a:p>
            <a:r>
              <a:rPr lang="en-US" dirty="0"/>
              <a:t>MSIS 615 Project</a:t>
            </a:r>
          </a:p>
        </p:txBody>
      </p:sp>
      <p:sp>
        <p:nvSpPr>
          <p:cNvPr id="3" name="Subtitle 2">
            <a:extLst>
              <a:ext uri="{FF2B5EF4-FFF2-40B4-BE49-F238E27FC236}">
                <a16:creationId xmlns:a16="http://schemas.microsoft.com/office/drawing/2014/main" id="{B5808D31-0C87-8747-BAF3-D579BFA9AB17}"/>
              </a:ext>
            </a:extLst>
          </p:cNvPr>
          <p:cNvSpPr>
            <a:spLocks noGrp="1"/>
          </p:cNvSpPr>
          <p:nvPr>
            <p:ph type="subTitle" idx="1"/>
          </p:nvPr>
        </p:nvSpPr>
        <p:spPr>
          <a:xfrm>
            <a:off x="5560857" y="3996267"/>
            <a:ext cx="5942165" cy="1388534"/>
          </a:xfrm>
        </p:spPr>
        <p:txBody>
          <a:bodyPr>
            <a:normAutofit fontScale="85000" lnSpcReduction="20000"/>
          </a:bodyPr>
          <a:lstStyle/>
          <a:p>
            <a:r>
              <a:rPr lang="en-US" dirty="0"/>
              <a:t>Hugo Santos</a:t>
            </a:r>
          </a:p>
          <a:p>
            <a:r>
              <a:rPr lang="en-US" dirty="0"/>
              <a:t>Lanelle Sneed</a:t>
            </a:r>
          </a:p>
          <a:p>
            <a:r>
              <a:rPr lang="en-US" dirty="0"/>
              <a:t>Rhoda </a:t>
            </a:r>
            <a:r>
              <a:rPr lang="en-US" dirty="0" err="1"/>
              <a:t>Nankabirwa</a:t>
            </a:r>
            <a:endParaRPr lang="en-US" dirty="0"/>
          </a:p>
          <a:p>
            <a:r>
              <a:rPr lang="en-US" dirty="0"/>
              <a:t>Amanda Delany</a:t>
            </a:r>
          </a:p>
        </p:txBody>
      </p:sp>
    </p:spTree>
    <p:extLst>
      <p:ext uri="{BB962C8B-B14F-4D97-AF65-F5344CB8AC3E}">
        <p14:creationId xmlns:p14="http://schemas.microsoft.com/office/powerpoint/2010/main" val="2069335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1F64-44D3-1AAE-CCB1-0B62F420A247}"/>
              </a:ext>
            </a:extLst>
          </p:cNvPr>
          <p:cNvSpPr>
            <a:spLocks noGrp="1"/>
          </p:cNvSpPr>
          <p:nvPr>
            <p:ph type="title"/>
          </p:nvPr>
        </p:nvSpPr>
        <p:spPr>
          <a:xfrm>
            <a:off x="1818794" y="492316"/>
            <a:ext cx="7911360" cy="978929"/>
          </a:xfrm>
          <a:effectLst/>
        </p:spPr>
        <p:txBody>
          <a:bodyPr anchor="ctr">
            <a:normAutofit/>
          </a:bodyPr>
          <a:lstStyle/>
          <a:p>
            <a:pPr algn="l"/>
            <a:r>
              <a:rPr lang="en-US" sz="3200" dirty="0"/>
              <a:t>Sentiment Analysis</a:t>
            </a:r>
          </a:p>
        </p:txBody>
      </p:sp>
      <p:pic>
        <p:nvPicPr>
          <p:cNvPr id="5" name="Content Placeholder 4">
            <a:extLst>
              <a:ext uri="{FF2B5EF4-FFF2-40B4-BE49-F238E27FC236}">
                <a16:creationId xmlns:a16="http://schemas.microsoft.com/office/drawing/2014/main" id="{ACC66AC8-B580-B197-495C-ED4CE40DB9D3}"/>
              </a:ext>
            </a:extLst>
          </p:cNvPr>
          <p:cNvPicPr>
            <a:picLocks noGrp="1" noChangeAspect="1"/>
          </p:cNvPicPr>
          <p:nvPr>
            <p:ph idx="1"/>
          </p:nvPr>
        </p:nvPicPr>
        <p:blipFill>
          <a:blip r:embed="rId3"/>
          <a:stretch>
            <a:fillRect/>
          </a:stretch>
        </p:blipFill>
        <p:spPr>
          <a:xfrm>
            <a:off x="1992441" y="2894494"/>
            <a:ext cx="6651625" cy="1069011"/>
          </a:xfrm>
        </p:spPr>
      </p:pic>
      <p:sp>
        <p:nvSpPr>
          <p:cNvPr id="9" name="TextBox 8">
            <a:extLst>
              <a:ext uri="{FF2B5EF4-FFF2-40B4-BE49-F238E27FC236}">
                <a16:creationId xmlns:a16="http://schemas.microsoft.com/office/drawing/2014/main" id="{83DFA8A5-F2C7-52C3-22C0-6A0F0CD89391}"/>
              </a:ext>
            </a:extLst>
          </p:cNvPr>
          <p:cNvSpPr txBox="1"/>
          <p:nvPr/>
        </p:nvSpPr>
        <p:spPr>
          <a:xfrm>
            <a:off x="1875692" y="1635369"/>
            <a:ext cx="6768374" cy="923330"/>
          </a:xfrm>
          <a:prstGeom prst="rect">
            <a:avLst/>
          </a:prstGeom>
          <a:noFill/>
        </p:spPr>
        <p:txBody>
          <a:bodyPr wrap="square" rtlCol="0">
            <a:spAutoFit/>
          </a:bodyPr>
          <a:lstStyle/>
          <a:p>
            <a:r>
              <a:rPr lang="en-US" dirty="0"/>
              <a:t>In reviewing sentiment analysis we are determining the individual sentiment of each word. To start, we took an overall sentiment review of all the reviews we scraped consolidated into a single string. </a:t>
            </a:r>
          </a:p>
        </p:txBody>
      </p:sp>
      <p:sp>
        <p:nvSpPr>
          <p:cNvPr id="11" name="TextBox 10">
            <a:extLst>
              <a:ext uri="{FF2B5EF4-FFF2-40B4-BE49-F238E27FC236}">
                <a16:creationId xmlns:a16="http://schemas.microsoft.com/office/drawing/2014/main" id="{7B451835-141A-FC03-4C85-9F912C2E46CB}"/>
              </a:ext>
            </a:extLst>
          </p:cNvPr>
          <p:cNvSpPr txBox="1"/>
          <p:nvPr/>
        </p:nvSpPr>
        <p:spPr>
          <a:xfrm>
            <a:off x="1940169" y="4299300"/>
            <a:ext cx="8083062" cy="2031325"/>
          </a:xfrm>
          <a:prstGeom prst="rect">
            <a:avLst/>
          </a:prstGeom>
          <a:noFill/>
        </p:spPr>
        <p:txBody>
          <a:bodyPr wrap="square" rtlCol="0">
            <a:spAutoFit/>
          </a:bodyPr>
          <a:lstStyle/>
          <a:p>
            <a:r>
              <a:rPr lang="en-US" dirty="0"/>
              <a:t>You can see here that most words were considered to be objective in nature and did not indicate a particular positive or negative sentiment. However, of those that had a positive vs negative sentiment we can see that the positive sentiment was about 12.9% where as negative was about 5.46%, so there were over twice the amount of positively trended words vs negative. Overall we can take this to mean that in general, Boston restaurants have more positive vs negative reviews based on the initial search page of Yelp.</a:t>
            </a:r>
          </a:p>
        </p:txBody>
      </p:sp>
    </p:spTree>
    <p:extLst>
      <p:ext uri="{BB962C8B-B14F-4D97-AF65-F5344CB8AC3E}">
        <p14:creationId xmlns:p14="http://schemas.microsoft.com/office/powerpoint/2010/main" val="24718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649700" y="0"/>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2116425" y="0"/>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4"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457487" y="2587625"/>
            <a:ext cx="2693987" cy="4270375"/>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6" name="Freeform: Shape 15">
            <a:extLst>
              <a:ext uri="{FF2B5EF4-FFF2-40B4-BE49-F238E27FC236}">
                <a16:creationId xmlns:a16="http://schemas.microsoft.com/office/drawing/2014/main" id="{DCA45AB7-441E-40A8-A98B-557D68F48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2692400"/>
            <a:ext cx="2713324" cy="3390788"/>
          </a:xfrm>
          <a:custGeom>
            <a:avLst/>
            <a:gdLst>
              <a:gd name="connsiteX0" fmla="*/ 0 w 2713324"/>
              <a:gd name="connsiteY0" fmla="*/ 0 h 3390788"/>
              <a:gd name="connsiteX1" fmla="*/ 4763 w 2713324"/>
              <a:gd name="connsiteY1" fmla="*/ 4763 h 3390788"/>
              <a:gd name="connsiteX2" fmla="*/ 2713324 w 2713324"/>
              <a:gd name="connsiteY2" fmla="*/ 3390788 h 3390788"/>
              <a:gd name="connsiteX3" fmla="*/ 2713324 w 2713324"/>
              <a:gd name="connsiteY3" fmla="*/ 2368619 h 3390788"/>
              <a:gd name="connsiteX4" fmla="*/ 357188 w 2713324"/>
              <a:gd name="connsiteY4" fmla="*/ 90488 h 339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324" h="3390788">
                <a:moveTo>
                  <a:pt x="0" y="0"/>
                </a:moveTo>
                <a:lnTo>
                  <a:pt x="4763" y="4763"/>
                </a:lnTo>
                <a:lnTo>
                  <a:pt x="2713324" y="3390788"/>
                </a:lnTo>
                <a:lnTo>
                  <a:pt x="2713324" y="2368619"/>
                </a:lnTo>
                <a:lnTo>
                  <a:pt x="357188" y="90488"/>
                </a:lnTo>
                <a:close/>
              </a:path>
            </a:pathLst>
          </a:custGeom>
          <a:solidFill>
            <a:schemeClr val="accent1">
              <a:lumMod val="75000"/>
            </a:schemeClr>
          </a:solidFill>
          <a:ln>
            <a:noFill/>
          </a:ln>
        </p:spPr>
        <p:txBody>
          <a:bodyPr/>
          <a:lstStyle/>
          <a:p>
            <a:endParaRPr lang="en-US"/>
          </a:p>
        </p:txBody>
      </p:sp>
      <p:sp>
        <p:nvSpPr>
          <p:cNvPr id="18" name="Freeform: Shape 17">
            <a:extLst>
              <a:ext uri="{FF2B5EF4-FFF2-40B4-BE49-F238E27FC236}">
                <a16:creationId xmlns:a16="http://schemas.microsoft.com/office/drawing/2014/main" id="{5F516030-4F00-4C48-AD93-91EFA17A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582863"/>
            <a:ext cx="3151474" cy="4275137"/>
          </a:xfrm>
          <a:custGeom>
            <a:avLst/>
            <a:gdLst>
              <a:gd name="connsiteX0" fmla="*/ 0 w 3151474"/>
              <a:gd name="connsiteY0" fmla="*/ 0 h 4275137"/>
              <a:gd name="connsiteX1" fmla="*/ 0 w 3151474"/>
              <a:gd name="connsiteY1" fmla="*/ 4757 h 4275137"/>
              <a:gd name="connsiteX2" fmla="*/ 2693987 w 3151474"/>
              <a:gd name="connsiteY2" fmla="*/ 4275137 h 4275137"/>
              <a:gd name="connsiteX3" fmla="*/ 3151474 w 3151474"/>
              <a:gd name="connsiteY3" fmla="*/ 4275137 h 4275137"/>
              <a:gd name="connsiteX4" fmla="*/ 3151474 w 3151474"/>
              <a:gd name="connsiteY4" fmla="*/ 3714295 h 4275137"/>
              <a:gd name="connsiteX5" fmla="*/ 419100 w 3151474"/>
              <a:gd name="connsiteY5" fmla="*/ 176017 h 4275137"/>
              <a:gd name="connsiteX6" fmla="*/ 361950 w 3151474"/>
              <a:gd name="connsiteY6" fmla="*/ 95144 h 4275137"/>
              <a:gd name="connsiteX7" fmla="*/ 357188 w 3151474"/>
              <a:gd name="connsiteY7" fmla="*/ 90387 h 42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474" h="4275137">
                <a:moveTo>
                  <a:pt x="0" y="0"/>
                </a:moveTo>
                <a:lnTo>
                  <a:pt x="0" y="4757"/>
                </a:lnTo>
                <a:lnTo>
                  <a:pt x="2693987" y="4275137"/>
                </a:lnTo>
                <a:lnTo>
                  <a:pt x="3151474" y="4275137"/>
                </a:lnTo>
                <a:lnTo>
                  <a:pt x="3151474" y="3714295"/>
                </a:lnTo>
                <a:lnTo>
                  <a:pt x="419100" y="176017"/>
                </a:lnTo>
                <a:lnTo>
                  <a:pt x="361950" y="95144"/>
                </a:lnTo>
                <a:lnTo>
                  <a:pt x="357188" y="90387"/>
                </a:lnTo>
                <a:close/>
              </a:path>
            </a:pathLst>
          </a:custGeom>
          <a:solidFill>
            <a:srgbClr val="404040"/>
          </a:solidFill>
          <a:ln>
            <a:noFill/>
          </a:ln>
        </p:spPr>
        <p:txBody>
          <a:bodyPr/>
          <a:lstStyle/>
          <a:p>
            <a:endParaRPr lang="en-US"/>
          </a:p>
        </p:txBody>
      </p:sp>
      <p:sp>
        <p:nvSpPr>
          <p:cNvPr id="20" name="Freeform: Shape 19">
            <a:extLst>
              <a:ext uri="{FF2B5EF4-FFF2-40B4-BE49-F238E27FC236}">
                <a16:creationId xmlns:a16="http://schemas.microsoft.com/office/drawing/2014/main" id="{5820085E-2582-4A95-98EE-45DFFD5C0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697164"/>
            <a:ext cx="2706398" cy="3513899"/>
          </a:xfrm>
          <a:custGeom>
            <a:avLst/>
            <a:gdLst>
              <a:gd name="connsiteX0" fmla="*/ 0 w 2706398"/>
              <a:gd name="connsiteY0" fmla="*/ 0 h 3513899"/>
              <a:gd name="connsiteX1" fmla="*/ 2706398 w 2706398"/>
              <a:gd name="connsiteY1" fmla="*/ 3513899 h 3513899"/>
              <a:gd name="connsiteX2" fmla="*/ 2706398 w 2706398"/>
              <a:gd name="connsiteY2" fmla="*/ 3383321 h 3513899"/>
            </a:gdLst>
            <a:ahLst/>
            <a:cxnLst>
              <a:cxn ang="0">
                <a:pos x="connsiteX0" y="connsiteY0"/>
              </a:cxn>
              <a:cxn ang="0">
                <a:pos x="connsiteX1" y="connsiteY1"/>
              </a:cxn>
              <a:cxn ang="0">
                <a:pos x="connsiteX2" y="connsiteY2"/>
              </a:cxn>
            </a:cxnLst>
            <a:rect l="l" t="t" r="r" b="b"/>
            <a:pathLst>
              <a:path w="2706398" h="3513899">
                <a:moveTo>
                  <a:pt x="0" y="0"/>
                </a:moveTo>
                <a:lnTo>
                  <a:pt x="2706398" y="3513899"/>
                </a:lnTo>
                <a:lnTo>
                  <a:pt x="2706398" y="3383321"/>
                </a:lnTo>
                <a:close/>
              </a:path>
            </a:pathLst>
          </a:custGeom>
          <a:solidFill>
            <a:schemeClr val="accent1">
              <a:lumMod val="50000"/>
            </a:schemeClr>
          </a:solidFill>
          <a:ln>
            <a:noFill/>
          </a:ln>
        </p:spPr>
        <p:txBody>
          <a:bodyPr/>
          <a:lstStyle/>
          <a:p>
            <a:endParaRPr lang="en-US"/>
          </a:p>
        </p:txBody>
      </p:sp>
      <p:sp>
        <p:nvSpPr>
          <p:cNvPr id="4" name="Title 1">
            <a:extLst>
              <a:ext uri="{FF2B5EF4-FFF2-40B4-BE49-F238E27FC236}">
                <a16:creationId xmlns:a16="http://schemas.microsoft.com/office/drawing/2014/main" id="{AFB1A59A-85EF-760D-E741-3D0CA509FCC9}"/>
              </a:ext>
            </a:extLst>
          </p:cNvPr>
          <p:cNvSpPr>
            <a:spLocks noGrp="1"/>
          </p:cNvSpPr>
          <p:nvPr>
            <p:ph type="title"/>
          </p:nvPr>
        </p:nvSpPr>
        <p:spPr>
          <a:xfrm>
            <a:off x="3257675" y="440873"/>
            <a:ext cx="7911360" cy="978929"/>
          </a:xfrm>
          <a:effectLst/>
        </p:spPr>
        <p:txBody>
          <a:bodyPr anchor="ctr">
            <a:normAutofit/>
          </a:bodyPr>
          <a:lstStyle/>
          <a:p>
            <a:pPr algn="l"/>
            <a:r>
              <a:rPr lang="en-US" sz="3200" dirty="0"/>
              <a:t>Sentiment Analysis – Good star ratings only</a:t>
            </a:r>
          </a:p>
        </p:txBody>
      </p:sp>
      <p:pic>
        <p:nvPicPr>
          <p:cNvPr id="6" name="Picture 5">
            <a:extLst>
              <a:ext uri="{FF2B5EF4-FFF2-40B4-BE49-F238E27FC236}">
                <a16:creationId xmlns:a16="http://schemas.microsoft.com/office/drawing/2014/main" id="{87E9F014-F97E-5E2B-5BF4-C2E28B88C4B7}"/>
              </a:ext>
            </a:extLst>
          </p:cNvPr>
          <p:cNvPicPr>
            <a:picLocks noChangeAspect="1"/>
          </p:cNvPicPr>
          <p:nvPr/>
        </p:nvPicPr>
        <p:blipFill>
          <a:blip r:embed="rId3"/>
          <a:stretch>
            <a:fillRect/>
          </a:stretch>
        </p:blipFill>
        <p:spPr>
          <a:xfrm>
            <a:off x="3537349" y="2544630"/>
            <a:ext cx="6416019" cy="884370"/>
          </a:xfrm>
          <a:prstGeom prst="rect">
            <a:avLst/>
          </a:prstGeom>
        </p:spPr>
      </p:pic>
      <p:sp>
        <p:nvSpPr>
          <p:cNvPr id="7" name="TextBox 6">
            <a:extLst>
              <a:ext uri="{FF2B5EF4-FFF2-40B4-BE49-F238E27FC236}">
                <a16:creationId xmlns:a16="http://schemas.microsoft.com/office/drawing/2014/main" id="{8A56104D-7E41-0FD0-2B8B-C49FC818EB7E}"/>
              </a:ext>
            </a:extLst>
          </p:cNvPr>
          <p:cNvSpPr txBox="1"/>
          <p:nvPr/>
        </p:nvSpPr>
        <p:spPr>
          <a:xfrm>
            <a:off x="3482070" y="1575688"/>
            <a:ext cx="6768374" cy="646331"/>
          </a:xfrm>
          <a:prstGeom prst="rect">
            <a:avLst/>
          </a:prstGeom>
          <a:noFill/>
        </p:spPr>
        <p:txBody>
          <a:bodyPr wrap="square" rtlCol="0">
            <a:spAutoFit/>
          </a:bodyPr>
          <a:lstStyle/>
          <a:p>
            <a:r>
              <a:rPr lang="en-US" dirty="0"/>
              <a:t>For this selection, we just isolated the reviews determined to have a “good” rating- over a 4.0</a:t>
            </a:r>
          </a:p>
        </p:txBody>
      </p:sp>
      <p:sp>
        <p:nvSpPr>
          <p:cNvPr id="9" name="TextBox 8">
            <a:extLst>
              <a:ext uri="{FF2B5EF4-FFF2-40B4-BE49-F238E27FC236}">
                <a16:creationId xmlns:a16="http://schemas.microsoft.com/office/drawing/2014/main" id="{7F0818EC-7ABF-2FCD-F91C-D4E1092CFECC}"/>
              </a:ext>
            </a:extLst>
          </p:cNvPr>
          <p:cNvSpPr txBox="1"/>
          <p:nvPr/>
        </p:nvSpPr>
        <p:spPr>
          <a:xfrm>
            <a:off x="3537349" y="4015946"/>
            <a:ext cx="6897932" cy="1200329"/>
          </a:xfrm>
          <a:prstGeom prst="rect">
            <a:avLst/>
          </a:prstGeom>
          <a:noFill/>
        </p:spPr>
        <p:txBody>
          <a:bodyPr wrap="square" rtlCol="0">
            <a:spAutoFit/>
          </a:bodyPr>
          <a:lstStyle/>
          <a:p>
            <a:r>
              <a:rPr lang="en-US" dirty="0"/>
              <a:t>You can see here, that our numbers are similar to the overall reviews, but have changed marginally for both positive and negative word score. With positive now at 13.34% and negative at 5.4%. This is even a greater ratio of positive vs negative than the initial review. </a:t>
            </a:r>
          </a:p>
        </p:txBody>
      </p:sp>
    </p:spTree>
    <p:extLst>
      <p:ext uri="{BB962C8B-B14F-4D97-AF65-F5344CB8AC3E}">
        <p14:creationId xmlns:p14="http://schemas.microsoft.com/office/powerpoint/2010/main" val="2067796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649700" y="0"/>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2116425" y="0"/>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4"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457487" y="2587625"/>
            <a:ext cx="2693987" cy="4270375"/>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6" name="Freeform: Shape 15">
            <a:extLst>
              <a:ext uri="{FF2B5EF4-FFF2-40B4-BE49-F238E27FC236}">
                <a16:creationId xmlns:a16="http://schemas.microsoft.com/office/drawing/2014/main" id="{DCA45AB7-441E-40A8-A98B-557D68F48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2692400"/>
            <a:ext cx="2713324" cy="3390788"/>
          </a:xfrm>
          <a:custGeom>
            <a:avLst/>
            <a:gdLst>
              <a:gd name="connsiteX0" fmla="*/ 0 w 2713324"/>
              <a:gd name="connsiteY0" fmla="*/ 0 h 3390788"/>
              <a:gd name="connsiteX1" fmla="*/ 4763 w 2713324"/>
              <a:gd name="connsiteY1" fmla="*/ 4763 h 3390788"/>
              <a:gd name="connsiteX2" fmla="*/ 2713324 w 2713324"/>
              <a:gd name="connsiteY2" fmla="*/ 3390788 h 3390788"/>
              <a:gd name="connsiteX3" fmla="*/ 2713324 w 2713324"/>
              <a:gd name="connsiteY3" fmla="*/ 2368619 h 3390788"/>
              <a:gd name="connsiteX4" fmla="*/ 357188 w 2713324"/>
              <a:gd name="connsiteY4" fmla="*/ 90488 h 339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324" h="3390788">
                <a:moveTo>
                  <a:pt x="0" y="0"/>
                </a:moveTo>
                <a:lnTo>
                  <a:pt x="4763" y="4763"/>
                </a:lnTo>
                <a:lnTo>
                  <a:pt x="2713324" y="3390788"/>
                </a:lnTo>
                <a:lnTo>
                  <a:pt x="2713324" y="2368619"/>
                </a:lnTo>
                <a:lnTo>
                  <a:pt x="357188" y="90488"/>
                </a:lnTo>
                <a:close/>
              </a:path>
            </a:pathLst>
          </a:custGeom>
          <a:solidFill>
            <a:schemeClr val="accent1">
              <a:lumMod val="75000"/>
            </a:schemeClr>
          </a:solidFill>
          <a:ln>
            <a:noFill/>
          </a:ln>
        </p:spPr>
        <p:txBody>
          <a:bodyPr/>
          <a:lstStyle/>
          <a:p>
            <a:endParaRPr lang="en-US"/>
          </a:p>
        </p:txBody>
      </p:sp>
      <p:sp>
        <p:nvSpPr>
          <p:cNvPr id="18" name="Freeform: Shape 17">
            <a:extLst>
              <a:ext uri="{FF2B5EF4-FFF2-40B4-BE49-F238E27FC236}">
                <a16:creationId xmlns:a16="http://schemas.microsoft.com/office/drawing/2014/main" id="{5F516030-4F00-4C48-AD93-91EFA17A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582863"/>
            <a:ext cx="3151474" cy="4275137"/>
          </a:xfrm>
          <a:custGeom>
            <a:avLst/>
            <a:gdLst>
              <a:gd name="connsiteX0" fmla="*/ 0 w 3151474"/>
              <a:gd name="connsiteY0" fmla="*/ 0 h 4275137"/>
              <a:gd name="connsiteX1" fmla="*/ 0 w 3151474"/>
              <a:gd name="connsiteY1" fmla="*/ 4757 h 4275137"/>
              <a:gd name="connsiteX2" fmla="*/ 2693987 w 3151474"/>
              <a:gd name="connsiteY2" fmla="*/ 4275137 h 4275137"/>
              <a:gd name="connsiteX3" fmla="*/ 3151474 w 3151474"/>
              <a:gd name="connsiteY3" fmla="*/ 4275137 h 4275137"/>
              <a:gd name="connsiteX4" fmla="*/ 3151474 w 3151474"/>
              <a:gd name="connsiteY4" fmla="*/ 3714295 h 4275137"/>
              <a:gd name="connsiteX5" fmla="*/ 419100 w 3151474"/>
              <a:gd name="connsiteY5" fmla="*/ 176017 h 4275137"/>
              <a:gd name="connsiteX6" fmla="*/ 361950 w 3151474"/>
              <a:gd name="connsiteY6" fmla="*/ 95144 h 4275137"/>
              <a:gd name="connsiteX7" fmla="*/ 357188 w 3151474"/>
              <a:gd name="connsiteY7" fmla="*/ 90387 h 42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474" h="4275137">
                <a:moveTo>
                  <a:pt x="0" y="0"/>
                </a:moveTo>
                <a:lnTo>
                  <a:pt x="0" y="4757"/>
                </a:lnTo>
                <a:lnTo>
                  <a:pt x="2693987" y="4275137"/>
                </a:lnTo>
                <a:lnTo>
                  <a:pt x="3151474" y="4275137"/>
                </a:lnTo>
                <a:lnTo>
                  <a:pt x="3151474" y="3714295"/>
                </a:lnTo>
                <a:lnTo>
                  <a:pt x="419100" y="176017"/>
                </a:lnTo>
                <a:lnTo>
                  <a:pt x="361950" y="95144"/>
                </a:lnTo>
                <a:lnTo>
                  <a:pt x="357188" y="90387"/>
                </a:lnTo>
                <a:close/>
              </a:path>
            </a:pathLst>
          </a:custGeom>
          <a:solidFill>
            <a:srgbClr val="404040"/>
          </a:solidFill>
          <a:ln>
            <a:noFill/>
          </a:ln>
        </p:spPr>
        <p:txBody>
          <a:bodyPr/>
          <a:lstStyle/>
          <a:p>
            <a:endParaRPr lang="en-US"/>
          </a:p>
        </p:txBody>
      </p:sp>
      <p:sp>
        <p:nvSpPr>
          <p:cNvPr id="20" name="Freeform: Shape 19">
            <a:extLst>
              <a:ext uri="{FF2B5EF4-FFF2-40B4-BE49-F238E27FC236}">
                <a16:creationId xmlns:a16="http://schemas.microsoft.com/office/drawing/2014/main" id="{5820085E-2582-4A95-98EE-45DFFD5C0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697164"/>
            <a:ext cx="2706398" cy="3513899"/>
          </a:xfrm>
          <a:custGeom>
            <a:avLst/>
            <a:gdLst>
              <a:gd name="connsiteX0" fmla="*/ 0 w 2706398"/>
              <a:gd name="connsiteY0" fmla="*/ 0 h 3513899"/>
              <a:gd name="connsiteX1" fmla="*/ 2706398 w 2706398"/>
              <a:gd name="connsiteY1" fmla="*/ 3513899 h 3513899"/>
              <a:gd name="connsiteX2" fmla="*/ 2706398 w 2706398"/>
              <a:gd name="connsiteY2" fmla="*/ 3383321 h 3513899"/>
            </a:gdLst>
            <a:ahLst/>
            <a:cxnLst>
              <a:cxn ang="0">
                <a:pos x="connsiteX0" y="connsiteY0"/>
              </a:cxn>
              <a:cxn ang="0">
                <a:pos x="connsiteX1" y="connsiteY1"/>
              </a:cxn>
              <a:cxn ang="0">
                <a:pos x="connsiteX2" y="connsiteY2"/>
              </a:cxn>
            </a:cxnLst>
            <a:rect l="l" t="t" r="r" b="b"/>
            <a:pathLst>
              <a:path w="2706398" h="3513899">
                <a:moveTo>
                  <a:pt x="0" y="0"/>
                </a:moveTo>
                <a:lnTo>
                  <a:pt x="2706398" y="3513899"/>
                </a:lnTo>
                <a:lnTo>
                  <a:pt x="2706398" y="3383321"/>
                </a:lnTo>
                <a:close/>
              </a:path>
            </a:pathLst>
          </a:custGeom>
          <a:solidFill>
            <a:schemeClr val="accent1">
              <a:lumMod val="50000"/>
            </a:schemeClr>
          </a:solidFill>
          <a:ln>
            <a:noFill/>
          </a:ln>
        </p:spPr>
        <p:txBody>
          <a:bodyPr/>
          <a:lstStyle/>
          <a:p>
            <a:endParaRPr lang="en-US"/>
          </a:p>
        </p:txBody>
      </p:sp>
      <p:sp>
        <p:nvSpPr>
          <p:cNvPr id="4" name="Title 1">
            <a:extLst>
              <a:ext uri="{FF2B5EF4-FFF2-40B4-BE49-F238E27FC236}">
                <a16:creationId xmlns:a16="http://schemas.microsoft.com/office/drawing/2014/main" id="{AFB1A59A-85EF-760D-E741-3D0CA509FCC9}"/>
              </a:ext>
            </a:extLst>
          </p:cNvPr>
          <p:cNvSpPr>
            <a:spLocks noGrp="1"/>
          </p:cNvSpPr>
          <p:nvPr>
            <p:ph type="title"/>
          </p:nvPr>
        </p:nvSpPr>
        <p:spPr>
          <a:xfrm>
            <a:off x="3257675" y="230811"/>
            <a:ext cx="7911360" cy="978929"/>
          </a:xfrm>
          <a:effectLst/>
        </p:spPr>
        <p:txBody>
          <a:bodyPr anchor="ctr">
            <a:normAutofit/>
          </a:bodyPr>
          <a:lstStyle/>
          <a:p>
            <a:pPr algn="l"/>
            <a:r>
              <a:rPr lang="en-US" sz="3200" dirty="0"/>
              <a:t>Sentiment Analysis – Neighborhoods</a:t>
            </a:r>
          </a:p>
        </p:txBody>
      </p:sp>
      <p:sp>
        <p:nvSpPr>
          <p:cNvPr id="7" name="TextBox 6">
            <a:extLst>
              <a:ext uri="{FF2B5EF4-FFF2-40B4-BE49-F238E27FC236}">
                <a16:creationId xmlns:a16="http://schemas.microsoft.com/office/drawing/2014/main" id="{8A56104D-7E41-0FD0-2B8B-C49FC818EB7E}"/>
              </a:ext>
            </a:extLst>
          </p:cNvPr>
          <p:cNvSpPr txBox="1"/>
          <p:nvPr/>
        </p:nvSpPr>
        <p:spPr>
          <a:xfrm>
            <a:off x="3482070" y="1155559"/>
            <a:ext cx="6768374" cy="923330"/>
          </a:xfrm>
          <a:prstGeom prst="rect">
            <a:avLst/>
          </a:prstGeom>
          <a:noFill/>
        </p:spPr>
        <p:txBody>
          <a:bodyPr wrap="square" rtlCol="0">
            <a:spAutoFit/>
          </a:bodyPr>
          <a:lstStyle/>
          <a:p>
            <a:r>
              <a:rPr lang="en-US" dirty="0"/>
              <a:t>Now let us take a look at some neighborhoods (neighborhoods analyzed in this section were taken from our top neighborhoods prior in our analysis). </a:t>
            </a:r>
          </a:p>
        </p:txBody>
      </p:sp>
      <p:sp>
        <p:nvSpPr>
          <p:cNvPr id="9" name="TextBox 8">
            <a:extLst>
              <a:ext uri="{FF2B5EF4-FFF2-40B4-BE49-F238E27FC236}">
                <a16:creationId xmlns:a16="http://schemas.microsoft.com/office/drawing/2014/main" id="{7F0818EC-7ABF-2FCD-F91C-D4E1092CFECC}"/>
              </a:ext>
            </a:extLst>
          </p:cNvPr>
          <p:cNvSpPr txBox="1"/>
          <p:nvPr/>
        </p:nvSpPr>
        <p:spPr>
          <a:xfrm>
            <a:off x="3466543" y="2134488"/>
            <a:ext cx="6897932" cy="369332"/>
          </a:xfrm>
          <a:prstGeom prst="rect">
            <a:avLst/>
          </a:prstGeom>
          <a:noFill/>
        </p:spPr>
        <p:txBody>
          <a:bodyPr wrap="square" rtlCol="0">
            <a:spAutoFit/>
          </a:bodyPr>
          <a:lstStyle/>
          <a:p>
            <a:r>
              <a:rPr lang="en-US" b="1" dirty="0"/>
              <a:t>Dorchester</a:t>
            </a:r>
          </a:p>
        </p:txBody>
      </p:sp>
      <p:pic>
        <p:nvPicPr>
          <p:cNvPr id="3" name="Picture 2">
            <a:extLst>
              <a:ext uri="{FF2B5EF4-FFF2-40B4-BE49-F238E27FC236}">
                <a16:creationId xmlns:a16="http://schemas.microsoft.com/office/drawing/2014/main" id="{F8D148BC-85F5-1486-DD11-2E87E7A25CF5}"/>
              </a:ext>
            </a:extLst>
          </p:cNvPr>
          <p:cNvPicPr>
            <a:picLocks noChangeAspect="1"/>
          </p:cNvPicPr>
          <p:nvPr/>
        </p:nvPicPr>
        <p:blipFill>
          <a:blip r:embed="rId3"/>
          <a:stretch>
            <a:fillRect/>
          </a:stretch>
        </p:blipFill>
        <p:spPr>
          <a:xfrm>
            <a:off x="3601661" y="2563573"/>
            <a:ext cx="6096000" cy="749776"/>
          </a:xfrm>
          <a:prstGeom prst="rect">
            <a:avLst/>
          </a:prstGeom>
        </p:spPr>
      </p:pic>
      <p:pic>
        <p:nvPicPr>
          <p:cNvPr id="11" name="Picture 10">
            <a:extLst>
              <a:ext uri="{FF2B5EF4-FFF2-40B4-BE49-F238E27FC236}">
                <a16:creationId xmlns:a16="http://schemas.microsoft.com/office/drawing/2014/main" id="{A889124F-1F9D-8672-E96C-23D3C81D36E1}"/>
              </a:ext>
            </a:extLst>
          </p:cNvPr>
          <p:cNvPicPr>
            <a:picLocks noChangeAspect="1"/>
          </p:cNvPicPr>
          <p:nvPr/>
        </p:nvPicPr>
        <p:blipFill>
          <a:blip r:embed="rId4"/>
          <a:stretch>
            <a:fillRect/>
          </a:stretch>
        </p:blipFill>
        <p:spPr>
          <a:xfrm>
            <a:off x="3601659" y="3755310"/>
            <a:ext cx="6096001" cy="739353"/>
          </a:xfrm>
          <a:prstGeom prst="rect">
            <a:avLst/>
          </a:prstGeom>
        </p:spPr>
      </p:pic>
      <p:sp>
        <p:nvSpPr>
          <p:cNvPr id="13" name="TextBox 12">
            <a:extLst>
              <a:ext uri="{FF2B5EF4-FFF2-40B4-BE49-F238E27FC236}">
                <a16:creationId xmlns:a16="http://schemas.microsoft.com/office/drawing/2014/main" id="{8C1E8739-878B-1DB5-F1D5-73C0F5BA8B08}"/>
              </a:ext>
            </a:extLst>
          </p:cNvPr>
          <p:cNvSpPr txBox="1"/>
          <p:nvPr/>
        </p:nvSpPr>
        <p:spPr>
          <a:xfrm>
            <a:off x="3466543" y="3385978"/>
            <a:ext cx="6897932" cy="369332"/>
          </a:xfrm>
          <a:prstGeom prst="rect">
            <a:avLst/>
          </a:prstGeom>
          <a:noFill/>
        </p:spPr>
        <p:txBody>
          <a:bodyPr wrap="square" rtlCol="0">
            <a:spAutoFit/>
          </a:bodyPr>
          <a:lstStyle/>
          <a:p>
            <a:r>
              <a:rPr lang="en-US" b="1" dirty="0" err="1"/>
              <a:t>BackBay</a:t>
            </a:r>
            <a:endParaRPr lang="en-US" b="1" dirty="0"/>
          </a:p>
        </p:txBody>
      </p:sp>
      <p:pic>
        <p:nvPicPr>
          <p:cNvPr id="17" name="Picture 16">
            <a:extLst>
              <a:ext uri="{FF2B5EF4-FFF2-40B4-BE49-F238E27FC236}">
                <a16:creationId xmlns:a16="http://schemas.microsoft.com/office/drawing/2014/main" id="{1C1A3E5B-AE35-7C8E-7A5B-DFCDAFC6C276}"/>
              </a:ext>
            </a:extLst>
          </p:cNvPr>
          <p:cNvPicPr>
            <a:picLocks noChangeAspect="1"/>
          </p:cNvPicPr>
          <p:nvPr/>
        </p:nvPicPr>
        <p:blipFill>
          <a:blip r:embed="rId5"/>
          <a:stretch>
            <a:fillRect/>
          </a:stretch>
        </p:blipFill>
        <p:spPr>
          <a:xfrm>
            <a:off x="3601658" y="4863995"/>
            <a:ext cx="6096001" cy="826652"/>
          </a:xfrm>
          <a:prstGeom prst="rect">
            <a:avLst/>
          </a:prstGeom>
        </p:spPr>
      </p:pic>
      <p:sp>
        <p:nvSpPr>
          <p:cNvPr id="19" name="TextBox 18">
            <a:extLst>
              <a:ext uri="{FF2B5EF4-FFF2-40B4-BE49-F238E27FC236}">
                <a16:creationId xmlns:a16="http://schemas.microsoft.com/office/drawing/2014/main" id="{7E17AADE-87E7-EF49-5324-1F6300245DAE}"/>
              </a:ext>
            </a:extLst>
          </p:cNvPr>
          <p:cNvSpPr txBox="1"/>
          <p:nvPr/>
        </p:nvSpPr>
        <p:spPr>
          <a:xfrm>
            <a:off x="3466543" y="5644815"/>
            <a:ext cx="6897932" cy="369332"/>
          </a:xfrm>
          <a:prstGeom prst="rect">
            <a:avLst/>
          </a:prstGeom>
          <a:noFill/>
        </p:spPr>
        <p:txBody>
          <a:bodyPr wrap="square" rtlCol="0">
            <a:spAutoFit/>
          </a:bodyPr>
          <a:lstStyle/>
          <a:p>
            <a:r>
              <a:rPr lang="en-US" b="1" dirty="0"/>
              <a:t>Waterfront</a:t>
            </a:r>
          </a:p>
        </p:txBody>
      </p:sp>
      <p:pic>
        <p:nvPicPr>
          <p:cNvPr id="22" name="Picture 21">
            <a:extLst>
              <a:ext uri="{FF2B5EF4-FFF2-40B4-BE49-F238E27FC236}">
                <a16:creationId xmlns:a16="http://schemas.microsoft.com/office/drawing/2014/main" id="{9641EBE0-F62E-1967-EA07-4DBF2FC11F95}"/>
              </a:ext>
            </a:extLst>
          </p:cNvPr>
          <p:cNvPicPr>
            <a:picLocks noChangeAspect="1"/>
          </p:cNvPicPr>
          <p:nvPr/>
        </p:nvPicPr>
        <p:blipFill>
          <a:blip r:embed="rId6"/>
          <a:stretch>
            <a:fillRect/>
          </a:stretch>
        </p:blipFill>
        <p:spPr>
          <a:xfrm>
            <a:off x="3647323" y="5968315"/>
            <a:ext cx="6089098" cy="774810"/>
          </a:xfrm>
          <a:prstGeom prst="rect">
            <a:avLst/>
          </a:prstGeom>
        </p:spPr>
      </p:pic>
      <p:sp>
        <p:nvSpPr>
          <p:cNvPr id="23" name="TextBox 22">
            <a:extLst>
              <a:ext uri="{FF2B5EF4-FFF2-40B4-BE49-F238E27FC236}">
                <a16:creationId xmlns:a16="http://schemas.microsoft.com/office/drawing/2014/main" id="{8DE181F1-DFA8-922C-0C42-B7948D47C93B}"/>
              </a:ext>
            </a:extLst>
          </p:cNvPr>
          <p:cNvSpPr txBox="1"/>
          <p:nvPr/>
        </p:nvSpPr>
        <p:spPr>
          <a:xfrm>
            <a:off x="3417291" y="4510652"/>
            <a:ext cx="6897932" cy="369332"/>
          </a:xfrm>
          <a:prstGeom prst="rect">
            <a:avLst/>
          </a:prstGeom>
          <a:noFill/>
        </p:spPr>
        <p:txBody>
          <a:bodyPr wrap="square" rtlCol="0">
            <a:spAutoFit/>
          </a:bodyPr>
          <a:lstStyle/>
          <a:p>
            <a:r>
              <a:rPr lang="en-US" b="1" dirty="0"/>
              <a:t>South Boston</a:t>
            </a:r>
          </a:p>
        </p:txBody>
      </p:sp>
    </p:spTree>
    <p:extLst>
      <p:ext uri="{BB962C8B-B14F-4D97-AF65-F5344CB8AC3E}">
        <p14:creationId xmlns:p14="http://schemas.microsoft.com/office/powerpoint/2010/main" val="2557427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70DE42F-EDFC-3266-00F2-9C2E83475554}"/>
              </a:ext>
            </a:extLst>
          </p:cNvPr>
          <p:cNvSpPr txBox="1">
            <a:spLocks/>
          </p:cNvSpPr>
          <p:nvPr/>
        </p:nvSpPr>
        <p:spPr>
          <a:xfrm>
            <a:off x="953921" y="0"/>
            <a:ext cx="10018713" cy="118533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Sentiment Analysis – Neighborhoods</a:t>
            </a:r>
          </a:p>
        </p:txBody>
      </p:sp>
      <p:sp>
        <p:nvSpPr>
          <p:cNvPr id="7" name="TextBox 6">
            <a:extLst>
              <a:ext uri="{FF2B5EF4-FFF2-40B4-BE49-F238E27FC236}">
                <a16:creationId xmlns:a16="http://schemas.microsoft.com/office/drawing/2014/main" id="{2EA5C140-B259-4088-999F-6F415E075A08}"/>
              </a:ext>
            </a:extLst>
          </p:cNvPr>
          <p:cNvSpPr txBox="1"/>
          <p:nvPr/>
        </p:nvSpPr>
        <p:spPr>
          <a:xfrm>
            <a:off x="2070463" y="2661137"/>
            <a:ext cx="3896583" cy="3827585"/>
          </a:xfrm>
          <a:prstGeom prst="rect">
            <a:avLst/>
          </a:prstGeom>
        </p:spPr>
        <p:txBody>
          <a:bodyPr vert="horz" lIns="91440" tIns="45720" rIns="91440" bIns="45720" rtlCol="0" anchor="ctr">
            <a:normAutofit fontScale="77500" lnSpcReduction="20000"/>
          </a:bodyPr>
          <a:lstStyle/>
          <a:p>
            <a:pPr>
              <a:lnSpc>
                <a:spcPct val="90000"/>
              </a:lnSpc>
              <a:spcBef>
                <a:spcPct val="20000"/>
              </a:spcBef>
              <a:spcAft>
                <a:spcPts val="600"/>
              </a:spcAft>
              <a:buClr>
                <a:schemeClr val="accent1">
                  <a:lumMod val="75000"/>
                </a:schemeClr>
              </a:buClr>
              <a:buSzPct val="145000"/>
            </a:pPr>
            <a:endParaRPr lang="en-US" sz="2900" b="1" dirty="0"/>
          </a:p>
          <a:p>
            <a:pPr>
              <a:lnSpc>
                <a:spcPct val="90000"/>
              </a:lnSpc>
              <a:spcBef>
                <a:spcPct val="20000"/>
              </a:spcBef>
              <a:spcAft>
                <a:spcPts val="600"/>
              </a:spcAft>
              <a:buClr>
                <a:schemeClr val="accent1">
                  <a:lumMod val="75000"/>
                </a:schemeClr>
              </a:buClr>
              <a:buSzPct val="145000"/>
            </a:pPr>
            <a:r>
              <a:rPr lang="en-US" sz="2900" b="1" dirty="0"/>
              <a:t>Positive % by neighborhood:</a:t>
            </a:r>
          </a:p>
          <a:p>
            <a:pPr>
              <a:lnSpc>
                <a:spcPct val="90000"/>
              </a:lnSpc>
              <a:spcBef>
                <a:spcPct val="20000"/>
              </a:spcBef>
              <a:spcAft>
                <a:spcPts val="600"/>
              </a:spcAft>
              <a:buClr>
                <a:schemeClr val="accent1">
                  <a:lumMod val="75000"/>
                </a:schemeClr>
              </a:buClr>
              <a:buSzPct val="145000"/>
            </a:pPr>
            <a:r>
              <a:rPr lang="en-US" sz="2900" dirty="0"/>
              <a:t>Dorchester – 14.79%</a:t>
            </a:r>
          </a:p>
          <a:p>
            <a:pPr>
              <a:lnSpc>
                <a:spcPct val="90000"/>
              </a:lnSpc>
              <a:spcBef>
                <a:spcPct val="20000"/>
              </a:spcBef>
              <a:spcAft>
                <a:spcPts val="600"/>
              </a:spcAft>
              <a:buClr>
                <a:schemeClr val="accent1">
                  <a:lumMod val="75000"/>
                </a:schemeClr>
              </a:buClr>
              <a:buSzPct val="145000"/>
            </a:pPr>
            <a:r>
              <a:rPr lang="en-US" sz="2900" dirty="0"/>
              <a:t>Back Bay – 9.87%</a:t>
            </a:r>
          </a:p>
          <a:p>
            <a:pPr>
              <a:lnSpc>
                <a:spcPct val="90000"/>
              </a:lnSpc>
              <a:spcBef>
                <a:spcPct val="20000"/>
              </a:spcBef>
              <a:spcAft>
                <a:spcPts val="600"/>
              </a:spcAft>
              <a:buClr>
                <a:schemeClr val="accent1">
                  <a:lumMod val="75000"/>
                </a:schemeClr>
              </a:buClr>
              <a:buSzPct val="145000"/>
            </a:pPr>
            <a:r>
              <a:rPr lang="en-US" sz="2900" dirty="0"/>
              <a:t>South Boston – 18.51%</a:t>
            </a:r>
          </a:p>
          <a:p>
            <a:pPr>
              <a:lnSpc>
                <a:spcPct val="90000"/>
              </a:lnSpc>
              <a:spcBef>
                <a:spcPct val="20000"/>
              </a:spcBef>
              <a:spcAft>
                <a:spcPts val="600"/>
              </a:spcAft>
              <a:buClr>
                <a:schemeClr val="accent1">
                  <a:lumMod val="75000"/>
                </a:schemeClr>
              </a:buClr>
              <a:buSzPct val="145000"/>
            </a:pPr>
            <a:r>
              <a:rPr lang="en-US" sz="2900" dirty="0"/>
              <a:t>Waterfront – 15.68%</a:t>
            </a:r>
          </a:p>
          <a:p>
            <a:pPr>
              <a:lnSpc>
                <a:spcPct val="90000"/>
              </a:lnSpc>
              <a:spcBef>
                <a:spcPct val="20000"/>
              </a:spcBef>
              <a:spcAft>
                <a:spcPts val="600"/>
              </a:spcAft>
              <a:buClr>
                <a:schemeClr val="accent1">
                  <a:lumMod val="75000"/>
                </a:schemeClr>
              </a:buClr>
              <a:buSzPct val="145000"/>
            </a:pPr>
            <a:endParaRPr lang="en-US" sz="2900" dirty="0"/>
          </a:p>
          <a:p>
            <a:pPr>
              <a:lnSpc>
                <a:spcPct val="90000"/>
              </a:lnSpc>
              <a:spcBef>
                <a:spcPct val="20000"/>
              </a:spcBef>
              <a:spcAft>
                <a:spcPts val="600"/>
              </a:spcAft>
              <a:buClr>
                <a:schemeClr val="accent1">
                  <a:lumMod val="75000"/>
                </a:schemeClr>
              </a:buClr>
              <a:buSzPct val="145000"/>
            </a:pPr>
            <a:r>
              <a:rPr lang="en-US" sz="2900" dirty="0"/>
              <a:t>So here we can conclude that in general, the reviews of restaurants in South Boston had the greatest positive sentiment.</a:t>
            </a:r>
          </a:p>
          <a:p>
            <a:pPr>
              <a:lnSpc>
                <a:spcPct val="90000"/>
              </a:lnSpc>
              <a:spcBef>
                <a:spcPct val="20000"/>
              </a:spcBef>
              <a:spcAft>
                <a:spcPts val="600"/>
              </a:spcAft>
              <a:buClr>
                <a:schemeClr val="accent1">
                  <a:lumMod val="75000"/>
                </a:schemeClr>
              </a:buClr>
              <a:buSzPct val="145000"/>
            </a:pPr>
            <a:endParaRPr lang="en-US" dirty="0"/>
          </a:p>
          <a:p>
            <a:pPr>
              <a:lnSpc>
                <a:spcPct val="90000"/>
              </a:lnSpc>
              <a:spcBef>
                <a:spcPct val="20000"/>
              </a:spcBef>
              <a:spcAft>
                <a:spcPts val="600"/>
              </a:spcAft>
              <a:buClr>
                <a:schemeClr val="accent1">
                  <a:lumMod val="75000"/>
                </a:schemeClr>
              </a:buClr>
              <a:buSzPct val="145000"/>
              <a:buFont typeface="Arial"/>
              <a:buChar char="•"/>
            </a:pPr>
            <a:endParaRPr lang="en-US" sz="1300" dirty="0"/>
          </a:p>
          <a:p>
            <a:pPr>
              <a:lnSpc>
                <a:spcPct val="90000"/>
              </a:lnSpc>
              <a:spcBef>
                <a:spcPct val="20000"/>
              </a:spcBef>
              <a:spcAft>
                <a:spcPts val="600"/>
              </a:spcAft>
              <a:buClr>
                <a:schemeClr val="accent1">
                  <a:lumMod val="75000"/>
                </a:schemeClr>
              </a:buClr>
              <a:buSzPct val="145000"/>
              <a:buFont typeface="Arial"/>
              <a:buChar char="•"/>
            </a:pPr>
            <a:endParaRPr lang="en-US" sz="1300" dirty="0"/>
          </a:p>
          <a:p>
            <a:pPr>
              <a:lnSpc>
                <a:spcPct val="90000"/>
              </a:lnSpc>
              <a:spcBef>
                <a:spcPct val="20000"/>
              </a:spcBef>
              <a:spcAft>
                <a:spcPts val="600"/>
              </a:spcAft>
              <a:buClr>
                <a:schemeClr val="accent1">
                  <a:lumMod val="75000"/>
                </a:schemeClr>
              </a:buClr>
              <a:buSzPct val="145000"/>
              <a:buFont typeface="Arial"/>
              <a:buChar char="•"/>
            </a:pPr>
            <a:endParaRPr lang="en-US" sz="1300" dirty="0"/>
          </a:p>
          <a:p>
            <a:pPr>
              <a:lnSpc>
                <a:spcPct val="90000"/>
              </a:lnSpc>
              <a:spcBef>
                <a:spcPct val="20000"/>
              </a:spcBef>
              <a:spcAft>
                <a:spcPts val="600"/>
              </a:spcAft>
              <a:buClr>
                <a:schemeClr val="accent1">
                  <a:lumMod val="75000"/>
                </a:schemeClr>
              </a:buClr>
              <a:buSzPct val="145000"/>
              <a:buFont typeface="Arial"/>
              <a:buChar char="•"/>
            </a:pPr>
            <a:endParaRPr lang="en-US" sz="1300" dirty="0"/>
          </a:p>
          <a:p>
            <a:pPr>
              <a:lnSpc>
                <a:spcPct val="90000"/>
              </a:lnSpc>
              <a:spcBef>
                <a:spcPct val="20000"/>
              </a:spcBef>
              <a:spcAft>
                <a:spcPts val="600"/>
              </a:spcAft>
              <a:buClr>
                <a:schemeClr val="accent1">
                  <a:lumMod val="75000"/>
                </a:schemeClr>
              </a:buClr>
              <a:buSzPct val="145000"/>
              <a:buFont typeface="Arial"/>
              <a:buChar char="•"/>
            </a:pPr>
            <a:endParaRPr lang="en-US" sz="1300" dirty="0"/>
          </a:p>
        </p:txBody>
      </p:sp>
      <p:sp>
        <p:nvSpPr>
          <p:cNvPr id="9" name="TextBox 8">
            <a:extLst>
              <a:ext uri="{FF2B5EF4-FFF2-40B4-BE49-F238E27FC236}">
                <a16:creationId xmlns:a16="http://schemas.microsoft.com/office/drawing/2014/main" id="{86945D83-DF21-17A0-98EC-7A59215B75D2}"/>
              </a:ext>
            </a:extLst>
          </p:cNvPr>
          <p:cNvSpPr txBox="1"/>
          <p:nvPr/>
        </p:nvSpPr>
        <p:spPr>
          <a:xfrm>
            <a:off x="6265982" y="2051537"/>
            <a:ext cx="5058508" cy="4219617"/>
          </a:xfrm>
          <a:prstGeom prst="rect">
            <a:avLst/>
          </a:prstGeom>
          <a:noFill/>
        </p:spPr>
        <p:txBody>
          <a:bodyPr wrap="square" rtlCol="0">
            <a:spAutoFit/>
          </a:bodyPr>
          <a:lstStyle/>
          <a:p>
            <a:pPr>
              <a:lnSpc>
                <a:spcPct val="90000"/>
              </a:lnSpc>
              <a:spcBef>
                <a:spcPct val="20000"/>
              </a:spcBef>
              <a:spcAft>
                <a:spcPts val="600"/>
              </a:spcAft>
              <a:buClr>
                <a:schemeClr val="accent1">
                  <a:lumMod val="75000"/>
                </a:schemeClr>
              </a:buClr>
              <a:buSzPct val="145000"/>
            </a:pPr>
            <a:endParaRPr lang="en-US" sz="1800" dirty="0"/>
          </a:p>
          <a:p>
            <a:pPr>
              <a:spcAft>
                <a:spcPts val="600"/>
              </a:spcAft>
              <a:buClr>
                <a:schemeClr val="accent1">
                  <a:lumMod val="75000"/>
                </a:schemeClr>
              </a:buClr>
              <a:buSzPct val="145000"/>
            </a:pPr>
            <a:r>
              <a:rPr lang="en-US" sz="2200" b="1" dirty="0"/>
              <a:t>Negative % by neighborhood:</a:t>
            </a:r>
          </a:p>
          <a:p>
            <a:pPr>
              <a:buClr>
                <a:schemeClr val="accent1">
                  <a:lumMod val="75000"/>
                </a:schemeClr>
              </a:buClr>
              <a:buSzPct val="145000"/>
            </a:pPr>
            <a:r>
              <a:rPr lang="en-US" sz="2200" dirty="0"/>
              <a:t>Dorchester – 6.01%</a:t>
            </a:r>
          </a:p>
          <a:p>
            <a:pPr>
              <a:buClr>
                <a:schemeClr val="accent1">
                  <a:lumMod val="75000"/>
                </a:schemeClr>
              </a:buClr>
              <a:buSzPct val="145000"/>
            </a:pPr>
            <a:r>
              <a:rPr lang="en-US" sz="2200" dirty="0"/>
              <a:t>Back Bay – 4.36%</a:t>
            </a:r>
          </a:p>
          <a:p>
            <a:pPr>
              <a:buClr>
                <a:schemeClr val="accent1">
                  <a:lumMod val="75000"/>
                </a:schemeClr>
              </a:buClr>
              <a:buSzPct val="145000"/>
            </a:pPr>
            <a:r>
              <a:rPr lang="en-US" sz="2200" dirty="0"/>
              <a:t>South Boston – 6.01%</a:t>
            </a:r>
          </a:p>
          <a:p>
            <a:pPr>
              <a:buClr>
                <a:schemeClr val="accent1">
                  <a:lumMod val="75000"/>
                </a:schemeClr>
              </a:buClr>
              <a:buSzPct val="145000"/>
            </a:pPr>
            <a:r>
              <a:rPr lang="en-US" sz="2200" dirty="0"/>
              <a:t>Waterfront – 5.72%</a:t>
            </a:r>
          </a:p>
          <a:p>
            <a:pPr>
              <a:buClr>
                <a:schemeClr val="accent1">
                  <a:lumMod val="75000"/>
                </a:schemeClr>
              </a:buClr>
              <a:buSzPct val="145000"/>
            </a:pPr>
            <a:endParaRPr lang="en-US" sz="2200" dirty="0"/>
          </a:p>
          <a:p>
            <a:pPr>
              <a:buClr>
                <a:schemeClr val="accent1">
                  <a:lumMod val="75000"/>
                </a:schemeClr>
              </a:buClr>
              <a:buSzPct val="145000"/>
            </a:pPr>
            <a:r>
              <a:rPr lang="en-US" sz="2200" dirty="0"/>
              <a:t>We can see here that overall the highest % of negative sentiment existed within Dorchester and South Boston, however this is still minor when compared to the positive sentiment %.</a:t>
            </a:r>
          </a:p>
        </p:txBody>
      </p:sp>
      <p:sp>
        <p:nvSpPr>
          <p:cNvPr id="11" name="TextBox 10">
            <a:extLst>
              <a:ext uri="{FF2B5EF4-FFF2-40B4-BE49-F238E27FC236}">
                <a16:creationId xmlns:a16="http://schemas.microsoft.com/office/drawing/2014/main" id="{7BF94D9B-2F0F-7F99-CA92-DFFED2CAF0B5}"/>
              </a:ext>
            </a:extLst>
          </p:cNvPr>
          <p:cNvSpPr txBox="1"/>
          <p:nvPr/>
        </p:nvSpPr>
        <p:spPr>
          <a:xfrm>
            <a:off x="2070463" y="965848"/>
            <a:ext cx="7853122" cy="871008"/>
          </a:xfrm>
          <a:prstGeom prst="rect">
            <a:avLst/>
          </a:prstGeom>
          <a:noFill/>
        </p:spPr>
        <p:txBody>
          <a:bodyPr wrap="square" rtlCol="0">
            <a:spAutoFit/>
          </a:bodyPr>
          <a:lstStyle/>
          <a:p>
            <a:pPr>
              <a:lnSpc>
                <a:spcPct val="90000"/>
              </a:lnSpc>
              <a:spcBef>
                <a:spcPct val="20000"/>
              </a:spcBef>
              <a:spcAft>
                <a:spcPts val="600"/>
              </a:spcAft>
              <a:buClr>
                <a:schemeClr val="accent1">
                  <a:lumMod val="75000"/>
                </a:schemeClr>
              </a:buClr>
              <a:buSzPct val="145000"/>
            </a:pPr>
            <a:r>
              <a:rPr lang="en-US" sz="2400" dirty="0"/>
              <a:t>To break this down a little further:</a:t>
            </a:r>
          </a:p>
          <a:p>
            <a:endParaRPr lang="en-US" sz="2400" dirty="0"/>
          </a:p>
        </p:txBody>
      </p:sp>
    </p:spTree>
    <p:extLst>
      <p:ext uri="{BB962C8B-B14F-4D97-AF65-F5344CB8AC3E}">
        <p14:creationId xmlns:p14="http://schemas.microsoft.com/office/powerpoint/2010/main" val="3842071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70DE42F-EDFC-3266-00F2-9C2E83475554}"/>
              </a:ext>
            </a:extLst>
          </p:cNvPr>
          <p:cNvSpPr txBox="1">
            <a:spLocks/>
          </p:cNvSpPr>
          <p:nvPr/>
        </p:nvSpPr>
        <p:spPr>
          <a:xfrm>
            <a:off x="1774536" y="164123"/>
            <a:ext cx="10018713" cy="1185333"/>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Graph of Positive Sentiment of Individual Reviews</a:t>
            </a:r>
          </a:p>
        </p:txBody>
      </p:sp>
      <p:pic>
        <p:nvPicPr>
          <p:cNvPr id="3" name="Picture 2">
            <a:extLst>
              <a:ext uri="{FF2B5EF4-FFF2-40B4-BE49-F238E27FC236}">
                <a16:creationId xmlns:a16="http://schemas.microsoft.com/office/drawing/2014/main" id="{F62E3E02-7D93-AC03-5A33-621D276BE08E}"/>
              </a:ext>
            </a:extLst>
          </p:cNvPr>
          <p:cNvPicPr>
            <a:picLocks noChangeAspect="1"/>
          </p:cNvPicPr>
          <p:nvPr/>
        </p:nvPicPr>
        <p:blipFill>
          <a:blip r:embed="rId3"/>
          <a:stretch>
            <a:fillRect/>
          </a:stretch>
        </p:blipFill>
        <p:spPr>
          <a:xfrm>
            <a:off x="1912071" y="1234253"/>
            <a:ext cx="5882825" cy="4389493"/>
          </a:xfrm>
          <a:prstGeom prst="rect">
            <a:avLst/>
          </a:prstGeom>
        </p:spPr>
      </p:pic>
      <p:pic>
        <p:nvPicPr>
          <p:cNvPr id="8" name="Picture 7">
            <a:extLst>
              <a:ext uri="{FF2B5EF4-FFF2-40B4-BE49-F238E27FC236}">
                <a16:creationId xmlns:a16="http://schemas.microsoft.com/office/drawing/2014/main" id="{E2A67FC7-D6A3-4B6F-172F-21327C6EA73F}"/>
              </a:ext>
            </a:extLst>
          </p:cNvPr>
          <p:cNvPicPr>
            <a:picLocks noChangeAspect="1"/>
          </p:cNvPicPr>
          <p:nvPr/>
        </p:nvPicPr>
        <p:blipFill>
          <a:blip r:embed="rId4"/>
          <a:stretch>
            <a:fillRect/>
          </a:stretch>
        </p:blipFill>
        <p:spPr>
          <a:xfrm>
            <a:off x="8076556" y="1465644"/>
            <a:ext cx="2086877" cy="1963355"/>
          </a:xfrm>
          <a:prstGeom prst="rect">
            <a:avLst/>
          </a:prstGeom>
        </p:spPr>
      </p:pic>
      <p:sp>
        <p:nvSpPr>
          <p:cNvPr id="10" name="TextBox 9">
            <a:extLst>
              <a:ext uri="{FF2B5EF4-FFF2-40B4-BE49-F238E27FC236}">
                <a16:creationId xmlns:a16="http://schemas.microsoft.com/office/drawing/2014/main" id="{1E2A0AD0-FCEC-A114-BB6D-ACAC3F4CB57F}"/>
              </a:ext>
            </a:extLst>
          </p:cNvPr>
          <p:cNvSpPr txBox="1"/>
          <p:nvPr/>
        </p:nvSpPr>
        <p:spPr>
          <a:xfrm>
            <a:off x="8076556" y="3710354"/>
            <a:ext cx="3569511" cy="1754326"/>
          </a:xfrm>
          <a:prstGeom prst="rect">
            <a:avLst/>
          </a:prstGeom>
          <a:noFill/>
        </p:spPr>
        <p:txBody>
          <a:bodyPr wrap="square" rtlCol="0">
            <a:spAutoFit/>
          </a:bodyPr>
          <a:lstStyle/>
          <a:p>
            <a:r>
              <a:rPr lang="en-US" dirty="0"/>
              <a:t>Here we can see an overall summary of the statistics of the positive sentiment of each review pulled in the dataset.  Our mean positive sentiment score here is 14.26% positive.</a:t>
            </a:r>
          </a:p>
        </p:txBody>
      </p:sp>
    </p:spTree>
    <p:extLst>
      <p:ext uri="{BB962C8B-B14F-4D97-AF65-F5344CB8AC3E}">
        <p14:creationId xmlns:p14="http://schemas.microsoft.com/office/powerpoint/2010/main" val="326700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70DE42F-EDFC-3266-00F2-9C2E83475554}"/>
              </a:ext>
            </a:extLst>
          </p:cNvPr>
          <p:cNvSpPr txBox="1">
            <a:spLocks/>
          </p:cNvSpPr>
          <p:nvPr/>
        </p:nvSpPr>
        <p:spPr>
          <a:xfrm>
            <a:off x="1774536" y="164123"/>
            <a:ext cx="10018713" cy="1185333"/>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Aft>
                <a:spcPts val="600"/>
              </a:spcAft>
            </a:pPr>
            <a:r>
              <a:rPr lang="en-US" dirty="0"/>
              <a:t>Graph of Positive Sentiment of Individual Reviews – Good Star Rating Only</a:t>
            </a:r>
          </a:p>
        </p:txBody>
      </p:sp>
      <p:sp>
        <p:nvSpPr>
          <p:cNvPr id="10" name="TextBox 9">
            <a:extLst>
              <a:ext uri="{FF2B5EF4-FFF2-40B4-BE49-F238E27FC236}">
                <a16:creationId xmlns:a16="http://schemas.microsoft.com/office/drawing/2014/main" id="{1E2A0AD0-FCEC-A114-BB6D-ACAC3F4CB57F}"/>
              </a:ext>
            </a:extLst>
          </p:cNvPr>
          <p:cNvSpPr txBox="1"/>
          <p:nvPr/>
        </p:nvSpPr>
        <p:spPr>
          <a:xfrm>
            <a:off x="8076556" y="3710354"/>
            <a:ext cx="3569511" cy="2862322"/>
          </a:xfrm>
          <a:prstGeom prst="rect">
            <a:avLst/>
          </a:prstGeom>
          <a:noFill/>
        </p:spPr>
        <p:txBody>
          <a:bodyPr wrap="square" rtlCol="0">
            <a:spAutoFit/>
          </a:bodyPr>
          <a:lstStyle/>
          <a:p>
            <a:r>
              <a:rPr lang="en-US" dirty="0"/>
              <a:t>Here we can see an overall summary of the statistics of the positive sentiment of each review pulled in the dataset for those that had over 4 stars.  Our mean positive sentiment score here is 14.99% positive. It is also interesting to note here that the majority of the reviews in our dataset are identified as being over 4 stars (117 vs 132)</a:t>
            </a:r>
          </a:p>
        </p:txBody>
      </p:sp>
      <p:pic>
        <p:nvPicPr>
          <p:cNvPr id="4" name="Picture 3">
            <a:extLst>
              <a:ext uri="{FF2B5EF4-FFF2-40B4-BE49-F238E27FC236}">
                <a16:creationId xmlns:a16="http://schemas.microsoft.com/office/drawing/2014/main" id="{E6ED8769-C814-A95E-839C-24EE114148AA}"/>
              </a:ext>
            </a:extLst>
          </p:cNvPr>
          <p:cNvPicPr>
            <a:picLocks noChangeAspect="1"/>
          </p:cNvPicPr>
          <p:nvPr/>
        </p:nvPicPr>
        <p:blipFill>
          <a:blip r:embed="rId3"/>
          <a:stretch>
            <a:fillRect/>
          </a:stretch>
        </p:blipFill>
        <p:spPr>
          <a:xfrm>
            <a:off x="1774536" y="1386321"/>
            <a:ext cx="5622627" cy="4085355"/>
          </a:xfrm>
          <a:prstGeom prst="rect">
            <a:avLst/>
          </a:prstGeom>
        </p:spPr>
      </p:pic>
      <p:pic>
        <p:nvPicPr>
          <p:cNvPr id="7" name="Picture 6">
            <a:extLst>
              <a:ext uri="{FF2B5EF4-FFF2-40B4-BE49-F238E27FC236}">
                <a16:creationId xmlns:a16="http://schemas.microsoft.com/office/drawing/2014/main" id="{53F3C7C8-6508-2385-2980-262372C12072}"/>
              </a:ext>
            </a:extLst>
          </p:cNvPr>
          <p:cNvPicPr>
            <a:picLocks noChangeAspect="1"/>
          </p:cNvPicPr>
          <p:nvPr/>
        </p:nvPicPr>
        <p:blipFill>
          <a:blip r:embed="rId4"/>
          <a:stretch>
            <a:fillRect/>
          </a:stretch>
        </p:blipFill>
        <p:spPr>
          <a:xfrm>
            <a:off x="8076556" y="1474557"/>
            <a:ext cx="2163462" cy="2110695"/>
          </a:xfrm>
          <a:prstGeom prst="rect">
            <a:avLst/>
          </a:prstGeom>
        </p:spPr>
      </p:pic>
    </p:spTree>
    <p:extLst>
      <p:ext uri="{BB962C8B-B14F-4D97-AF65-F5344CB8AC3E}">
        <p14:creationId xmlns:p14="http://schemas.microsoft.com/office/powerpoint/2010/main" val="3210349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70DE42F-EDFC-3266-00F2-9C2E83475554}"/>
              </a:ext>
            </a:extLst>
          </p:cNvPr>
          <p:cNvSpPr txBox="1">
            <a:spLocks/>
          </p:cNvSpPr>
          <p:nvPr/>
        </p:nvSpPr>
        <p:spPr>
          <a:xfrm>
            <a:off x="1774536" y="164123"/>
            <a:ext cx="10018713" cy="1185333"/>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Aft>
                <a:spcPts val="600"/>
              </a:spcAft>
            </a:pPr>
            <a:r>
              <a:rPr lang="en-US" dirty="0"/>
              <a:t>Graph of Positive Sentiment of Individual Reviews – Neighborhoods with Good star ratings</a:t>
            </a:r>
          </a:p>
        </p:txBody>
      </p:sp>
      <p:pic>
        <p:nvPicPr>
          <p:cNvPr id="3" name="Picture 2">
            <a:extLst>
              <a:ext uri="{FF2B5EF4-FFF2-40B4-BE49-F238E27FC236}">
                <a16:creationId xmlns:a16="http://schemas.microsoft.com/office/drawing/2014/main" id="{79CF185E-4129-1C60-39B3-140415C052BF}"/>
              </a:ext>
            </a:extLst>
          </p:cNvPr>
          <p:cNvPicPr>
            <a:picLocks noChangeAspect="1"/>
          </p:cNvPicPr>
          <p:nvPr/>
        </p:nvPicPr>
        <p:blipFill>
          <a:blip r:embed="rId3"/>
          <a:stretch>
            <a:fillRect/>
          </a:stretch>
        </p:blipFill>
        <p:spPr>
          <a:xfrm>
            <a:off x="3132364" y="1773196"/>
            <a:ext cx="2942520" cy="2195573"/>
          </a:xfrm>
          <a:prstGeom prst="rect">
            <a:avLst/>
          </a:prstGeom>
        </p:spPr>
      </p:pic>
      <p:sp>
        <p:nvSpPr>
          <p:cNvPr id="5" name="TextBox 4">
            <a:extLst>
              <a:ext uri="{FF2B5EF4-FFF2-40B4-BE49-F238E27FC236}">
                <a16:creationId xmlns:a16="http://schemas.microsoft.com/office/drawing/2014/main" id="{4F6A4E51-5765-DE4A-729B-9BBDE8010F62}"/>
              </a:ext>
            </a:extLst>
          </p:cNvPr>
          <p:cNvSpPr txBox="1"/>
          <p:nvPr/>
        </p:nvSpPr>
        <p:spPr>
          <a:xfrm>
            <a:off x="3407238" y="1324422"/>
            <a:ext cx="1285929" cy="369332"/>
          </a:xfrm>
          <a:prstGeom prst="rect">
            <a:avLst/>
          </a:prstGeom>
          <a:noFill/>
        </p:spPr>
        <p:txBody>
          <a:bodyPr wrap="none" rtlCol="0">
            <a:spAutoFit/>
          </a:bodyPr>
          <a:lstStyle/>
          <a:p>
            <a:r>
              <a:rPr lang="en-US" b="1" dirty="0"/>
              <a:t>Dorchester</a:t>
            </a:r>
          </a:p>
        </p:txBody>
      </p:sp>
      <p:pic>
        <p:nvPicPr>
          <p:cNvPr id="9" name="Picture 8">
            <a:extLst>
              <a:ext uri="{FF2B5EF4-FFF2-40B4-BE49-F238E27FC236}">
                <a16:creationId xmlns:a16="http://schemas.microsoft.com/office/drawing/2014/main" id="{13DCB48F-4E3C-FBDD-8B9D-7CA5C8620B2B}"/>
              </a:ext>
            </a:extLst>
          </p:cNvPr>
          <p:cNvPicPr>
            <a:picLocks noChangeAspect="1"/>
          </p:cNvPicPr>
          <p:nvPr/>
        </p:nvPicPr>
        <p:blipFill>
          <a:blip r:embed="rId4"/>
          <a:stretch>
            <a:fillRect/>
          </a:stretch>
        </p:blipFill>
        <p:spPr>
          <a:xfrm>
            <a:off x="7167811" y="1773196"/>
            <a:ext cx="2942520" cy="2146048"/>
          </a:xfrm>
          <a:prstGeom prst="rect">
            <a:avLst/>
          </a:prstGeom>
        </p:spPr>
      </p:pic>
      <p:sp>
        <p:nvSpPr>
          <p:cNvPr id="11" name="TextBox 10">
            <a:extLst>
              <a:ext uri="{FF2B5EF4-FFF2-40B4-BE49-F238E27FC236}">
                <a16:creationId xmlns:a16="http://schemas.microsoft.com/office/drawing/2014/main" id="{C46E0101-EE4C-F9B2-4ED8-959E506788E9}"/>
              </a:ext>
            </a:extLst>
          </p:cNvPr>
          <p:cNvSpPr txBox="1"/>
          <p:nvPr/>
        </p:nvSpPr>
        <p:spPr>
          <a:xfrm>
            <a:off x="7167811" y="1324422"/>
            <a:ext cx="1048685" cy="369332"/>
          </a:xfrm>
          <a:prstGeom prst="rect">
            <a:avLst/>
          </a:prstGeom>
          <a:noFill/>
        </p:spPr>
        <p:txBody>
          <a:bodyPr wrap="none" rtlCol="0">
            <a:spAutoFit/>
          </a:bodyPr>
          <a:lstStyle/>
          <a:p>
            <a:r>
              <a:rPr lang="en-US" b="1" dirty="0" err="1"/>
              <a:t>BackBay</a:t>
            </a:r>
            <a:endParaRPr lang="en-US" b="1" dirty="0"/>
          </a:p>
        </p:txBody>
      </p:sp>
      <p:pic>
        <p:nvPicPr>
          <p:cNvPr id="13" name="Picture 12">
            <a:extLst>
              <a:ext uri="{FF2B5EF4-FFF2-40B4-BE49-F238E27FC236}">
                <a16:creationId xmlns:a16="http://schemas.microsoft.com/office/drawing/2014/main" id="{AE25B75A-5650-9167-D25A-83C6D837329A}"/>
              </a:ext>
            </a:extLst>
          </p:cNvPr>
          <p:cNvPicPr>
            <a:picLocks noChangeAspect="1"/>
          </p:cNvPicPr>
          <p:nvPr/>
        </p:nvPicPr>
        <p:blipFill>
          <a:blip r:embed="rId5"/>
          <a:stretch>
            <a:fillRect/>
          </a:stretch>
        </p:blipFill>
        <p:spPr>
          <a:xfrm>
            <a:off x="3132364" y="4507967"/>
            <a:ext cx="3058444" cy="2282070"/>
          </a:xfrm>
          <a:prstGeom prst="rect">
            <a:avLst/>
          </a:prstGeom>
        </p:spPr>
      </p:pic>
      <p:sp>
        <p:nvSpPr>
          <p:cNvPr id="14" name="TextBox 13">
            <a:extLst>
              <a:ext uri="{FF2B5EF4-FFF2-40B4-BE49-F238E27FC236}">
                <a16:creationId xmlns:a16="http://schemas.microsoft.com/office/drawing/2014/main" id="{F393ECF0-D377-67E4-A0A6-EB57737868FF}"/>
              </a:ext>
            </a:extLst>
          </p:cNvPr>
          <p:cNvSpPr txBox="1"/>
          <p:nvPr/>
        </p:nvSpPr>
        <p:spPr>
          <a:xfrm>
            <a:off x="3375657" y="4086845"/>
            <a:ext cx="1552028" cy="369332"/>
          </a:xfrm>
          <a:prstGeom prst="rect">
            <a:avLst/>
          </a:prstGeom>
          <a:noFill/>
        </p:spPr>
        <p:txBody>
          <a:bodyPr wrap="none" rtlCol="0">
            <a:spAutoFit/>
          </a:bodyPr>
          <a:lstStyle/>
          <a:p>
            <a:r>
              <a:rPr lang="en-US" b="1" dirty="0"/>
              <a:t>South Boston</a:t>
            </a:r>
          </a:p>
        </p:txBody>
      </p:sp>
      <p:pic>
        <p:nvPicPr>
          <p:cNvPr id="16" name="Picture 15">
            <a:extLst>
              <a:ext uri="{FF2B5EF4-FFF2-40B4-BE49-F238E27FC236}">
                <a16:creationId xmlns:a16="http://schemas.microsoft.com/office/drawing/2014/main" id="{773A16BF-1D9A-BBAC-F365-7EE51E2433DA}"/>
              </a:ext>
            </a:extLst>
          </p:cNvPr>
          <p:cNvPicPr>
            <a:picLocks noChangeAspect="1"/>
          </p:cNvPicPr>
          <p:nvPr/>
        </p:nvPicPr>
        <p:blipFill>
          <a:blip r:embed="rId4"/>
          <a:stretch>
            <a:fillRect/>
          </a:stretch>
        </p:blipFill>
        <p:spPr>
          <a:xfrm>
            <a:off x="7167811" y="4643989"/>
            <a:ext cx="2942520" cy="2146048"/>
          </a:xfrm>
          <a:prstGeom prst="rect">
            <a:avLst/>
          </a:prstGeom>
        </p:spPr>
      </p:pic>
      <p:sp>
        <p:nvSpPr>
          <p:cNvPr id="17" name="TextBox 16">
            <a:extLst>
              <a:ext uri="{FF2B5EF4-FFF2-40B4-BE49-F238E27FC236}">
                <a16:creationId xmlns:a16="http://schemas.microsoft.com/office/drawing/2014/main" id="{E6D95516-776C-7E39-294C-66200872436B}"/>
              </a:ext>
            </a:extLst>
          </p:cNvPr>
          <p:cNvSpPr txBox="1"/>
          <p:nvPr/>
        </p:nvSpPr>
        <p:spPr>
          <a:xfrm>
            <a:off x="7167811" y="4158318"/>
            <a:ext cx="1300356" cy="369332"/>
          </a:xfrm>
          <a:prstGeom prst="rect">
            <a:avLst/>
          </a:prstGeom>
          <a:noFill/>
        </p:spPr>
        <p:txBody>
          <a:bodyPr wrap="none" rtlCol="0">
            <a:spAutoFit/>
          </a:bodyPr>
          <a:lstStyle/>
          <a:p>
            <a:r>
              <a:rPr lang="en-US" b="1" dirty="0"/>
              <a:t>Waterfront</a:t>
            </a:r>
          </a:p>
        </p:txBody>
      </p:sp>
    </p:spTree>
    <p:extLst>
      <p:ext uri="{BB962C8B-B14F-4D97-AF65-F5344CB8AC3E}">
        <p14:creationId xmlns:p14="http://schemas.microsoft.com/office/powerpoint/2010/main" val="3327762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35B283-DC5B-2225-6113-512825632B27}"/>
              </a:ext>
            </a:extLst>
          </p:cNvPr>
          <p:cNvPicPr>
            <a:picLocks noChangeAspect="1"/>
          </p:cNvPicPr>
          <p:nvPr/>
        </p:nvPicPr>
        <p:blipFill>
          <a:blip r:embed="rId2"/>
          <a:stretch>
            <a:fillRect/>
          </a:stretch>
        </p:blipFill>
        <p:spPr>
          <a:xfrm>
            <a:off x="1273519" y="2996642"/>
            <a:ext cx="2276990" cy="2434024"/>
          </a:xfrm>
          <a:prstGeom prst="rect">
            <a:avLst/>
          </a:prstGeom>
        </p:spPr>
      </p:pic>
      <p:sp>
        <p:nvSpPr>
          <p:cNvPr id="6" name="TextBox 5">
            <a:extLst>
              <a:ext uri="{FF2B5EF4-FFF2-40B4-BE49-F238E27FC236}">
                <a16:creationId xmlns:a16="http://schemas.microsoft.com/office/drawing/2014/main" id="{DBEC6966-BCB9-C365-1ED3-48BBC4ABC113}"/>
              </a:ext>
            </a:extLst>
          </p:cNvPr>
          <p:cNvSpPr txBox="1"/>
          <p:nvPr/>
        </p:nvSpPr>
        <p:spPr>
          <a:xfrm>
            <a:off x="1119060" y="2557849"/>
            <a:ext cx="1285929" cy="369332"/>
          </a:xfrm>
          <a:prstGeom prst="rect">
            <a:avLst/>
          </a:prstGeom>
          <a:noFill/>
        </p:spPr>
        <p:txBody>
          <a:bodyPr wrap="none" rtlCol="0">
            <a:spAutoFit/>
          </a:bodyPr>
          <a:lstStyle/>
          <a:p>
            <a:r>
              <a:rPr lang="en-US" b="1" dirty="0"/>
              <a:t>Dorchester</a:t>
            </a:r>
          </a:p>
        </p:txBody>
      </p:sp>
      <p:pic>
        <p:nvPicPr>
          <p:cNvPr id="8" name="Picture 7">
            <a:extLst>
              <a:ext uri="{FF2B5EF4-FFF2-40B4-BE49-F238E27FC236}">
                <a16:creationId xmlns:a16="http://schemas.microsoft.com/office/drawing/2014/main" id="{FBB1B648-AB59-A504-67E5-025E1B96CCFD}"/>
              </a:ext>
            </a:extLst>
          </p:cNvPr>
          <p:cNvPicPr>
            <a:picLocks noChangeAspect="1"/>
          </p:cNvPicPr>
          <p:nvPr/>
        </p:nvPicPr>
        <p:blipFill>
          <a:blip r:embed="rId3"/>
          <a:stretch>
            <a:fillRect/>
          </a:stretch>
        </p:blipFill>
        <p:spPr>
          <a:xfrm>
            <a:off x="4099869" y="2996642"/>
            <a:ext cx="2337944" cy="2434024"/>
          </a:xfrm>
          <a:prstGeom prst="rect">
            <a:avLst/>
          </a:prstGeom>
        </p:spPr>
      </p:pic>
      <p:sp>
        <p:nvSpPr>
          <p:cNvPr id="9" name="TextBox 8">
            <a:extLst>
              <a:ext uri="{FF2B5EF4-FFF2-40B4-BE49-F238E27FC236}">
                <a16:creationId xmlns:a16="http://schemas.microsoft.com/office/drawing/2014/main" id="{8863AD20-369A-81E6-BE1E-E1AE1601EF15}"/>
              </a:ext>
            </a:extLst>
          </p:cNvPr>
          <p:cNvSpPr txBox="1"/>
          <p:nvPr/>
        </p:nvSpPr>
        <p:spPr>
          <a:xfrm>
            <a:off x="3982912" y="2588056"/>
            <a:ext cx="1096775" cy="369332"/>
          </a:xfrm>
          <a:prstGeom prst="rect">
            <a:avLst/>
          </a:prstGeom>
          <a:noFill/>
        </p:spPr>
        <p:txBody>
          <a:bodyPr wrap="none" rtlCol="0">
            <a:spAutoFit/>
          </a:bodyPr>
          <a:lstStyle/>
          <a:p>
            <a:r>
              <a:rPr lang="en-US" b="1" dirty="0"/>
              <a:t>Back Bay</a:t>
            </a:r>
          </a:p>
        </p:txBody>
      </p:sp>
      <p:pic>
        <p:nvPicPr>
          <p:cNvPr id="11" name="Picture 10">
            <a:extLst>
              <a:ext uri="{FF2B5EF4-FFF2-40B4-BE49-F238E27FC236}">
                <a16:creationId xmlns:a16="http://schemas.microsoft.com/office/drawing/2014/main" id="{B5AB9934-CE40-53A3-3518-5F6B3C51C971}"/>
              </a:ext>
            </a:extLst>
          </p:cNvPr>
          <p:cNvPicPr>
            <a:picLocks noChangeAspect="1"/>
          </p:cNvPicPr>
          <p:nvPr/>
        </p:nvPicPr>
        <p:blipFill>
          <a:blip r:embed="rId4"/>
          <a:stretch>
            <a:fillRect/>
          </a:stretch>
        </p:blipFill>
        <p:spPr>
          <a:xfrm>
            <a:off x="6903308" y="2957389"/>
            <a:ext cx="2337944" cy="2437922"/>
          </a:xfrm>
          <a:prstGeom prst="rect">
            <a:avLst/>
          </a:prstGeom>
        </p:spPr>
      </p:pic>
      <p:sp>
        <p:nvSpPr>
          <p:cNvPr id="12" name="TextBox 11">
            <a:extLst>
              <a:ext uri="{FF2B5EF4-FFF2-40B4-BE49-F238E27FC236}">
                <a16:creationId xmlns:a16="http://schemas.microsoft.com/office/drawing/2014/main" id="{FA70A299-6EFC-1BF9-7C38-CC1ECECFEE92}"/>
              </a:ext>
            </a:extLst>
          </p:cNvPr>
          <p:cNvSpPr txBox="1"/>
          <p:nvPr/>
        </p:nvSpPr>
        <p:spPr>
          <a:xfrm>
            <a:off x="6816728" y="2557849"/>
            <a:ext cx="1552028" cy="369332"/>
          </a:xfrm>
          <a:prstGeom prst="rect">
            <a:avLst/>
          </a:prstGeom>
          <a:noFill/>
        </p:spPr>
        <p:txBody>
          <a:bodyPr wrap="none" rtlCol="0">
            <a:spAutoFit/>
          </a:bodyPr>
          <a:lstStyle/>
          <a:p>
            <a:r>
              <a:rPr lang="en-US" b="1" dirty="0"/>
              <a:t>South Boston</a:t>
            </a:r>
          </a:p>
        </p:txBody>
      </p:sp>
      <p:pic>
        <p:nvPicPr>
          <p:cNvPr id="14" name="Picture 13">
            <a:extLst>
              <a:ext uri="{FF2B5EF4-FFF2-40B4-BE49-F238E27FC236}">
                <a16:creationId xmlns:a16="http://schemas.microsoft.com/office/drawing/2014/main" id="{C8B40809-4D44-C0A4-AB3A-7796FDCE0315}"/>
              </a:ext>
            </a:extLst>
          </p:cNvPr>
          <p:cNvPicPr>
            <a:picLocks noChangeAspect="1"/>
          </p:cNvPicPr>
          <p:nvPr/>
        </p:nvPicPr>
        <p:blipFill>
          <a:blip r:embed="rId5"/>
          <a:stretch>
            <a:fillRect/>
          </a:stretch>
        </p:blipFill>
        <p:spPr>
          <a:xfrm>
            <a:off x="9621172" y="2962665"/>
            <a:ext cx="2476093" cy="2468001"/>
          </a:xfrm>
          <a:prstGeom prst="rect">
            <a:avLst/>
          </a:prstGeom>
        </p:spPr>
      </p:pic>
      <p:sp>
        <p:nvSpPr>
          <p:cNvPr id="15" name="TextBox 14">
            <a:extLst>
              <a:ext uri="{FF2B5EF4-FFF2-40B4-BE49-F238E27FC236}">
                <a16:creationId xmlns:a16="http://schemas.microsoft.com/office/drawing/2014/main" id="{657A12C2-D98A-956C-452D-17FB4F41E679}"/>
              </a:ext>
            </a:extLst>
          </p:cNvPr>
          <p:cNvSpPr txBox="1"/>
          <p:nvPr/>
        </p:nvSpPr>
        <p:spPr>
          <a:xfrm>
            <a:off x="9615853" y="2557849"/>
            <a:ext cx="1300356" cy="369332"/>
          </a:xfrm>
          <a:prstGeom prst="rect">
            <a:avLst/>
          </a:prstGeom>
          <a:noFill/>
        </p:spPr>
        <p:txBody>
          <a:bodyPr wrap="none" rtlCol="0">
            <a:spAutoFit/>
          </a:bodyPr>
          <a:lstStyle/>
          <a:p>
            <a:r>
              <a:rPr lang="en-US" b="1" dirty="0"/>
              <a:t>Waterfront</a:t>
            </a:r>
          </a:p>
        </p:txBody>
      </p:sp>
      <p:sp>
        <p:nvSpPr>
          <p:cNvPr id="16" name="Title 1">
            <a:extLst>
              <a:ext uri="{FF2B5EF4-FFF2-40B4-BE49-F238E27FC236}">
                <a16:creationId xmlns:a16="http://schemas.microsoft.com/office/drawing/2014/main" id="{9E7532AC-AEA8-5936-B755-BEC629FF7147}"/>
              </a:ext>
            </a:extLst>
          </p:cNvPr>
          <p:cNvSpPr txBox="1">
            <a:spLocks/>
          </p:cNvSpPr>
          <p:nvPr/>
        </p:nvSpPr>
        <p:spPr>
          <a:xfrm>
            <a:off x="1712752" y="834667"/>
            <a:ext cx="10018713" cy="1185333"/>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Aft>
                <a:spcPts val="600"/>
              </a:spcAft>
            </a:pPr>
            <a:r>
              <a:rPr lang="en-US" dirty="0"/>
              <a:t>Summary Data of Positive Sentiment of Individual Reviews – Neighborhoods with Good star ratings</a:t>
            </a:r>
          </a:p>
        </p:txBody>
      </p:sp>
      <p:sp>
        <p:nvSpPr>
          <p:cNvPr id="17" name="TextBox 16">
            <a:extLst>
              <a:ext uri="{FF2B5EF4-FFF2-40B4-BE49-F238E27FC236}">
                <a16:creationId xmlns:a16="http://schemas.microsoft.com/office/drawing/2014/main" id="{F6C2A375-414C-FAEA-9A2F-30BC8F1E8156}"/>
              </a:ext>
            </a:extLst>
          </p:cNvPr>
          <p:cNvSpPr txBox="1"/>
          <p:nvPr/>
        </p:nvSpPr>
        <p:spPr>
          <a:xfrm>
            <a:off x="2656704" y="5931243"/>
            <a:ext cx="9384956" cy="923330"/>
          </a:xfrm>
          <a:prstGeom prst="rect">
            <a:avLst/>
          </a:prstGeom>
          <a:noFill/>
        </p:spPr>
        <p:txBody>
          <a:bodyPr wrap="square" rtlCol="0">
            <a:spAutoFit/>
          </a:bodyPr>
          <a:lstStyle/>
          <a:p>
            <a:r>
              <a:rPr lang="en-US" dirty="0"/>
              <a:t>Here we can see that although Dorchester has the highest mean, it has some outlying reviews that may be throwing that data off. In general, it looks like Back Bay and Waterfront have the most consistently positive reviews (indicated by the lower standard deviation). </a:t>
            </a:r>
          </a:p>
        </p:txBody>
      </p:sp>
    </p:spTree>
    <p:extLst>
      <p:ext uri="{BB962C8B-B14F-4D97-AF65-F5344CB8AC3E}">
        <p14:creationId xmlns:p14="http://schemas.microsoft.com/office/powerpoint/2010/main" val="1069878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4336</TotalTime>
  <Words>577</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Parallax</vt:lpstr>
      <vt:lpstr>MSIS 615 Project</vt:lpstr>
      <vt:lpstr>Sentiment Analysis</vt:lpstr>
      <vt:lpstr>Sentiment Analysis – Good star ratings only</vt:lpstr>
      <vt:lpstr>Sentiment Analysis – Neighborhoods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Delany</dc:creator>
  <cp:lastModifiedBy>Rhoda Nankabirwa</cp:lastModifiedBy>
  <cp:revision>2</cp:revision>
  <dcterms:created xsi:type="dcterms:W3CDTF">2022-12-11T00:58:51Z</dcterms:created>
  <dcterms:modified xsi:type="dcterms:W3CDTF">2024-07-14T11:38:14Z</dcterms:modified>
</cp:coreProperties>
</file>