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 kuang" initials="mk" lastIdx="1" clrIdx="0">
    <p:extLst/>
  </p:cmAuthor>
  <p:cmAuthor id="2" name="meng kuang" initials="mk [2]" lastIdx="1" clrIdx="1">
    <p:extLst/>
  </p:cmAuthor>
  <p:cmAuthor id="3" name="Microsoft Office User" initials="MOU" lastIdx="2" clrIdx="2">
    <p:extLst/>
  </p:cmAuthor>
  <p:cmAuthor id="4" name="Microsoft Office User" initials="MOU [2]"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4349D-FFBA-4400-AF44-7B0D1F64C462}" v="3" dt="2021-05-10T03:04:59"/>
    <p1510:client id="{D2883D17-C016-4278-8CFE-7D51AEAB9CD7}" v="1477" dt="2021-01-25T21:44:53.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90" d="100"/>
          <a:sy n="90" d="100"/>
        </p:scale>
        <p:origin x="14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2883D17-C016-4278-8CFE-7D51AEAB9CD7}"/>
    <pc:docChg chg="addSld modSld">
      <pc:chgData name="" userId="" providerId="" clId="Web-{D2883D17-C016-4278-8CFE-7D51AEAB9CD7}" dt="2021-01-25T21:44:53.130" v="794" actId="20577"/>
      <pc:docMkLst>
        <pc:docMk/>
      </pc:docMkLst>
      <pc:sldChg chg="addSp delSp modSp mod modClrScheme chgLayout">
        <pc:chgData name="" userId="" providerId="" clId="Web-{D2883D17-C016-4278-8CFE-7D51AEAB9CD7}" dt="2021-01-25T20:27:41.803" v="107" actId="20577"/>
        <pc:sldMkLst>
          <pc:docMk/>
          <pc:sldMk cId="109857222" sldId="256"/>
        </pc:sldMkLst>
        <pc:spChg chg="mod ord">
          <ac:chgData name="" userId="" providerId="" clId="Web-{D2883D17-C016-4278-8CFE-7D51AEAB9CD7}" dt="2021-01-25T20:24:03.605" v="77"/>
          <ac:spMkLst>
            <pc:docMk/>
            <pc:sldMk cId="109857222" sldId="256"/>
            <ac:spMk id="2" creationId="{00000000-0000-0000-0000-000000000000}"/>
          </ac:spMkLst>
        </pc:spChg>
        <pc:spChg chg="mod ord">
          <ac:chgData name="" userId="" providerId="" clId="Web-{D2883D17-C016-4278-8CFE-7D51AEAB9CD7}" dt="2021-01-25T20:27:41.803" v="107" actId="20577"/>
          <ac:spMkLst>
            <pc:docMk/>
            <pc:sldMk cId="109857222" sldId="256"/>
            <ac:spMk id="3" creationId="{00000000-0000-0000-0000-000000000000}"/>
          </ac:spMkLst>
        </pc:spChg>
        <pc:spChg chg="add del mod ord">
          <ac:chgData name="" userId="" providerId="" clId="Web-{D2883D17-C016-4278-8CFE-7D51AEAB9CD7}" dt="2021-01-25T20:24:03.605" v="77"/>
          <ac:spMkLst>
            <pc:docMk/>
            <pc:sldMk cId="109857222" sldId="256"/>
            <ac:spMk id="5" creationId="{A77F1C03-11C3-4B1D-AA55-BC6B5CF25215}"/>
          </ac:spMkLst>
        </pc:spChg>
        <pc:spChg chg="add del mod ord">
          <ac:chgData name="" userId="" providerId="" clId="Web-{D2883D17-C016-4278-8CFE-7D51AEAB9CD7}" dt="2021-01-25T20:24:03.605" v="77"/>
          <ac:spMkLst>
            <pc:docMk/>
            <pc:sldMk cId="109857222" sldId="256"/>
            <ac:spMk id="6" creationId="{F2EDC9AA-468D-4D13-9D23-047B949AFB57}"/>
          </ac:spMkLst>
        </pc:spChg>
        <pc:spChg chg="add del mod ord">
          <ac:chgData name="" userId="" providerId="" clId="Web-{D2883D17-C016-4278-8CFE-7D51AEAB9CD7}" dt="2021-01-25T20:24:03.605" v="77"/>
          <ac:spMkLst>
            <pc:docMk/>
            <pc:sldMk cId="109857222" sldId="256"/>
            <ac:spMk id="7" creationId="{60731D3D-9B69-4C38-981E-2FBE22A83942}"/>
          </ac:spMkLst>
        </pc:spChg>
        <pc:picChg chg="add del mod">
          <ac:chgData name="" userId="" providerId="" clId="Web-{D2883D17-C016-4278-8CFE-7D51AEAB9CD7}" dt="2021-01-25T20:24:10.278" v="78"/>
          <ac:picMkLst>
            <pc:docMk/>
            <pc:sldMk cId="109857222" sldId="256"/>
            <ac:picMk id="4" creationId="{6FD11EA3-BCF6-478B-A805-6C2590577229}"/>
          </ac:picMkLst>
        </pc:picChg>
        <pc:picChg chg="add mod">
          <ac:chgData name="" userId="" providerId="" clId="Web-{D2883D17-C016-4278-8CFE-7D51AEAB9CD7}" dt="2021-01-25T20:25:00.889" v="99" actId="1076"/>
          <ac:picMkLst>
            <pc:docMk/>
            <pc:sldMk cId="109857222" sldId="256"/>
            <ac:picMk id="8" creationId="{93B6D872-88C9-4FE3-ADB7-3B44CC1D9233}"/>
          </ac:picMkLst>
        </pc:picChg>
      </pc:sldChg>
      <pc:sldChg chg="addSp delSp modSp new mod modClrScheme chgLayout">
        <pc:chgData name="" userId="" providerId="" clId="Web-{D2883D17-C016-4278-8CFE-7D51AEAB9CD7}" dt="2021-01-25T20:48:20.567" v="248" actId="14100"/>
        <pc:sldMkLst>
          <pc:docMk/>
          <pc:sldMk cId="3179923531" sldId="257"/>
        </pc:sldMkLst>
        <pc:spChg chg="mod ord">
          <ac:chgData name="" userId="" providerId="" clId="Web-{D2883D17-C016-4278-8CFE-7D51AEAB9CD7}" dt="2021-01-25T20:48:20.567" v="248" actId="14100"/>
          <ac:spMkLst>
            <pc:docMk/>
            <pc:sldMk cId="3179923531" sldId="257"/>
            <ac:spMk id="2" creationId="{424417FE-A12A-4D4C-B365-997B9E91965C}"/>
          </ac:spMkLst>
        </pc:spChg>
        <pc:spChg chg="mod ord">
          <ac:chgData name="" userId="" providerId="" clId="Web-{D2883D17-C016-4278-8CFE-7D51AEAB9CD7}" dt="2021-01-25T20:48:15.114" v="247" actId="20577"/>
          <ac:spMkLst>
            <pc:docMk/>
            <pc:sldMk cId="3179923531" sldId="257"/>
            <ac:spMk id="3" creationId="{11E09B7C-062C-4FDF-8FEF-F950B3936DEB}"/>
          </ac:spMkLst>
        </pc:spChg>
        <pc:spChg chg="add del mod ord">
          <ac:chgData name="" userId="" providerId="" clId="Web-{D2883D17-C016-4278-8CFE-7D51AEAB9CD7}" dt="2021-01-25T20:42:52.442" v="122"/>
          <ac:spMkLst>
            <pc:docMk/>
            <pc:sldMk cId="3179923531" sldId="257"/>
            <ac:spMk id="4" creationId="{B62B8FE5-47B6-45C5-AEE1-3ED91687275F}"/>
          </ac:spMkLst>
        </pc:spChg>
      </pc:sldChg>
      <pc:sldChg chg="modSp new">
        <pc:chgData name="" userId="" providerId="" clId="Web-{D2883D17-C016-4278-8CFE-7D51AEAB9CD7}" dt="2021-01-25T21:16:40.122" v="502" actId="20577"/>
        <pc:sldMkLst>
          <pc:docMk/>
          <pc:sldMk cId="3950403694" sldId="258"/>
        </pc:sldMkLst>
        <pc:spChg chg="mod">
          <ac:chgData name="" userId="" providerId="" clId="Web-{D2883D17-C016-4278-8CFE-7D51AEAB9CD7}" dt="2021-01-25T21:08:10.110" v="394" actId="14100"/>
          <ac:spMkLst>
            <pc:docMk/>
            <pc:sldMk cId="3950403694" sldId="258"/>
            <ac:spMk id="2" creationId="{60569B06-0A86-4E5B-8ED9-C2F8B47F8881}"/>
          </ac:spMkLst>
        </pc:spChg>
        <pc:spChg chg="mod">
          <ac:chgData name="" userId="" providerId="" clId="Web-{D2883D17-C016-4278-8CFE-7D51AEAB9CD7}" dt="2021-01-25T21:16:40.122" v="502" actId="20577"/>
          <ac:spMkLst>
            <pc:docMk/>
            <pc:sldMk cId="3950403694" sldId="258"/>
            <ac:spMk id="3" creationId="{45038D3E-51F5-4E23-835C-5FEBD325CF96}"/>
          </ac:spMkLst>
        </pc:spChg>
      </pc:sldChg>
      <pc:sldChg chg="modSp new">
        <pc:chgData name="" userId="" providerId="" clId="Web-{D2883D17-C016-4278-8CFE-7D51AEAB9CD7}" dt="2021-01-25T21:16:26.027" v="501" actId="14100"/>
        <pc:sldMkLst>
          <pc:docMk/>
          <pc:sldMk cId="2193683527" sldId="259"/>
        </pc:sldMkLst>
        <pc:spChg chg="mod">
          <ac:chgData name="" userId="" providerId="" clId="Web-{D2883D17-C016-4278-8CFE-7D51AEAB9CD7}" dt="2021-01-25T21:16:26.027" v="501" actId="14100"/>
          <ac:spMkLst>
            <pc:docMk/>
            <pc:sldMk cId="2193683527" sldId="259"/>
            <ac:spMk id="2" creationId="{AFA6C7D6-7266-4EFA-9798-2C514551797D}"/>
          </ac:spMkLst>
        </pc:spChg>
        <pc:spChg chg="mod">
          <ac:chgData name="" userId="" providerId="" clId="Web-{D2883D17-C016-4278-8CFE-7D51AEAB9CD7}" dt="2021-01-25T21:16:22.199" v="500" actId="14100"/>
          <ac:spMkLst>
            <pc:docMk/>
            <pc:sldMk cId="2193683527" sldId="259"/>
            <ac:spMk id="3" creationId="{21F92A5E-AEDC-4B1C-A831-14E4B1996B9F}"/>
          </ac:spMkLst>
        </pc:spChg>
      </pc:sldChg>
      <pc:sldChg chg="addSp modSp new">
        <pc:chgData name="" userId="" providerId="" clId="Web-{D2883D17-C016-4278-8CFE-7D51AEAB9CD7}" dt="2021-01-25T21:30:51.212" v="601" actId="20577"/>
        <pc:sldMkLst>
          <pc:docMk/>
          <pc:sldMk cId="3878378241" sldId="260"/>
        </pc:sldMkLst>
        <pc:spChg chg="mod">
          <ac:chgData name="" userId="" providerId="" clId="Web-{D2883D17-C016-4278-8CFE-7D51AEAB9CD7}" dt="2021-01-25T21:25:23.455" v="520" actId="14100"/>
          <ac:spMkLst>
            <pc:docMk/>
            <pc:sldMk cId="3878378241" sldId="260"/>
            <ac:spMk id="2" creationId="{57DBF0EB-3FD8-457E-B27B-111585303A4E}"/>
          </ac:spMkLst>
        </pc:spChg>
        <pc:spChg chg="mod">
          <ac:chgData name="" userId="" providerId="" clId="Web-{D2883D17-C016-4278-8CFE-7D51AEAB9CD7}" dt="2021-01-25T21:30:51.212" v="601" actId="20577"/>
          <ac:spMkLst>
            <pc:docMk/>
            <pc:sldMk cId="3878378241" sldId="260"/>
            <ac:spMk id="3" creationId="{3DBEFB4F-C732-47D9-B413-D9C08C1BD981}"/>
          </ac:spMkLst>
        </pc:spChg>
        <pc:picChg chg="add mod">
          <ac:chgData name="" userId="" providerId="" clId="Web-{D2883D17-C016-4278-8CFE-7D51AEAB9CD7}" dt="2021-01-25T21:30:03.100" v="591" actId="14100"/>
          <ac:picMkLst>
            <pc:docMk/>
            <pc:sldMk cId="3878378241" sldId="260"/>
            <ac:picMk id="4" creationId="{8D9C5098-4172-4F4A-A128-0EC3A9E5C597}"/>
          </ac:picMkLst>
        </pc:picChg>
        <pc:picChg chg="add mod">
          <ac:chgData name="" userId="" providerId="" clId="Web-{D2883D17-C016-4278-8CFE-7D51AEAB9CD7}" dt="2021-01-25T21:30:05.116" v="592" actId="14100"/>
          <ac:picMkLst>
            <pc:docMk/>
            <pc:sldMk cId="3878378241" sldId="260"/>
            <ac:picMk id="5" creationId="{2E53C4EF-E387-40E2-90AB-26F9883B9336}"/>
          </ac:picMkLst>
        </pc:picChg>
      </pc:sldChg>
      <pc:sldChg chg="addSp delSp modSp new">
        <pc:chgData name="" userId="" providerId="" clId="Web-{D2883D17-C016-4278-8CFE-7D51AEAB9CD7}" dt="2021-01-25T21:33:10.188" v="624" actId="14100"/>
        <pc:sldMkLst>
          <pc:docMk/>
          <pc:sldMk cId="1649600874" sldId="261"/>
        </pc:sldMkLst>
        <pc:spChg chg="del mod">
          <ac:chgData name="" userId="" providerId="" clId="Web-{D2883D17-C016-4278-8CFE-7D51AEAB9CD7}" dt="2021-01-25T21:31:34.230" v="602"/>
          <ac:spMkLst>
            <pc:docMk/>
            <pc:sldMk cId="1649600874" sldId="261"/>
            <ac:spMk id="2" creationId="{1ABEB5C9-4B29-4094-BEBD-59029692B904}"/>
          </ac:spMkLst>
        </pc:spChg>
        <pc:spChg chg="mod">
          <ac:chgData name="" userId="" providerId="" clId="Web-{D2883D17-C016-4278-8CFE-7D51AEAB9CD7}" dt="2021-01-25T21:32:56.484" v="619" actId="14100"/>
          <ac:spMkLst>
            <pc:docMk/>
            <pc:sldMk cId="1649600874" sldId="261"/>
            <ac:spMk id="3" creationId="{2A106880-3136-4828-96C1-2A22A1633654}"/>
          </ac:spMkLst>
        </pc:spChg>
        <pc:picChg chg="add mod">
          <ac:chgData name="" userId="" providerId="" clId="Web-{D2883D17-C016-4278-8CFE-7D51AEAB9CD7}" dt="2021-01-25T21:33:04.078" v="622" actId="14100"/>
          <ac:picMkLst>
            <pc:docMk/>
            <pc:sldMk cId="1649600874" sldId="261"/>
            <ac:picMk id="4" creationId="{3C1651A9-7D67-470D-9A6F-CDC731F45BAE}"/>
          </ac:picMkLst>
        </pc:picChg>
        <pc:picChg chg="add mod">
          <ac:chgData name="" userId="" providerId="" clId="Web-{D2883D17-C016-4278-8CFE-7D51AEAB9CD7}" dt="2021-01-25T21:33:10.188" v="624" actId="14100"/>
          <ac:picMkLst>
            <pc:docMk/>
            <pc:sldMk cId="1649600874" sldId="261"/>
            <ac:picMk id="5" creationId="{AD084ED2-2381-4C79-8A77-CEBEAC00B095}"/>
          </ac:picMkLst>
        </pc:picChg>
      </pc:sldChg>
      <pc:sldChg chg="addSp modSp new">
        <pc:chgData name="" userId="" providerId="" clId="Web-{D2883D17-C016-4278-8CFE-7D51AEAB9CD7}" dt="2021-01-25T21:37:44.358" v="691" actId="20577"/>
        <pc:sldMkLst>
          <pc:docMk/>
          <pc:sldMk cId="4129881908" sldId="262"/>
        </pc:sldMkLst>
        <pc:spChg chg="mod">
          <ac:chgData name="" userId="" providerId="" clId="Web-{D2883D17-C016-4278-8CFE-7D51AEAB9CD7}" dt="2021-01-25T21:34:58.818" v="649" actId="14100"/>
          <ac:spMkLst>
            <pc:docMk/>
            <pc:sldMk cId="4129881908" sldId="262"/>
            <ac:spMk id="2" creationId="{4E4DCAF0-C6DF-4C25-AFBE-DFA0EF730482}"/>
          </ac:spMkLst>
        </pc:spChg>
        <pc:spChg chg="mod">
          <ac:chgData name="" userId="" providerId="" clId="Web-{D2883D17-C016-4278-8CFE-7D51AEAB9CD7}" dt="2021-01-25T21:37:44.358" v="691" actId="20577"/>
          <ac:spMkLst>
            <pc:docMk/>
            <pc:sldMk cId="4129881908" sldId="262"/>
            <ac:spMk id="3" creationId="{B773D204-8DBF-4A91-99FF-8F64CA298450}"/>
          </ac:spMkLst>
        </pc:spChg>
        <pc:picChg chg="add mod">
          <ac:chgData name="" userId="" providerId="" clId="Web-{D2883D17-C016-4278-8CFE-7D51AEAB9CD7}" dt="2021-01-25T21:36:11.384" v="669" actId="1076"/>
          <ac:picMkLst>
            <pc:docMk/>
            <pc:sldMk cId="4129881908" sldId="262"/>
            <ac:picMk id="4" creationId="{3A0E80EF-78CC-444E-9E47-07E9224683D9}"/>
          </ac:picMkLst>
        </pc:picChg>
        <pc:picChg chg="add mod">
          <ac:chgData name="" userId="" providerId="" clId="Web-{D2883D17-C016-4278-8CFE-7D51AEAB9CD7}" dt="2021-01-25T21:36:16.041" v="670" actId="1076"/>
          <ac:picMkLst>
            <pc:docMk/>
            <pc:sldMk cId="4129881908" sldId="262"/>
            <ac:picMk id="5" creationId="{A2618440-09E7-4DDC-BD70-FB24368FDCD0}"/>
          </ac:picMkLst>
        </pc:picChg>
      </pc:sldChg>
      <pc:sldChg chg="addSp delSp modSp new">
        <pc:chgData name="" userId="" providerId="" clId="Web-{D2883D17-C016-4278-8CFE-7D51AEAB9CD7}" dt="2021-01-25T21:42:01.075" v="741" actId="14100"/>
        <pc:sldMkLst>
          <pc:docMk/>
          <pc:sldMk cId="2163587856" sldId="263"/>
        </pc:sldMkLst>
        <pc:spChg chg="mod">
          <ac:chgData name="" userId="" providerId="" clId="Web-{D2883D17-C016-4278-8CFE-7D51AEAB9CD7}" dt="2021-01-25T21:39:59.412" v="709" actId="14100"/>
          <ac:spMkLst>
            <pc:docMk/>
            <pc:sldMk cId="2163587856" sldId="263"/>
            <ac:spMk id="2" creationId="{F728DF95-88F6-4D82-A4A6-B2AB5AC4D207}"/>
          </ac:spMkLst>
        </pc:spChg>
        <pc:spChg chg="mod">
          <ac:chgData name="" userId="" providerId="" clId="Web-{D2883D17-C016-4278-8CFE-7D51AEAB9CD7}" dt="2021-01-25T21:41:13.963" v="726" actId="20577"/>
          <ac:spMkLst>
            <pc:docMk/>
            <pc:sldMk cId="2163587856" sldId="263"/>
            <ac:spMk id="3" creationId="{787ED78D-1233-4630-A33F-523F50EA0496}"/>
          </ac:spMkLst>
        </pc:spChg>
        <pc:picChg chg="add del mod">
          <ac:chgData name="" userId="" providerId="" clId="Web-{D2883D17-C016-4278-8CFE-7D51AEAB9CD7}" dt="2021-01-25T21:41:09.025" v="723"/>
          <ac:picMkLst>
            <pc:docMk/>
            <pc:sldMk cId="2163587856" sldId="263"/>
            <ac:picMk id="4" creationId="{97BB54CC-AE08-49C3-854E-C50E0B15DB20}"/>
          </ac:picMkLst>
        </pc:picChg>
        <pc:picChg chg="add mod">
          <ac:chgData name="" userId="" providerId="" clId="Web-{D2883D17-C016-4278-8CFE-7D51AEAB9CD7}" dt="2021-01-25T21:41:31.839" v="735" actId="1076"/>
          <ac:picMkLst>
            <pc:docMk/>
            <pc:sldMk cId="2163587856" sldId="263"/>
            <ac:picMk id="5" creationId="{141D2B93-401E-4307-A634-B9336BBCB175}"/>
          </ac:picMkLst>
        </pc:picChg>
        <pc:picChg chg="add mod">
          <ac:chgData name="" userId="" providerId="" clId="Web-{D2883D17-C016-4278-8CFE-7D51AEAB9CD7}" dt="2021-01-25T21:42:01.075" v="741" actId="14100"/>
          <ac:picMkLst>
            <pc:docMk/>
            <pc:sldMk cId="2163587856" sldId="263"/>
            <ac:picMk id="6" creationId="{DD2EA5D9-B67C-4D45-821E-60C7434A856D}"/>
          </ac:picMkLst>
        </pc:picChg>
      </pc:sldChg>
      <pc:sldChg chg="addSp delSp modSp new">
        <pc:chgData name="" userId="" providerId="" clId="Web-{D2883D17-C016-4278-8CFE-7D51AEAB9CD7}" dt="2021-01-25T21:43:40.830" v="775" actId="20577"/>
        <pc:sldMkLst>
          <pc:docMk/>
          <pc:sldMk cId="34942314" sldId="264"/>
        </pc:sldMkLst>
        <pc:spChg chg="mod">
          <ac:chgData name="" userId="" providerId="" clId="Web-{D2883D17-C016-4278-8CFE-7D51AEAB9CD7}" dt="2021-01-25T21:43:40.830" v="775" actId="20577"/>
          <ac:spMkLst>
            <pc:docMk/>
            <pc:sldMk cId="34942314" sldId="264"/>
            <ac:spMk id="2" creationId="{19B4F4B6-F441-4300-8F1D-2AF0EF2922F1}"/>
          </ac:spMkLst>
        </pc:spChg>
        <pc:spChg chg="del">
          <ac:chgData name="" userId="" providerId="" clId="Web-{D2883D17-C016-4278-8CFE-7D51AEAB9CD7}" dt="2021-01-25T21:42:36.358" v="751"/>
          <ac:spMkLst>
            <pc:docMk/>
            <pc:sldMk cId="34942314" sldId="264"/>
            <ac:spMk id="3" creationId="{984D9843-B12E-4153-A639-C0F32D866485}"/>
          </ac:spMkLst>
        </pc:spChg>
        <pc:picChg chg="add mod ord">
          <ac:chgData name="" userId="" providerId="" clId="Web-{D2883D17-C016-4278-8CFE-7D51AEAB9CD7}" dt="2021-01-25T21:42:47.858" v="754" actId="14100"/>
          <ac:picMkLst>
            <pc:docMk/>
            <pc:sldMk cId="34942314" sldId="264"/>
            <ac:picMk id="4" creationId="{E814AA54-95A8-4F20-A8A7-11F440DE2CB0}"/>
          </ac:picMkLst>
        </pc:picChg>
      </pc:sldChg>
      <pc:sldChg chg="addSp delSp modSp new">
        <pc:chgData name="" userId="" providerId="" clId="Web-{D2883D17-C016-4278-8CFE-7D51AEAB9CD7}" dt="2021-01-25T21:44:09.893" v="785" actId="14100"/>
        <pc:sldMkLst>
          <pc:docMk/>
          <pc:sldMk cId="4094843650" sldId="265"/>
        </pc:sldMkLst>
        <pc:spChg chg="mod">
          <ac:chgData name="" userId="" providerId="" clId="Web-{D2883D17-C016-4278-8CFE-7D51AEAB9CD7}" dt="2021-01-25T21:43:55.783" v="780" actId="14100"/>
          <ac:spMkLst>
            <pc:docMk/>
            <pc:sldMk cId="4094843650" sldId="265"/>
            <ac:spMk id="2" creationId="{F3C69504-F530-461B-91F2-3815374B66E7}"/>
          </ac:spMkLst>
        </pc:spChg>
        <pc:spChg chg="del">
          <ac:chgData name="" userId="" providerId="" clId="Web-{D2883D17-C016-4278-8CFE-7D51AEAB9CD7}" dt="2021-01-25T21:44:00.299" v="781"/>
          <ac:spMkLst>
            <pc:docMk/>
            <pc:sldMk cId="4094843650" sldId="265"/>
            <ac:spMk id="3" creationId="{84E24A61-086E-46EE-AA1F-BDDE660F8769}"/>
          </ac:spMkLst>
        </pc:spChg>
        <pc:picChg chg="add mod ord">
          <ac:chgData name="" userId="" providerId="" clId="Web-{D2883D17-C016-4278-8CFE-7D51AEAB9CD7}" dt="2021-01-25T21:44:09.893" v="785" actId="14100"/>
          <ac:picMkLst>
            <pc:docMk/>
            <pc:sldMk cId="4094843650" sldId="265"/>
            <ac:picMk id="4" creationId="{94C7E6F8-416E-498D-9A3A-152400F9C7E8}"/>
          </ac:picMkLst>
        </pc:picChg>
      </pc:sldChg>
      <pc:sldChg chg="modSp new">
        <pc:chgData name="" userId="" providerId="" clId="Web-{D2883D17-C016-4278-8CFE-7D51AEAB9CD7}" dt="2021-01-25T21:44:53.130" v="794" actId="20577"/>
        <pc:sldMkLst>
          <pc:docMk/>
          <pc:sldMk cId="772648787" sldId="266"/>
        </pc:sldMkLst>
        <pc:spChg chg="mod">
          <ac:chgData name="" userId="" providerId="" clId="Web-{D2883D17-C016-4278-8CFE-7D51AEAB9CD7}" dt="2021-01-25T21:44:33.332" v="788" actId="20577"/>
          <ac:spMkLst>
            <pc:docMk/>
            <pc:sldMk cId="772648787" sldId="266"/>
            <ac:spMk id="2" creationId="{2121B53C-F6C2-4C32-BBE1-E6B784656D82}"/>
          </ac:spMkLst>
        </pc:spChg>
        <pc:spChg chg="mod">
          <ac:chgData name="" userId="" providerId="" clId="Web-{D2883D17-C016-4278-8CFE-7D51AEAB9CD7}" dt="2021-01-25T21:44:53.130" v="794" actId="20577"/>
          <ac:spMkLst>
            <pc:docMk/>
            <pc:sldMk cId="772648787" sldId="266"/>
            <ac:spMk id="3" creationId="{6E382F6C-492B-4428-BA13-0EAA3B85355E}"/>
          </ac:spMkLst>
        </pc:spChg>
      </pc:sldChg>
    </pc:docChg>
  </pc:docChgLst>
  <pc:docChgLst>
    <pc:chgData name="rhoda pang" clId="Web-{8A44349D-FFBA-4400-AF44-7B0D1F64C462}"/>
    <pc:docChg chg="modSld">
      <pc:chgData name="rhoda pang" userId="" providerId="" clId="Web-{8A44349D-FFBA-4400-AF44-7B0D1F64C462}" dt="2021-05-10T03:04:57.749" v="0" actId="20577"/>
      <pc:docMkLst>
        <pc:docMk/>
      </pc:docMkLst>
      <pc:sldChg chg="modSp">
        <pc:chgData name="rhoda pang" userId="" providerId="" clId="Web-{8A44349D-FFBA-4400-AF44-7B0D1F64C462}" dt="2021-05-10T03:04:57.749" v="0" actId="20577"/>
        <pc:sldMkLst>
          <pc:docMk/>
          <pc:sldMk cId="109857222" sldId="256"/>
        </pc:sldMkLst>
        <pc:spChg chg="mod">
          <ac:chgData name="rhoda pang" userId="" providerId="" clId="Web-{8A44349D-FFBA-4400-AF44-7B0D1F64C462}" dt="2021-05-10T03:04:57.749" v="0" actId="20577"/>
          <ac:spMkLst>
            <pc:docMk/>
            <pc:sldMk cId="109857222" sldId="256"/>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5-15T22:06:29.549" idx="2">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5-15T22:03:55.352" idx="1">
    <p:pos x="10" y="10"/>
    <p:text/>
    <p:extLst>
      <p:ext uri="{C676402C-5697-4E1C-873F-D02D1690AC5C}">
        <p15:threadingInfo xmlns:p15="http://schemas.microsoft.com/office/powerpoint/2012/main" timeZoneBias="240"/>
      </p:ext>
    </p:extLst>
  </p:cm>
  <p:cm authorId="4" dt="2021-05-15T22:04:06.763" idx="1">
    <p:pos x="6768" y="2630"/>
    <p:text>Can we add the description of these 10 features so the audience could make sense of them easily?</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 y="655638"/>
            <a:ext cx="11249025" cy="2130425"/>
          </a:xfrm>
        </p:spPr>
        <p:txBody>
          <a:bodyPr>
            <a:normAutofit/>
          </a:bodyPr>
          <a:lstStyle/>
          <a:p>
            <a:r>
              <a:rPr lang="en-US" b="1" dirty="0">
                <a:latin typeface="Arial Black"/>
                <a:cs typeface="Calibri Light"/>
              </a:rPr>
              <a:t>Predicting Default Rate for Lending Club</a:t>
            </a:r>
            <a:endParaRPr lang="en-US" b="1" dirty="0">
              <a:latin typeface="Arial Black"/>
            </a:endParaRPr>
          </a:p>
        </p:txBody>
      </p:sp>
      <p:sp>
        <p:nvSpPr>
          <p:cNvPr id="3" name="Subtitle 2"/>
          <p:cNvSpPr>
            <a:spLocks noGrp="1"/>
          </p:cNvSpPr>
          <p:nvPr>
            <p:ph type="subTitle" idx="1"/>
          </p:nvPr>
        </p:nvSpPr>
        <p:spPr>
          <a:xfrm>
            <a:off x="1485900" y="2830513"/>
            <a:ext cx="9182100" cy="1970087"/>
          </a:xfrm>
        </p:spPr>
        <p:txBody>
          <a:bodyPr vert="horz" lIns="91440" tIns="45720" rIns="91440" bIns="45720" rtlCol="0" anchor="t">
            <a:normAutofit/>
          </a:bodyPr>
          <a:lstStyle/>
          <a:p>
            <a:endParaRPr lang="en-US" dirty="0">
              <a:cs typeface="Calibri"/>
            </a:endParaRPr>
          </a:p>
          <a:p>
            <a:r>
              <a:rPr lang="en-US" dirty="0">
                <a:latin typeface="Arial"/>
                <a:cs typeface="Calibri"/>
              </a:rPr>
              <a:t>Rhoda Peng</a:t>
            </a:r>
            <a:endParaRPr lang="en-US" dirty="0">
              <a:latin typeface="Arial"/>
              <a:cs typeface="Arial"/>
            </a:endParaRPr>
          </a:p>
          <a:p>
            <a:r>
              <a:rPr lang="en-US" dirty="0">
                <a:latin typeface="Arial"/>
                <a:cs typeface="Calibri"/>
              </a:rPr>
              <a:t>Data Science Intensive Capstone Project</a:t>
            </a:r>
          </a:p>
          <a:p>
            <a:endParaRPr lang="en-US" dirty="0">
              <a:cs typeface="Calibri"/>
            </a:endParaRPr>
          </a:p>
          <a:p>
            <a:endParaRPr lang="en-US" dirty="0">
              <a:cs typeface="Calibri"/>
            </a:endParaRPr>
          </a:p>
        </p:txBody>
      </p:sp>
      <p:pic>
        <p:nvPicPr>
          <p:cNvPr id="8" name="Picture 8" descr="A picture containing drawing&#10;&#10;Description automatically generated">
            <a:extLst>
              <a:ext uri="{FF2B5EF4-FFF2-40B4-BE49-F238E27FC236}">
                <a16:creationId xmlns="" xmlns:a16="http://schemas.microsoft.com/office/drawing/2014/main" id="{93B6D872-88C9-4FE3-ADB7-3B44CC1D9233}"/>
              </a:ext>
            </a:extLst>
          </p:cNvPr>
          <p:cNvPicPr>
            <a:picLocks noChangeAspect="1"/>
          </p:cNvPicPr>
          <p:nvPr/>
        </p:nvPicPr>
        <p:blipFill>
          <a:blip r:embed="rId2"/>
          <a:stretch>
            <a:fillRect/>
          </a:stretch>
        </p:blipFill>
        <p:spPr>
          <a:xfrm>
            <a:off x="4752975" y="4895850"/>
            <a:ext cx="2743200" cy="6858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C69504-F530-461B-91F2-3815374B66E7}"/>
              </a:ext>
            </a:extLst>
          </p:cNvPr>
          <p:cNvSpPr>
            <a:spLocks noGrp="1"/>
          </p:cNvSpPr>
          <p:nvPr>
            <p:ph type="title"/>
          </p:nvPr>
        </p:nvSpPr>
        <p:spPr>
          <a:xfrm>
            <a:off x="838200" y="365125"/>
            <a:ext cx="10515600" cy="973138"/>
          </a:xfrm>
        </p:spPr>
        <p:txBody>
          <a:bodyPr>
            <a:normAutofit fontScale="90000"/>
          </a:bodyPr>
          <a:lstStyle/>
          <a:p>
            <a:r>
              <a:rPr lang="en-US" dirty="0"/>
              <a:t/>
            </a:r>
            <a:br>
              <a:rPr lang="en-US" dirty="0"/>
            </a:br>
            <a:endParaRPr lang="en-US" dirty="0"/>
          </a:p>
          <a:p>
            <a:r>
              <a:rPr lang="en-US" sz="3600" dirty="0">
                <a:latin typeface="Arial Black"/>
                <a:ea typeface="+mj-lt"/>
                <a:cs typeface="+mj-lt"/>
              </a:rPr>
              <a:t>Feature </a:t>
            </a:r>
            <a:r>
              <a:rPr lang="en-US" sz="3600" dirty="0" smtClean="0">
                <a:latin typeface="Arial Black"/>
                <a:ea typeface="+mj-lt"/>
                <a:cs typeface="+mj-lt"/>
              </a:rPr>
              <a:t>Importance plot </a:t>
            </a:r>
            <a:r>
              <a:rPr lang="en-US" sz="3600" dirty="0">
                <a:latin typeface="Arial Black"/>
                <a:ea typeface="+mj-lt"/>
                <a:cs typeface="+mj-lt"/>
              </a:rPr>
              <a:t>for </a:t>
            </a:r>
            <a:r>
              <a:rPr lang="en-US" sz="3600" dirty="0" err="1">
                <a:latin typeface="Arial Black"/>
                <a:ea typeface="+mj-lt"/>
                <a:cs typeface="+mj-lt"/>
              </a:rPr>
              <a:t>Xgb_model</a:t>
            </a:r>
            <a:r>
              <a:rPr lang="en-US" sz="3600" dirty="0">
                <a:latin typeface="Arial Black"/>
                <a:ea typeface="+mj-lt"/>
                <a:cs typeface="+mj-lt"/>
              </a:rPr>
              <a:t> </a:t>
            </a:r>
            <a:endParaRPr lang="en-US" sz="3600" dirty="0">
              <a:latin typeface="Arial Black"/>
            </a:endParaRPr>
          </a:p>
          <a:p>
            <a:r>
              <a:rPr lang="en-US" dirty="0"/>
              <a:t/>
            </a:r>
            <a:br>
              <a:rPr lang="en-US" dirty="0"/>
            </a:br>
            <a:endParaRPr lang="en-US" dirty="0"/>
          </a:p>
        </p:txBody>
      </p:sp>
      <p:pic>
        <p:nvPicPr>
          <p:cNvPr id="4" name="Picture 4" descr="Chart, histogram&#10;&#10;Description automatically generated">
            <a:extLst>
              <a:ext uri="{FF2B5EF4-FFF2-40B4-BE49-F238E27FC236}">
                <a16:creationId xmlns="" xmlns:a16="http://schemas.microsoft.com/office/drawing/2014/main" id="{94C7E6F8-416E-498D-9A3A-152400F9C7E8}"/>
              </a:ext>
            </a:extLst>
          </p:cNvPr>
          <p:cNvPicPr>
            <a:picLocks noGrp="1" noChangeAspect="1"/>
          </p:cNvPicPr>
          <p:nvPr>
            <p:ph idx="1"/>
          </p:nvPr>
        </p:nvPicPr>
        <p:blipFill>
          <a:blip r:embed="rId2"/>
          <a:stretch>
            <a:fillRect/>
          </a:stretch>
        </p:blipFill>
        <p:spPr>
          <a:xfrm>
            <a:off x="1760718" y="1349375"/>
            <a:ext cx="8403863" cy="5122863"/>
          </a:xfrm>
        </p:spPr>
      </p:pic>
    </p:spTree>
    <p:extLst>
      <p:ext uri="{BB962C8B-B14F-4D97-AF65-F5344CB8AC3E}">
        <p14:creationId xmlns:p14="http://schemas.microsoft.com/office/powerpoint/2010/main" val="4094843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1B53C-F6C2-4C32-BBE1-E6B784656D82}"/>
              </a:ext>
            </a:extLst>
          </p:cNvPr>
          <p:cNvSpPr>
            <a:spLocks noGrp="1"/>
          </p:cNvSpPr>
          <p:nvPr>
            <p:ph type="title"/>
          </p:nvPr>
        </p:nvSpPr>
        <p:spPr/>
        <p:txBody>
          <a:bodyPr/>
          <a:lstStyle/>
          <a:p>
            <a:r>
              <a:rPr lang="en-US" b="1">
                <a:latin typeface="Arial Black"/>
                <a:ea typeface="+mj-lt"/>
                <a:cs typeface="+mj-lt"/>
              </a:rPr>
              <a:t>Conclusion</a:t>
            </a:r>
            <a:endParaRPr lang="en-US">
              <a:latin typeface="Arial Black"/>
            </a:endParaRPr>
          </a:p>
        </p:txBody>
      </p:sp>
      <p:sp>
        <p:nvSpPr>
          <p:cNvPr id="3" name="Content Placeholder 2">
            <a:extLst>
              <a:ext uri="{FF2B5EF4-FFF2-40B4-BE49-F238E27FC236}">
                <a16:creationId xmlns="" xmlns:a16="http://schemas.microsoft.com/office/drawing/2014/main" id="{6E382F6C-492B-4428-BA13-0EAA3B85355E}"/>
              </a:ext>
            </a:extLst>
          </p:cNvPr>
          <p:cNvSpPr>
            <a:spLocks noGrp="1"/>
          </p:cNvSpPr>
          <p:nvPr>
            <p:ph idx="1"/>
          </p:nvPr>
        </p:nvSpPr>
        <p:spPr/>
        <p:txBody>
          <a:bodyPr vert="horz" lIns="91440" tIns="45720" rIns="91440" bIns="45720" rtlCol="0" anchor="t">
            <a:normAutofit/>
          </a:bodyPr>
          <a:lstStyle/>
          <a:p>
            <a:r>
              <a:rPr lang="en-US" dirty="0">
                <a:ea typeface="+mn-lt"/>
                <a:cs typeface="+mn-lt"/>
              </a:rPr>
              <a:t>From the data provided for the classification report, we decide to adopt the</a:t>
            </a:r>
            <a:r>
              <a:rPr lang="en-US" dirty="0">
                <a:solidFill>
                  <a:srgbClr val="FF0000"/>
                </a:solidFill>
                <a:ea typeface="+mn-lt"/>
                <a:cs typeface="+mn-lt"/>
              </a:rPr>
              <a:t> </a:t>
            </a:r>
            <a:r>
              <a:rPr lang="en-US" dirty="0" err="1">
                <a:solidFill>
                  <a:srgbClr val="FF0000"/>
                </a:solidFill>
                <a:ea typeface="+mn-lt"/>
                <a:cs typeface="+mn-lt"/>
              </a:rPr>
              <a:t>Xgboosting</a:t>
            </a:r>
            <a:r>
              <a:rPr lang="en-US" dirty="0">
                <a:solidFill>
                  <a:srgbClr val="FF0000"/>
                </a:solidFill>
                <a:ea typeface="+mn-lt"/>
                <a:cs typeface="+mn-lt"/>
              </a:rPr>
              <a:t> model </a:t>
            </a:r>
            <a:r>
              <a:rPr lang="en-US" dirty="0">
                <a:ea typeface="+mn-lt"/>
                <a:cs typeface="+mn-lt"/>
              </a:rPr>
              <a:t>as the final model.</a:t>
            </a:r>
            <a:endParaRPr lang="en-US" dirty="0">
              <a:cs typeface="Calibri" panose="020F0502020204030204"/>
            </a:endParaRPr>
          </a:p>
          <a:p>
            <a:endParaRPr lang="en-US" dirty="0">
              <a:ea typeface="+mn-lt"/>
              <a:cs typeface="+mn-lt"/>
            </a:endParaRPr>
          </a:p>
          <a:p>
            <a:endParaRPr lang="en-US" dirty="0">
              <a:ea typeface="+mn-lt"/>
              <a:cs typeface="+mn-lt"/>
            </a:endParaRPr>
          </a:p>
          <a:p>
            <a:r>
              <a:rPr lang="en-US" dirty="0">
                <a:ea typeface="+mn-lt"/>
                <a:cs typeface="+mn-lt"/>
              </a:rPr>
              <a:t>The mode feature selection, we know that the top 10 important features including </a:t>
            </a:r>
            <a:r>
              <a:rPr lang="en-US" dirty="0" err="1">
                <a:solidFill>
                  <a:srgbClr val="FF0000"/>
                </a:solidFill>
                <a:ea typeface="+mn-lt"/>
                <a:cs typeface="+mn-lt"/>
              </a:rPr>
              <a:t>int_rate</a:t>
            </a:r>
            <a:r>
              <a:rPr lang="en-US" dirty="0">
                <a:solidFill>
                  <a:srgbClr val="FF0000"/>
                </a:solidFill>
                <a:ea typeface="+mn-lt"/>
                <a:cs typeface="+mn-lt"/>
              </a:rPr>
              <a:t>, </a:t>
            </a:r>
            <a:r>
              <a:rPr lang="en-US" dirty="0" err="1">
                <a:solidFill>
                  <a:srgbClr val="FF0000"/>
                </a:solidFill>
                <a:ea typeface="+mn-lt"/>
                <a:cs typeface="+mn-lt"/>
              </a:rPr>
              <a:t>grade_A</a:t>
            </a:r>
            <a:r>
              <a:rPr lang="en-US" dirty="0">
                <a:solidFill>
                  <a:srgbClr val="FF0000"/>
                </a:solidFill>
                <a:ea typeface="+mn-lt"/>
                <a:cs typeface="+mn-lt"/>
              </a:rPr>
              <a:t>, </a:t>
            </a:r>
            <a:r>
              <a:rPr lang="en-US" dirty="0" err="1">
                <a:solidFill>
                  <a:srgbClr val="FF0000"/>
                </a:solidFill>
                <a:ea typeface="+mn-lt"/>
                <a:cs typeface="+mn-lt"/>
              </a:rPr>
              <a:t>home_ownership_mortgage</a:t>
            </a:r>
            <a:r>
              <a:rPr lang="en-US" dirty="0">
                <a:solidFill>
                  <a:srgbClr val="FF0000"/>
                </a:solidFill>
                <a:ea typeface="+mn-lt"/>
                <a:cs typeface="+mn-lt"/>
              </a:rPr>
              <a:t>, </a:t>
            </a:r>
            <a:r>
              <a:rPr lang="en-US" dirty="0" err="1">
                <a:solidFill>
                  <a:srgbClr val="FF0000"/>
                </a:solidFill>
                <a:ea typeface="+mn-lt"/>
                <a:cs typeface="+mn-lt"/>
              </a:rPr>
              <a:t>mac_bal_bc</a:t>
            </a:r>
            <a:r>
              <a:rPr lang="en-US" dirty="0">
                <a:solidFill>
                  <a:srgbClr val="FF0000"/>
                </a:solidFill>
                <a:ea typeface="+mn-lt"/>
                <a:cs typeface="+mn-lt"/>
              </a:rPr>
              <a:t>, </a:t>
            </a:r>
            <a:r>
              <a:rPr lang="en-US" dirty="0" err="1">
                <a:solidFill>
                  <a:srgbClr val="FF0000"/>
                </a:solidFill>
                <a:ea typeface="+mn-lt"/>
                <a:cs typeface="+mn-lt"/>
              </a:rPr>
              <a:t>loan_amnt</a:t>
            </a:r>
            <a:r>
              <a:rPr lang="en-US" dirty="0">
                <a:solidFill>
                  <a:srgbClr val="FF0000"/>
                </a:solidFill>
                <a:ea typeface="+mn-lt"/>
                <a:cs typeface="+mn-lt"/>
              </a:rPr>
              <a:t>, </a:t>
            </a:r>
            <a:r>
              <a:rPr lang="en-US" dirty="0" err="1">
                <a:solidFill>
                  <a:srgbClr val="FF0000"/>
                </a:solidFill>
                <a:ea typeface="+mn-lt"/>
                <a:cs typeface="+mn-lt"/>
              </a:rPr>
              <a:t>mths_since_reacent_inq</a:t>
            </a:r>
            <a:r>
              <a:rPr lang="en-US" dirty="0">
                <a:solidFill>
                  <a:srgbClr val="FF0000"/>
                </a:solidFill>
                <a:ea typeface="+mn-lt"/>
                <a:cs typeface="+mn-lt"/>
              </a:rPr>
              <a:t>, </a:t>
            </a:r>
            <a:r>
              <a:rPr lang="en-US" dirty="0" err="1">
                <a:solidFill>
                  <a:srgbClr val="FF0000"/>
                </a:solidFill>
                <a:ea typeface="+mn-lt"/>
                <a:cs typeface="+mn-lt"/>
              </a:rPr>
              <a:t>revol_util</a:t>
            </a:r>
            <a:r>
              <a:rPr lang="en-US" dirty="0">
                <a:solidFill>
                  <a:srgbClr val="FF0000"/>
                </a:solidFill>
                <a:ea typeface="+mn-lt"/>
                <a:cs typeface="+mn-lt"/>
              </a:rPr>
              <a:t>, </a:t>
            </a:r>
            <a:r>
              <a:rPr lang="en-US" dirty="0" err="1">
                <a:solidFill>
                  <a:srgbClr val="FF0000"/>
                </a:solidFill>
                <a:ea typeface="+mn-lt"/>
                <a:cs typeface="+mn-lt"/>
              </a:rPr>
              <a:t>verification_status_Not_Verified</a:t>
            </a:r>
            <a:r>
              <a:rPr lang="en-US" dirty="0">
                <a:solidFill>
                  <a:srgbClr val="FF0000"/>
                </a:solidFill>
                <a:ea typeface="+mn-lt"/>
                <a:cs typeface="+mn-lt"/>
              </a:rPr>
              <a:t>, open_rv_24m, </a:t>
            </a:r>
            <a:r>
              <a:rPr lang="en-US" dirty="0" err="1">
                <a:solidFill>
                  <a:srgbClr val="FF0000"/>
                </a:solidFill>
                <a:ea typeface="+mn-lt"/>
                <a:cs typeface="+mn-lt"/>
              </a:rPr>
              <a:t>tot_cur_bal</a:t>
            </a:r>
            <a:r>
              <a:rPr lang="en-US" dirty="0">
                <a:solidFill>
                  <a:srgbClr val="FF0000"/>
                </a:solidFill>
                <a:ea typeface="+mn-lt"/>
                <a:cs typeface="+mn-lt"/>
              </a:rPr>
              <a:t>.</a:t>
            </a:r>
            <a:endParaRPr lang="en-US" dirty="0">
              <a:solidFill>
                <a:srgbClr val="FF0000"/>
              </a:solidFill>
              <a:cs typeface="Calibri"/>
            </a:endParaRPr>
          </a:p>
          <a:p>
            <a:endParaRPr lang="en-US" dirty="0">
              <a:cs typeface="Calibri"/>
            </a:endParaRPr>
          </a:p>
        </p:txBody>
      </p:sp>
    </p:spTree>
    <p:extLst>
      <p:ext uri="{BB962C8B-B14F-4D97-AF65-F5344CB8AC3E}">
        <p14:creationId xmlns:p14="http://schemas.microsoft.com/office/powerpoint/2010/main" val="772648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417FE-A12A-4D4C-B365-997B9E91965C}"/>
              </a:ext>
            </a:extLst>
          </p:cNvPr>
          <p:cNvSpPr>
            <a:spLocks noGrp="1"/>
          </p:cNvSpPr>
          <p:nvPr>
            <p:ph type="title"/>
          </p:nvPr>
        </p:nvSpPr>
        <p:spPr>
          <a:xfrm>
            <a:off x="838200" y="365125"/>
            <a:ext cx="10515600" cy="982663"/>
          </a:xfrm>
        </p:spPr>
        <p:txBody>
          <a:bodyPr/>
          <a:lstStyle/>
          <a:p>
            <a:r>
              <a:rPr lang="en-US" dirty="0">
                <a:latin typeface="Arial"/>
                <a:cs typeface="Calibri Light"/>
              </a:rPr>
              <a:t>The Problems</a:t>
            </a:r>
          </a:p>
        </p:txBody>
      </p:sp>
      <p:sp>
        <p:nvSpPr>
          <p:cNvPr id="3" name="Content Placeholder 2">
            <a:extLst>
              <a:ext uri="{FF2B5EF4-FFF2-40B4-BE49-F238E27FC236}">
                <a16:creationId xmlns="" xmlns:a16="http://schemas.microsoft.com/office/drawing/2014/main" id="{11E09B7C-062C-4FDF-8FEF-F950B3936DEB}"/>
              </a:ext>
            </a:extLst>
          </p:cNvPr>
          <p:cNvSpPr>
            <a:spLocks noGrp="1"/>
          </p:cNvSpPr>
          <p:nvPr>
            <p:ph sz="half" idx="1"/>
          </p:nvPr>
        </p:nvSpPr>
        <p:spPr>
          <a:xfrm>
            <a:off x="838200" y="1482725"/>
            <a:ext cx="10572750" cy="5008563"/>
          </a:xfrm>
        </p:spPr>
        <p:txBody>
          <a:bodyPr vert="horz" lIns="91440" tIns="45720" rIns="91440" bIns="45720" rtlCol="0" anchor="t">
            <a:normAutofit fontScale="85000" lnSpcReduction="20000"/>
          </a:bodyPr>
          <a:lstStyle/>
          <a:p>
            <a:r>
              <a:rPr lang="en-US" b="1" dirty="0">
                <a:ea typeface="+mn-lt"/>
                <a:cs typeface="+mn-lt"/>
              </a:rPr>
              <a:t>Background: </a:t>
            </a:r>
            <a:r>
              <a:rPr lang="en-US" dirty="0">
                <a:solidFill>
                  <a:srgbClr val="FF0000"/>
                </a:solidFill>
                <a:ea typeface="+mn-lt"/>
                <a:cs typeface="+mn-lt"/>
              </a:rPr>
              <a:t>Lending Club</a:t>
            </a:r>
            <a:r>
              <a:rPr lang="en-US" dirty="0">
                <a:ea typeface="+mn-lt"/>
                <a:cs typeface="+mn-lt"/>
              </a:rPr>
              <a:t> are new financial intermediary connecting borrowers and lenders. Many loans aren’t completely paid off on time, however, and some borrowers default on the loan. That’s the problem we’ll be trying to address as we clean some data from Lending Club for machine learning. </a:t>
            </a:r>
          </a:p>
          <a:p>
            <a:endParaRPr lang="en-US" dirty="0">
              <a:ea typeface="+mn-lt"/>
              <a:cs typeface="+mn-lt"/>
            </a:endParaRPr>
          </a:p>
          <a:p>
            <a:endParaRPr lang="en-US" dirty="0">
              <a:ea typeface="+mn-lt"/>
              <a:cs typeface="+mn-lt"/>
            </a:endParaRPr>
          </a:p>
          <a:p>
            <a:r>
              <a:rPr lang="en-US" b="1" dirty="0">
                <a:ea typeface="+mn-lt"/>
                <a:cs typeface="+mn-lt"/>
              </a:rPr>
              <a:t>Specific problems:</a:t>
            </a:r>
            <a:r>
              <a:rPr lang="en-US" dirty="0">
                <a:ea typeface="+mn-lt"/>
                <a:cs typeface="+mn-lt"/>
              </a:rPr>
              <a:t> What </a:t>
            </a:r>
            <a:r>
              <a:rPr lang="en-US" dirty="0" smtClean="0">
                <a:ea typeface="+mn-lt"/>
                <a:cs typeface="+mn-lt"/>
              </a:rPr>
              <a:t>factors might impact loan </a:t>
            </a:r>
            <a:r>
              <a:rPr lang="en-US" dirty="0">
                <a:ea typeface="+mn-lt"/>
                <a:cs typeface="+mn-lt"/>
              </a:rPr>
              <a:t>default?</a:t>
            </a:r>
          </a:p>
          <a:p>
            <a:pPr marL="0" indent="0">
              <a:buNone/>
            </a:pPr>
            <a:r>
              <a:rPr lang="en-US" dirty="0">
                <a:ea typeface="+mn-lt"/>
                <a:cs typeface="+mn-lt"/>
              </a:rPr>
              <a:t>                                     Can we predict the likelihood of a loan getting default?            </a:t>
            </a:r>
          </a:p>
          <a:p>
            <a:endParaRPr lang="en-US" dirty="0">
              <a:ea typeface="+mn-lt"/>
              <a:cs typeface="+mn-lt"/>
            </a:endParaRPr>
          </a:p>
          <a:p>
            <a:endParaRPr lang="en-US" dirty="0">
              <a:ea typeface="+mn-lt"/>
              <a:cs typeface="+mn-lt"/>
            </a:endParaRPr>
          </a:p>
          <a:p>
            <a:r>
              <a:rPr lang="en-US" b="1" dirty="0">
                <a:ea typeface="+mn-lt"/>
                <a:cs typeface="+mn-lt"/>
              </a:rPr>
              <a:t>Goal:</a:t>
            </a:r>
            <a:r>
              <a:rPr lang="en-US" dirty="0">
                <a:ea typeface="+mn-lt"/>
                <a:cs typeface="+mn-lt"/>
              </a:rPr>
              <a:t> Coming up with a delinquency prediction model for detecting the loans with high default rate risk. The models could help Lending Club investors make better-informed investment decisions.</a:t>
            </a:r>
            <a:r>
              <a:rPr lang="en-US" dirty="0"/>
              <a:t/>
            </a:r>
            <a:br>
              <a:rPr lang="en-US" dirty="0"/>
            </a:br>
            <a:endParaRPr lang="en-US" dirty="0">
              <a:cs typeface="Calibri"/>
            </a:endParaRPr>
          </a:p>
        </p:txBody>
      </p:sp>
    </p:spTree>
    <p:extLst>
      <p:ext uri="{BB962C8B-B14F-4D97-AF65-F5344CB8AC3E}">
        <p14:creationId xmlns:p14="http://schemas.microsoft.com/office/powerpoint/2010/main" val="317992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6C7D6-7266-4EFA-9798-2C514551797D}"/>
              </a:ext>
            </a:extLst>
          </p:cNvPr>
          <p:cNvSpPr>
            <a:spLocks noGrp="1"/>
          </p:cNvSpPr>
          <p:nvPr>
            <p:ph type="title"/>
          </p:nvPr>
        </p:nvSpPr>
        <p:spPr>
          <a:xfrm>
            <a:off x="838200" y="365125"/>
            <a:ext cx="10515600" cy="1001713"/>
          </a:xfrm>
        </p:spPr>
        <p:txBody>
          <a:bodyPr/>
          <a:lstStyle/>
          <a:p>
            <a:r>
              <a:rPr lang="en-US" dirty="0">
                <a:latin typeface="Arial Black"/>
                <a:cs typeface="Calibri Light"/>
              </a:rPr>
              <a:t>Dataset Information</a:t>
            </a:r>
            <a:endParaRPr lang="en-US" dirty="0">
              <a:latin typeface="Arial Black"/>
            </a:endParaRPr>
          </a:p>
        </p:txBody>
      </p:sp>
      <p:sp>
        <p:nvSpPr>
          <p:cNvPr id="3" name="Content Placeholder 2">
            <a:extLst>
              <a:ext uri="{FF2B5EF4-FFF2-40B4-BE49-F238E27FC236}">
                <a16:creationId xmlns="" xmlns:a16="http://schemas.microsoft.com/office/drawing/2014/main" id="{21F92A5E-AEDC-4B1C-A831-14E4B1996B9F}"/>
              </a:ext>
            </a:extLst>
          </p:cNvPr>
          <p:cNvSpPr>
            <a:spLocks noGrp="1"/>
          </p:cNvSpPr>
          <p:nvPr>
            <p:ph idx="1"/>
          </p:nvPr>
        </p:nvSpPr>
        <p:spPr>
          <a:xfrm>
            <a:off x="838200" y="1539875"/>
            <a:ext cx="10515600" cy="5008563"/>
          </a:xfrm>
        </p:spPr>
        <p:txBody>
          <a:bodyPr vert="horz" lIns="91440" tIns="45720" rIns="91440" bIns="45720" rtlCol="0" anchor="t">
            <a:normAutofit fontScale="92500" lnSpcReduction="10000"/>
          </a:bodyPr>
          <a:lstStyle/>
          <a:p>
            <a:r>
              <a:rPr lang="en-US" dirty="0">
                <a:latin typeface="Arial"/>
                <a:cs typeface="Calibri"/>
              </a:rPr>
              <a:t>Data acquired for the period: </a:t>
            </a:r>
            <a:r>
              <a:rPr lang="en-US" dirty="0">
                <a:solidFill>
                  <a:srgbClr val="0070C0"/>
                </a:solidFill>
                <a:latin typeface="Arial"/>
                <a:cs typeface="Calibri"/>
              </a:rPr>
              <a:t>2018Q1</a:t>
            </a:r>
          </a:p>
          <a:p>
            <a:r>
              <a:rPr lang="en-US" dirty="0">
                <a:solidFill>
                  <a:srgbClr val="000000"/>
                </a:solidFill>
                <a:latin typeface="Arial"/>
                <a:cs typeface="Arial"/>
              </a:rPr>
              <a:t>The shape of the dataset: </a:t>
            </a:r>
            <a:r>
              <a:rPr lang="en-US" dirty="0">
                <a:solidFill>
                  <a:srgbClr val="0070C0"/>
                </a:solidFill>
                <a:latin typeface="Arial"/>
                <a:ea typeface="+mn-lt"/>
                <a:cs typeface="+mn-lt"/>
              </a:rPr>
              <a:t>107,864 loans with 100 variables </a:t>
            </a:r>
          </a:p>
          <a:p>
            <a:r>
              <a:rPr lang="en-US" dirty="0">
                <a:latin typeface="Arial"/>
                <a:ea typeface="+mn-lt"/>
                <a:cs typeface="+mn-lt"/>
              </a:rPr>
              <a:t> There are total eight categorical variables in the dataset:</a:t>
            </a:r>
            <a:endParaRPr lang="en-US" dirty="0">
              <a:solidFill>
                <a:srgbClr val="0070C0"/>
              </a:solidFill>
              <a:latin typeface="Arial"/>
              <a:ea typeface="+mn-lt"/>
              <a:cs typeface="+mn-lt"/>
            </a:endParaRPr>
          </a:p>
          <a:p>
            <a:pPr marL="514350" indent="-514350">
              <a:buAutoNum type="arabicPeriod"/>
            </a:pPr>
            <a:r>
              <a:rPr lang="en-US" dirty="0">
                <a:solidFill>
                  <a:srgbClr val="0070C0"/>
                </a:solidFill>
                <a:latin typeface="Arial"/>
                <a:ea typeface="+mn-lt"/>
                <a:cs typeface="+mn-lt"/>
              </a:rPr>
              <a:t>User feature (general)</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User feature (financial specific): income, credit scores, credit lines</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Loan general feature</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Loan payment feature</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Current loan payment feature</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Secondary application info</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Hardship</a:t>
            </a:r>
            <a:endParaRPr lang="en-US" dirty="0">
              <a:solidFill>
                <a:srgbClr val="0070C0"/>
              </a:solidFill>
              <a:latin typeface="Arial"/>
              <a:cs typeface="Calibri" panose="020F0502020204030204"/>
            </a:endParaRPr>
          </a:p>
          <a:p>
            <a:pPr marL="514350" indent="-514350">
              <a:buAutoNum type="arabicPeriod"/>
            </a:pPr>
            <a:r>
              <a:rPr lang="en-US" dirty="0">
                <a:solidFill>
                  <a:srgbClr val="0070C0"/>
                </a:solidFill>
                <a:latin typeface="Arial"/>
                <a:ea typeface="+mn-lt"/>
                <a:cs typeface="+mn-lt"/>
              </a:rPr>
              <a:t>Settlement</a:t>
            </a:r>
            <a:endParaRPr lang="en-US" dirty="0">
              <a:solidFill>
                <a:srgbClr val="0070C0"/>
              </a:solidFill>
              <a:latin typeface="Arial"/>
              <a:cs typeface="Calibri" panose="020F0502020204030204"/>
            </a:endParaRPr>
          </a:p>
          <a:p>
            <a:endParaRPr lang="en-US" dirty="0">
              <a:solidFill>
                <a:srgbClr val="0070C0"/>
              </a:solidFill>
              <a:latin typeface="Arial"/>
              <a:ea typeface="+mn-lt"/>
              <a:cs typeface="+mn-lt"/>
            </a:endParaRPr>
          </a:p>
        </p:txBody>
      </p:sp>
    </p:spTree>
    <p:extLst>
      <p:ext uri="{BB962C8B-B14F-4D97-AF65-F5344CB8AC3E}">
        <p14:creationId xmlns:p14="http://schemas.microsoft.com/office/powerpoint/2010/main" val="2193683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69B06-0A86-4E5B-8ED9-C2F8B47F8881}"/>
              </a:ext>
            </a:extLst>
          </p:cNvPr>
          <p:cNvSpPr>
            <a:spLocks noGrp="1"/>
          </p:cNvSpPr>
          <p:nvPr>
            <p:ph type="title"/>
          </p:nvPr>
        </p:nvSpPr>
        <p:spPr>
          <a:xfrm>
            <a:off x="838200" y="365125"/>
            <a:ext cx="11134725" cy="944563"/>
          </a:xfrm>
        </p:spPr>
        <p:txBody>
          <a:bodyPr>
            <a:normAutofit/>
          </a:bodyPr>
          <a:lstStyle/>
          <a:p>
            <a:r>
              <a:rPr lang="en-US" sz="4000" b="1" dirty="0">
                <a:latin typeface="Arial"/>
                <a:cs typeface="Calibri Light"/>
              </a:rPr>
              <a:t>What main factors might affect loan default?</a:t>
            </a:r>
            <a:r>
              <a:rPr lang="en-US" sz="4000" b="1" dirty="0">
                <a:cs typeface="Calibri Light"/>
              </a:rPr>
              <a:t> </a:t>
            </a:r>
            <a:endParaRPr lang="en-US" sz="4000" b="1" dirty="0"/>
          </a:p>
        </p:txBody>
      </p:sp>
      <p:sp>
        <p:nvSpPr>
          <p:cNvPr id="3" name="Content Placeholder 2">
            <a:extLst>
              <a:ext uri="{FF2B5EF4-FFF2-40B4-BE49-F238E27FC236}">
                <a16:creationId xmlns="" xmlns:a16="http://schemas.microsoft.com/office/drawing/2014/main" id="{45038D3E-51F5-4E23-835C-5FEBD325CF96}"/>
              </a:ext>
            </a:extLst>
          </p:cNvPr>
          <p:cNvSpPr>
            <a:spLocks noGrp="1"/>
          </p:cNvSpPr>
          <p:nvPr>
            <p:ph idx="1"/>
          </p:nvPr>
        </p:nvSpPr>
        <p:spPr>
          <a:xfrm>
            <a:off x="838200" y="1454150"/>
            <a:ext cx="10515600" cy="4818063"/>
          </a:xfrm>
        </p:spPr>
        <p:txBody>
          <a:bodyPr vert="horz" lIns="91440" tIns="45720" rIns="91440" bIns="45720" rtlCol="0" anchor="t">
            <a:normAutofit/>
          </a:bodyPr>
          <a:lstStyle/>
          <a:p>
            <a:pPr marL="0" indent="0">
              <a:buNone/>
            </a:pPr>
            <a:endParaRPr lang="en-US" b="1" dirty="0">
              <a:ea typeface="+mn-lt"/>
              <a:cs typeface="+mn-lt"/>
            </a:endParaRPr>
          </a:p>
          <a:p>
            <a:r>
              <a:rPr lang="en-US" b="1" dirty="0">
                <a:solidFill>
                  <a:srgbClr val="0070C0"/>
                </a:solidFill>
                <a:ea typeface="+mn-lt"/>
                <a:cs typeface="+mn-lt"/>
              </a:rPr>
              <a:t>User feature (general):</a:t>
            </a:r>
            <a:r>
              <a:rPr lang="en-US" b="1" dirty="0">
                <a:ea typeface="+mn-lt"/>
                <a:cs typeface="+mn-lt"/>
              </a:rPr>
              <a:t> </a:t>
            </a:r>
            <a:r>
              <a:rPr lang="en-US" dirty="0" err="1">
                <a:ea typeface="+mn-lt"/>
                <a:cs typeface="+mn-lt"/>
              </a:rPr>
              <a:t>emp_length</a:t>
            </a:r>
            <a:r>
              <a:rPr lang="en-US" dirty="0">
                <a:ea typeface="+mn-lt"/>
                <a:cs typeface="+mn-lt"/>
              </a:rPr>
              <a:t>, </a:t>
            </a:r>
            <a:r>
              <a:rPr lang="en-US" dirty="0" err="1">
                <a:ea typeface="+mn-lt"/>
                <a:cs typeface="+mn-lt"/>
              </a:rPr>
              <a:t>home_ownership</a:t>
            </a:r>
            <a:endParaRPr lang="en-US" dirty="0">
              <a:ea typeface="+mn-lt"/>
              <a:cs typeface="+mn-lt"/>
            </a:endParaRPr>
          </a:p>
          <a:p>
            <a:endParaRPr lang="en-US" dirty="0">
              <a:ea typeface="+mn-lt"/>
              <a:cs typeface="+mn-lt"/>
            </a:endParaRPr>
          </a:p>
          <a:p>
            <a:r>
              <a:rPr lang="en-US" b="1" dirty="0">
                <a:solidFill>
                  <a:srgbClr val="0070C0"/>
                </a:solidFill>
                <a:ea typeface="+mn-lt"/>
                <a:cs typeface="+mn-lt"/>
              </a:rPr>
              <a:t>User feature(financial specific): </a:t>
            </a:r>
            <a:r>
              <a:rPr lang="en-US" b="1" dirty="0">
                <a:ea typeface="+mn-lt"/>
                <a:cs typeface="+mn-lt"/>
              </a:rPr>
              <a:t> </a:t>
            </a:r>
            <a:r>
              <a:rPr lang="en-US" dirty="0" err="1">
                <a:ea typeface="+mn-lt"/>
                <a:cs typeface="+mn-lt"/>
              </a:rPr>
              <a:t>annual_inc</a:t>
            </a:r>
            <a:r>
              <a:rPr lang="en-US" dirty="0">
                <a:ea typeface="+mn-lt"/>
                <a:cs typeface="+mn-lt"/>
              </a:rPr>
              <a:t>, </a:t>
            </a:r>
            <a:r>
              <a:rPr lang="en-US" dirty="0" err="1">
                <a:ea typeface="+mn-lt"/>
                <a:cs typeface="+mn-lt"/>
              </a:rPr>
              <a:t>dti</a:t>
            </a:r>
            <a:r>
              <a:rPr lang="en-US" dirty="0">
                <a:ea typeface="+mn-lt"/>
                <a:cs typeface="+mn-lt"/>
              </a:rPr>
              <a:t>, </a:t>
            </a:r>
            <a:r>
              <a:rPr lang="en-US" dirty="0" err="1">
                <a:ea typeface="+mn-lt"/>
                <a:cs typeface="+mn-lt"/>
              </a:rPr>
              <a:t>fico_range_low</a:t>
            </a:r>
            <a:r>
              <a:rPr lang="en-US" dirty="0">
                <a:ea typeface="+mn-lt"/>
                <a:cs typeface="+mn-lt"/>
              </a:rPr>
              <a:t>, </a:t>
            </a:r>
            <a:r>
              <a:rPr lang="en-US" dirty="0" err="1">
                <a:ea typeface="+mn-lt"/>
                <a:cs typeface="+mn-lt"/>
              </a:rPr>
              <a:t>tot_cur_bal</a:t>
            </a:r>
            <a:r>
              <a:rPr lang="en-US" dirty="0">
                <a:ea typeface="+mn-lt"/>
                <a:cs typeface="+mn-lt"/>
              </a:rPr>
              <a:t> , </a:t>
            </a:r>
            <a:r>
              <a:rPr lang="en-US" dirty="0" err="1">
                <a:ea typeface="+mn-lt"/>
                <a:cs typeface="+mn-lt"/>
              </a:rPr>
              <a:t>total_cu_tl</a:t>
            </a:r>
            <a:r>
              <a:rPr lang="en-US" dirty="0">
                <a:ea typeface="+mn-lt"/>
                <a:cs typeface="+mn-lt"/>
              </a:rPr>
              <a:t>, </a:t>
            </a:r>
            <a:r>
              <a:rPr lang="en-US" dirty="0" err="1">
                <a:ea typeface="+mn-lt"/>
                <a:cs typeface="+mn-lt"/>
              </a:rPr>
              <a:t>pub_rec</a:t>
            </a:r>
            <a:r>
              <a:rPr lang="en-US" dirty="0">
                <a:ea typeface="+mn-lt"/>
                <a:cs typeface="+mn-lt"/>
              </a:rPr>
              <a:t>, </a:t>
            </a:r>
            <a:r>
              <a:rPr lang="en-US" dirty="0" err="1">
                <a:ea typeface="+mn-lt"/>
                <a:cs typeface="+mn-lt"/>
              </a:rPr>
              <a:t>il_util</a:t>
            </a:r>
            <a:r>
              <a:rPr lang="en-US" dirty="0">
                <a:ea typeface="+mn-lt"/>
                <a:cs typeface="+mn-lt"/>
              </a:rPr>
              <a:t>, </a:t>
            </a:r>
            <a:r>
              <a:rPr lang="en-US" dirty="0" err="1">
                <a:ea typeface="+mn-lt"/>
                <a:cs typeface="+mn-lt"/>
              </a:rPr>
              <a:t>total_bal_il</a:t>
            </a:r>
            <a:r>
              <a:rPr lang="en-US" dirty="0">
                <a:ea typeface="+mn-lt"/>
                <a:cs typeface="+mn-lt"/>
              </a:rPr>
              <a:t>, </a:t>
            </a:r>
            <a:r>
              <a:rPr lang="en-US" dirty="0" err="1">
                <a:ea typeface="+mn-lt"/>
                <a:cs typeface="+mn-lt"/>
              </a:rPr>
              <a:t>revol_util</a:t>
            </a:r>
            <a:r>
              <a:rPr lang="en-US" dirty="0"/>
              <a:t/>
            </a:r>
            <a:br>
              <a:rPr lang="en-US" dirty="0"/>
            </a:br>
            <a:endParaRPr lang="en-US" dirty="0"/>
          </a:p>
          <a:p>
            <a:r>
              <a:rPr lang="en-US" b="1" dirty="0">
                <a:solidFill>
                  <a:srgbClr val="0070C0"/>
                </a:solidFill>
                <a:ea typeface="+mn-lt"/>
                <a:cs typeface="+mn-lt"/>
              </a:rPr>
              <a:t>Loan general feature: </a:t>
            </a:r>
            <a:r>
              <a:rPr lang="en-US" b="1" dirty="0">
                <a:ea typeface="+mn-lt"/>
                <a:cs typeface="+mn-lt"/>
              </a:rPr>
              <a:t> </a:t>
            </a:r>
            <a:r>
              <a:rPr lang="en-US" dirty="0" err="1">
                <a:ea typeface="+mn-lt"/>
                <a:cs typeface="+mn-lt"/>
              </a:rPr>
              <a:t>loan_amnt</a:t>
            </a:r>
            <a:r>
              <a:rPr lang="en-US" dirty="0">
                <a:ea typeface="+mn-lt"/>
                <a:cs typeface="+mn-lt"/>
              </a:rPr>
              <a:t>, purpose, term, </a:t>
            </a:r>
            <a:r>
              <a:rPr lang="en-US" dirty="0" err="1">
                <a:ea typeface="+mn-lt"/>
                <a:cs typeface="+mn-lt"/>
              </a:rPr>
              <a:t>application_type</a:t>
            </a:r>
            <a:endParaRPr lang="en-US" dirty="0">
              <a:ea typeface="+mn-lt"/>
              <a:cs typeface="+mn-lt"/>
            </a:endParaRPr>
          </a:p>
          <a:p>
            <a:endParaRPr lang="en-US" sz="4000" b="1" dirty="0">
              <a:latin typeface="Arial"/>
              <a:ea typeface="+mj-ea"/>
              <a:cs typeface="Calibri Light"/>
            </a:endParaRPr>
          </a:p>
          <a:p>
            <a:pPr marL="0" indent="0">
              <a:buNone/>
            </a:pPr>
            <a:r>
              <a:rPr lang="en-US" sz="4000" b="1" dirty="0">
                <a:latin typeface="Arial"/>
                <a:ea typeface="+mj-ea"/>
                <a:cs typeface="Calibri Light"/>
              </a:rPr>
              <a:t>What is the Target Variable: </a:t>
            </a:r>
            <a:r>
              <a:rPr lang="en-US" sz="4000" b="1" dirty="0">
                <a:solidFill>
                  <a:srgbClr val="FF0000"/>
                </a:solidFill>
                <a:latin typeface="Arial"/>
                <a:ea typeface="+mj-ea"/>
                <a:cs typeface="Calibri Light"/>
              </a:rPr>
              <a:t>Loan Status </a:t>
            </a:r>
          </a:p>
        </p:txBody>
      </p:sp>
    </p:spTree>
    <p:extLst>
      <p:ext uri="{BB962C8B-B14F-4D97-AF65-F5344CB8AC3E}">
        <p14:creationId xmlns:p14="http://schemas.microsoft.com/office/powerpoint/2010/main" val="395040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BF0EB-3FD8-457E-B27B-111585303A4E}"/>
              </a:ext>
            </a:extLst>
          </p:cNvPr>
          <p:cNvSpPr>
            <a:spLocks noGrp="1"/>
          </p:cNvSpPr>
          <p:nvPr>
            <p:ph type="title"/>
          </p:nvPr>
        </p:nvSpPr>
        <p:spPr>
          <a:xfrm>
            <a:off x="838200" y="365125"/>
            <a:ext cx="10515600" cy="1182688"/>
          </a:xfrm>
        </p:spPr>
        <p:txBody>
          <a:bodyPr>
            <a:normAutofit/>
          </a:bodyPr>
          <a:lstStyle/>
          <a:p>
            <a:r>
              <a:rPr lang="en-US">
                <a:latin typeface="Arial Black"/>
                <a:cs typeface="Calibri Light"/>
              </a:rPr>
              <a:t>Data Exploration </a:t>
            </a:r>
            <a:br>
              <a:rPr lang="en-US">
                <a:latin typeface="Arial Black"/>
                <a:cs typeface="Calibri Light"/>
              </a:rPr>
            </a:br>
            <a:r>
              <a:rPr lang="en-US" sz="1200">
                <a:ea typeface="+mj-lt"/>
                <a:cs typeface="+mj-lt"/>
                <a:hlinkClick r:id="rId2" invalidUrl="https://github.com/rhodapang/Lending-Club-Capstone-Project/blob/main/Notebook/2-Lending Club Exploratory Data Analysis.ipynb"/>
              </a:rPr>
              <a:t>https://github.com/rhodapang/Lending-Club-Capstone-Project/blob/main/Notebook/2-Lending%20Club%20Exploratory%20Data%20Analysis.ipynb</a:t>
            </a:r>
            <a:r>
              <a:rPr lang="en-US" sz="1200">
                <a:ea typeface="+mj-lt"/>
                <a:cs typeface="+mj-lt"/>
              </a:rPr>
              <a:t/>
            </a:r>
            <a:br>
              <a:rPr lang="en-US" sz="1200">
                <a:ea typeface="+mj-lt"/>
                <a:cs typeface="+mj-lt"/>
              </a:rPr>
            </a:br>
            <a:endParaRPr lang="en-US" sz="1200">
              <a:latin typeface="Arial Black"/>
              <a:cs typeface="Calibri Light"/>
            </a:endParaRPr>
          </a:p>
        </p:txBody>
      </p:sp>
      <p:sp>
        <p:nvSpPr>
          <p:cNvPr id="3" name="Content Placeholder 2">
            <a:extLst>
              <a:ext uri="{FF2B5EF4-FFF2-40B4-BE49-F238E27FC236}">
                <a16:creationId xmlns="" xmlns:a16="http://schemas.microsoft.com/office/drawing/2014/main" id="{3DBEFB4F-C732-47D9-B413-D9C08C1BD981}"/>
              </a:ext>
            </a:extLst>
          </p:cNvPr>
          <p:cNvSpPr>
            <a:spLocks noGrp="1"/>
          </p:cNvSpPr>
          <p:nvPr>
            <p:ph idx="1"/>
          </p:nvPr>
        </p:nvSpPr>
        <p:spPr>
          <a:xfrm>
            <a:off x="838200" y="1654175"/>
            <a:ext cx="10515600" cy="4522788"/>
          </a:xfrm>
        </p:spPr>
        <p:txBody>
          <a:bodyPr vert="horz" lIns="91440" tIns="45720" rIns="91440" bIns="45720" rtlCol="0" anchor="t">
            <a:normAutofit/>
          </a:bodyPr>
          <a:lstStyle/>
          <a:p>
            <a:r>
              <a:rPr lang="en-US">
                <a:latin typeface="Arial"/>
                <a:cs typeface="Calibri"/>
              </a:rPr>
              <a:t>Conduct </a:t>
            </a:r>
            <a:r>
              <a:rPr lang="en-US">
                <a:solidFill>
                  <a:srgbClr val="FF0000"/>
                </a:solidFill>
                <a:latin typeface="Arial"/>
                <a:ea typeface="+mn-lt"/>
                <a:cs typeface="+mn-lt"/>
              </a:rPr>
              <a:t>univariate analysis</a:t>
            </a:r>
            <a:r>
              <a:rPr lang="en-US">
                <a:latin typeface="Arial"/>
                <a:ea typeface="+mn-lt"/>
                <a:cs typeface="+mn-lt"/>
              </a:rPr>
              <a:t> for both of numerical variables and categorical variables</a:t>
            </a:r>
          </a:p>
          <a:p>
            <a:r>
              <a:rPr lang="en-US">
                <a:latin typeface="Arial"/>
                <a:cs typeface="Calibri"/>
              </a:rPr>
              <a:t>Conduct the </a:t>
            </a:r>
            <a:r>
              <a:rPr lang="en-US">
                <a:solidFill>
                  <a:srgbClr val="FF0000"/>
                </a:solidFill>
                <a:latin typeface="Arial"/>
                <a:ea typeface="+mn-lt"/>
                <a:cs typeface="+mn-lt"/>
              </a:rPr>
              <a:t>bivariate analysis </a:t>
            </a:r>
            <a:r>
              <a:rPr lang="en-US">
                <a:latin typeface="Arial"/>
                <a:ea typeface="+mn-lt"/>
                <a:cs typeface="+mn-lt"/>
              </a:rPr>
              <a:t>between </a:t>
            </a:r>
            <a:r>
              <a:rPr lang="en-US">
                <a:solidFill>
                  <a:srgbClr val="FF0000"/>
                </a:solidFill>
                <a:latin typeface="Arial"/>
                <a:ea typeface="+mn-lt"/>
                <a:cs typeface="+mn-lt"/>
              </a:rPr>
              <a:t>numerical variables with default rate </a:t>
            </a:r>
          </a:p>
          <a:p>
            <a:endParaRPr lang="en-US">
              <a:cs typeface="Calibri"/>
            </a:endParaRPr>
          </a:p>
        </p:txBody>
      </p:sp>
      <p:pic>
        <p:nvPicPr>
          <p:cNvPr id="4" name="Picture 4" descr="Chart, line chart&#10;&#10;Description automatically generated">
            <a:extLst>
              <a:ext uri="{FF2B5EF4-FFF2-40B4-BE49-F238E27FC236}">
                <a16:creationId xmlns="" xmlns:a16="http://schemas.microsoft.com/office/drawing/2014/main" id="{8D9C5098-4172-4F4A-A128-0EC3A9E5C597}"/>
              </a:ext>
            </a:extLst>
          </p:cNvPr>
          <p:cNvPicPr>
            <a:picLocks noChangeAspect="1"/>
          </p:cNvPicPr>
          <p:nvPr/>
        </p:nvPicPr>
        <p:blipFill>
          <a:blip r:embed="rId3"/>
          <a:stretch>
            <a:fillRect/>
          </a:stretch>
        </p:blipFill>
        <p:spPr>
          <a:xfrm>
            <a:off x="838200" y="3505200"/>
            <a:ext cx="4143375" cy="3162300"/>
          </a:xfrm>
          <a:prstGeom prst="rect">
            <a:avLst/>
          </a:prstGeom>
        </p:spPr>
      </p:pic>
      <p:pic>
        <p:nvPicPr>
          <p:cNvPr id="5" name="Picture 5" descr="Chart, line chart&#10;&#10;Description automatically generated">
            <a:extLst>
              <a:ext uri="{FF2B5EF4-FFF2-40B4-BE49-F238E27FC236}">
                <a16:creationId xmlns="" xmlns:a16="http://schemas.microsoft.com/office/drawing/2014/main" id="{2E53C4EF-E387-40E2-90AB-26F9883B9336}"/>
              </a:ext>
            </a:extLst>
          </p:cNvPr>
          <p:cNvPicPr>
            <a:picLocks noChangeAspect="1"/>
          </p:cNvPicPr>
          <p:nvPr/>
        </p:nvPicPr>
        <p:blipFill>
          <a:blip r:embed="rId4"/>
          <a:stretch>
            <a:fillRect/>
          </a:stretch>
        </p:blipFill>
        <p:spPr>
          <a:xfrm>
            <a:off x="5857875" y="3609975"/>
            <a:ext cx="4124325" cy="2943225"/>
          </a:xfrm>
          <a:prstGeom prst="rect">
            <a:avLst/>
          </a:prstGeom>
        </p:spPr>
      </p:pic>
    </p:spTree>
    <p:extLst>
      <p:ext uri="{BB962C8B-B14F-4D97-AF65-F5344CB8AC3E}">
        <p14:creationId xmlns:p14="http://schemas.microsoft.com/office/powerpoint/2010/main" val="3878378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A106880-3136-4828-96C1-2A22A1633654}"/>
              </a:ext>
            </a:extLst>
          </p:cNvPr>
          <p:cNvSpPr>
            <a:spLocks noGrp="1"/>
          </p:cNvSpPr>
          <p:nvPr>
            <p:ph idx="1"/>
          </p:nvPr>
        </p:nvSpPr>
        <p:spPr>
          <a:xfrm>
            <a:off x="838200" y="768350"/>
            <a:ext cx="10515600" cy="5408613"/>
          </a:xfrm>
        </p:spPr>
        <p:txBody>
          <a:bodyPr vert="horz" lIns="91440" tIns="45720" rIns="91440" bIns="45720" rtlCol="0" anchor="t">
            <a:normAutofit/>
          </a:bodyPr>
          <a:lstStyle/>
          <a:p>
            <a:r>
              <a:rPr lang="en-US" dirty="0">
                <a:latin typeface="Arial"/>
                <a:cs typeface="Arial"/>
              </a:rPr>
              <a:t>Conduct the </a:t>
            </a:r>
            <a:r>
              <a:rPr lang="en-US" dirty="0">
                <a:solidFill>
                  <a:srgbClr val="FF0000"/>
                </a:solidFill>
                <a:latin typeface="Arial"/>
                <a:cs typeface="Arial"/>
              </a:rPr>
              <a:t>bivariate analysis </a:t>
            </a:r>
            <a:r>
              <a:rPr lang="en-US" dirty="0">
                <a:latin typeface="Arial"/>
                <a:cs typeface="Arial"/>
              </a:rPr>
              <a:t>between </a:t>
            </a:r>
            <a:r>
              <a:rPr lang="en-US" dirty="0">
                <a:solidFill>
                  <a:srgbClr val="FF0000"/>
                </a:solidFill>
                <a:latin typeface="Arial"/>
                <a:cs typeface="Arial"/>
              </a:rPr>
              <a:t>categorical variables </a:t>
            </a:r>
            <a:r>
              <a:rPr lang="en-US" dirty="0" smtClean="0">
                <a:solidFill>
                  <a:srgbClr val="FF0000"/>
                </a:solidFill>
                <a:latin typeface="Arial"/>
                <a:cs typeface="Arial"/>
              </a:rPr>
              <a:t>and</a:t>
            </a:r>
            <a:r>
              <a:rPr lang="en-US" dirty="0">
                <a:solidFill>
                  <a:srgbClr val="FF0000"/>
                </a:solidFill>
                <a:latin typeface="Arial"/>
                <a:cs typeface="Arial"/>
              </a:rPr>
              <a:t> </a:t>
            </a:r>
            <a:r>
              <a:rPr lang="en-US" dirty="0" smtClean="0">
                <a:solidFill>
                  <a:srgbClr val="FF0000"/>
                </a:solidFill>
                <a:latin typeface="Arial"/>
                <a:cs typeface="Arial"/>
              </a:rPr>
              <a:t>default </a:t>
            </a:r>
            <a:r>
              <a:rPr lang="en-US" dirty="0">
                <a:solidFill>
                  <a:srgbClr val="FF0000"/>
                </a:solidFill>
                <a:latin typeface="Arial"/>
                <a:cs typeface="Arial"/>
              </a:rPr>
              <a:t>rate </a:t>
            </a:r>
            <a:endParaRPr lang="en-US" dirty="0">
              <a:solidFill>
                <a:srgbClr val="000000"/>
              </a:solidFill>
              <a:latin typeface="Calibri" panose="020F0502020204030204"/>
              <a:cs typeface="Calibri" panose="020F0502020204030204"/>
            </a:endParaRPr>
          </a:p>
          <a:p>
            <a:endParaRPr lang="en-US" dirty="0">
              <a:solidFill>
                <a:srgbClr val="FF0000"/>
              </a:solidFill>
              <a:latin typeface="Arial"/>
              <a:cs typeface="Arial"/>
            </a:endParaRPr>
          </a:p>
        </p:txBody>
      </p:sp>
      <p:pic>
        <p:nvPicPr>
          <p:cNvPr id="4" name="Picture 4" descr="Chart, line chart&#10;&#10;Description automatically generated">
            <a:extLst>
              <a:ext uri="{FF2B5EF4-FFF2-40B4-BE49-F238E27FC236}">
                <a16:creationId xmlns="" xmlns:a16="http://schemas.microsoft.com/office/drawing/2014/main" id="{3C1651A9-7D67-470D-9A6F-CDC731F45BAE}"/>
              </a:ext>
            </a:extLst>
          </p:cNvPr>
          <p:cNvPicPr>
            <a:picLocks noChangeAspect="1"/>
          </p:cNvPicPr>
          <p:nvPr/>
        </p:nvPicPr>
        <p:blipFill>
          <a:blip r:embed="rId2"/>
          <a:stretch>
            <a:fillRect/>
          </a:stretch>
        </p:blipFill>
        <p:spPr>
          <a:xfrm>
            <a:off x="1100137" y="1838325"/>
            <a:ext cx="4162425" cy="2714625"/>
          </a:xfrm>
          <a:prstGeom prst="rect">
            <a:avLst/>
          </a:prstGeom>
        </p:spPr>
      </p:pic>
      <p:pic>
        <p:nvPicPr>
          <p:cNvPr id="5" name="Picture 5" descr="Chart&#10;&#10;Description automatically generated">
            <a:extLst>
              <a:ext uri="{FF2B5EF4-FFF2-40B4-BE49-F238E27FC236}">
                <a16:creationId xmlns="" xmlns:a16="http://schemas.microsoft.com/office/drawing/2014/main" id="{AD084ED2-2381-4C79-8A77-CEBEAC00B095}"/>
              </a:ext>
            </a:extLst>
          </p:cNvPr>
          <p:cNvPicPr>
            <a:picLocks noChangeAspect="1"/>
          </p:cNvPicPr>
          <p:nvPr/>
        </p:nvPicPr>
        <p:blipFill>
          <a:blip r:embed="rId3"/>
          <a:stretch>
            <a:fillRect/>
          </a:stretch>
        </p:blipFill>
        <p:spPr>
          <a:xfrm>
            <a:off x="6448425" y="1990725"/>
            <a:ext cx="4562475" cy="2686050"/>
          </a:xfrm>
          <a:prstGeom prst="rect">
            <a:avLst/>
          </a:prstGeom>
        </p:spPr>
      </p:pic>
    </p:spTree>
    <p:extLst>
      <p:ext uri="{BB962C8B-B14F-4D97-AF65-F5344CB8AC3E}">
        <p14:creationId xmlns:p14="http://schemas.microsoft.com/office/powerpoint/2010/main" val="164960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DCAF0-C6DF-4C25-AFBE-DFA0EF730482}"/>
              </a:ext>
            </a:extLst>
          </p:cNvPr>
          <p:cNvSpPr>
            <a:spLocks noGrp="1"/>
          </p:cNvSpPr>
          <p:nvPr>
            <p:ph type="title"/>
          </p:nvPr>
        </p:nvSpPr>
        <p:spPr>
          <a:xfrm>
            <a:off x="838200" y="127000"/>
            <a:ext cx="11410950" cy="1354138"/>
          </a:xfrm>
        </p:spPr>
        <p:txBody>
          <a:bodyPr/>
          <a:lstStyle/>
          <a:p>
            <a:r>
              <a:rPr lang="en-US" b="1">
                <a:latin typeface="Arial Black"/>
                <a:ea typeface="+mj-lt"/>
                <a:cs typeface="+mj-lt"/>
              </a:rPr>
              <a:t>Preprocessing the dataset before modeling </a:t>
            </a:r>
            <a:endParaRPr lang="en-US">
              <a:latin typeface="Arial Black"/>
            </a:endParaRPr>
          </a:p>
        </p:txBody>
      </p:sp>
      <p:sp>
        <p:nvSpPr>
          <p:cNvPr id="3" name="Content Placeholder 2">
            <a:extLst>
              <a:ext uri="{FF2B5EF4-FFF2-40B4-BE49-F238E27FC236}">
                <a16:creationId xmlns="" xmlns:a16="http://schemas.microsoft.com/office/drawing/2014/main" id="{B773D204-8DBF-4A91-99FF-8F64CA298450}"/>
              </a:ext>
            </a:extLst>
          </p:cNvPr>
          <p:cNvSpPr>
            <a:spLocks noGrp="1"/>
          </p:cNvSpPr>
          <p:nvPr>
            <p:ph idx="1"/>
          </p:nvPr>
        </p:nvSpPr>
        <p:spPr>
          <a:xfrm>
            <a:off x="838200" y="1587500"/>
            <a:ext cx="10515600" cy="5075238"/>
          </a:xfrm>
        </p:spPr>
        <p:txBody>
          <a:bodyPr vert="horz" lIns="91440" tIns="45720" rIns="91440" bIns="45720" rtlCol="0" anchor="t">
            <a:normAutofit/>
          </a:bodyPr>
          <a:lstStyle/>
          <a:p>
            <a:r>
              <a:rPr lang="en-US" sz="2000">
                <a:latin typeface="Arial"/>
                <a:ea typeface="+mn-lt"/>
                <a:cs typeface="+mn-lt"/>
              </a:rPr>
              <a:t>Deal with the missing values</a:t>
            </a:r>
          </a:p>
          <a:p>
            <a:r>
              <a:rPr lang="en-US" sz="2000">
                <a:latin typeface="Arial"/>
                <a:cs typeface="Arial"/>
              </a:rPr>
              <a:t>Categorical variable transformation</a:t>
            </a:r>
            <a:r>
              <a:rPr lang="en-US" sz="2000">
                <a:latin typeface="Arial"/>
                <a:ea typeface="+mn-lt"/>
                <a:cs typeface="+mn-lt"/>
              </a:rPr>
              <a:t> by getting dummy</a:t>
            </a:r>
            <a:endParaRPr lang="en-US" sz="2000">
              <a:latin typeface="Arial"/>
              <a:cs typeface="Arial"/>
            </a:endParaRPr>
          </a:p>
          <a:p>
            <a:r>
              <a:rPr lang="en-US" sz="2000">
                <a:latin typeface="Arial"/>
                <a:ea typeface="+mn-lt"/>
                <a:cs typeface="+mn-lt"/>
              </a:rPr>
              <a:t>Standardize the continuous variables</a:t>
            </a:r>
          </a:p>
          <a:p>
            <a:r>
              <a:rPr lang="en-US" sz="2000">
                <a:latin typeface="Arial"/>
                <a:ea typeface="+mn-lt"/>
                <a:cs typeface="+mn-lt"/>
              </a:rPr>
              <a:t>Numerical variables log transformation: </a:t>
            </a:r>
            <a:r>
              <a:rPr lang="en-US" sz="2000" err="1">
                <a:solidFill>
                  <a:srgbClr val="FF0000"/>
                </a:solidFill>
                <a:latin typeface="Arial"/>
                <a:ea typeface="+mn-lt"/>
                <a:cs typeface="+mn-lt"/>
              </a:rPr>
              <a:t>dti</a:t>
            </a:r>
            <a:r>
              <a:rPr lang="en-US" sz="2000">
                <a:solidFill>
                  <a:srgbClr val="FF0000"/>
                </a:solidFill>
                <a:latin typeface="Arial"/>
                <a:ea typeface="+mn-lt"/>
                <a:cs typeface="+mn-lt"/>
              </a:rPr>
              <a:t> and </a:t>
            </a:r>
            <a:r>
              <a:rPr lang="en-US" sz="2000" err="1">
                <a:solidFill>
                  <a:srgbClr val="FF0000"/>
                </a:solidFill>
                <a:latin typeface="Arial"/>
                <a:ea typeface="+mn-lt"/>
                <a:cs typeface="+mn-lt"/>
              </a:rPr>
              <a:t>annual_inc</a:t>
            </a:r>
            <a:endParaRPr lang="en-US" sz="2000">
              <a:solidFill>
                <a:srgbClr val="FF0000"/>
              </a:solidFill>
              <a:latin typeface="Arial"/>
              <a:ea typeface="+mn-lt"/>
              <a:cs typeface="+mn-lt"/>
            </a:endParaRPr>
          </a:p>
        </p:txBody>
      </p:sp>
      <p:pic>
        <p:nvPicPr>
          <p:cNvPr id="4" name="Picture 4" descr="Chart, histogram&#10;&#10;Description automatically generated">
            <a:extLst>
              <a:ext uri="{FF2B5EF4-FFF2-40B4-BE49-F238E27FC236}">
                <a16:creationId xmlns="" xmlns:a16="http://schemas.microsoft.com/office/drawing/2014/main" id="{3A0E80EF-78CC-444E-9E47-07E9224683D9}"/>
              </a:ext>
            </a:extLst>
          </p:cNvPr>
          <p:cNvPicPr>
            <a:picLocks noChangeAspect="1"/>
          </p:cNvPicPr>
          <p:nvPr/>
        </p:nvPicPr>
        <p:blipFill>
          <a:blip r:embed="rId2"/>
          <a:stretch>
            <a:fillRect/>
          </a:stretch>
        </p:blipFill>
        <p:spPr>
          <a:xfrm>
            <a:off x="357187" y="3424237"/>
            <a:ext cx="5981700" cy="3105150"/>
          </a:xfrm>
          <a:prstGeom prst="rect">
            <a:avLst/>
          </a:prstGeom>
        </p:spPr>
      </p:pic>
      <p:pic>
        <p:nvPicPr>
          <p:cNvPr id="5" name="Picture 5" descr="Chart, histogram&#10;&#10;Description automatically generated">
            <a:extLst>
              <a:ext uri="{FF2B5EF4-FFF2-40B4-BE49-F238E27FC236}">
                <a16:creationId xmlns="" xmlns:a16="http://schemas.microsoft.com/office/drawing/2014/main" id="{A2618440-09E7-4DDC-BD70-FB24368FDCD0}"/>
              </a:ext>
            </a:extLst>
          </p:cNvPr>
          <p:cNvPicPr>
            <a:picLocks noChangeAspect="1"/>
          </p:cNvPicPr>
          <p:nvPr/>
        </p:nvPicPr>
        <p:blipFill>
          <a:blip r:embed="rId3"/>
          <a:stretch>
            <a:fillRect/>
          </a:stretch>
        </p:blipFill>
        <p:spPr>
          <a:xfrm>
            <a:off x="6410325" y="3424237"/>
            <a:ext cx="5667375" cy="3105150"/>
          </a:xfrm>
          <a:prstGeom prst="rect">
            <a:avLst/>
          </a:prstGeom>
        </p:spPr>
      </p:pic>
    </p:spTree>
    <p:extLst>
      <p:ext uri="{BB962C8B-B14F-4D97-AF65-F5344CB8AC3E}">
        <p14:creationId xmlns:p14="http://schemas.microsoft.com/office/powerpoint/2010/main" val="4129881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8DF95-88F6-4D82-A4A6-B2AB5AC4D207}"/>
              </a:ext>
            </a:extLst>
          </p:cNvPr>
          <p:cNvSpPr>
            <a:spLocks noGrp="1"/>
          </p:cNvSpPr>
          <p:nvPr>
            <p:ph type="title"/>
          </p:nvPr>
        </p:nvSpPr>
        <p:spPr>
          <a:xfrm>
            <a:off x="838200" y="222250"/>
            <a:ext cx="10515600" cy="935038"/>
          </a:xfrm>
        </p:spPr>
        <p:txBody>
          <a:bodyPr>
            <a:normAutofit fontScale="90000"/>
          </a:bodyPr>
          <a:lstStyle/>
          <a:p>
            <a:r>
              <a:rPr lang="en-US" sz="2800" b="1">
                <a:latin typeface="Arial Black"/>
                <a:ea typeface="+mj-lt"/>
                <a:cs typeface="+mj-lt"/>
              </a:rPr>
              <a:t/>
            </a:r>
            <a:br>
              <a:rPr lang="en-US" sz="2800" b="1">
                <a:latin typeface="Arial Black"/>
                <a:ea typeface="+mj-lt"/>
                <a:cs typeface="+mj-lt"/>
              </a:rPr>
            </a:br>
            <a:r>
              <a:rPr lang="en-US" sz="2800" b="1">
                <a:latin typeface="Arial Black"/>
                <a:ea typeface="+mj-lt"/>
                <a:cs typeface="+mj-lt"/>
              </a:rPr>
              <a:t/>
            </a:r>
            <a:br>
              <a:rPr lang="en-US" sz="2800" b="1">
                <a:latin typeface="Arial Black"/>
                <a:ea typeface="+mj-lt"/>
                <a:cs typeface="+mj-lt"/>
              </a:rPr>
            </a:br>
            <a:r>
              <a:rPr lang="en-US" sz="2800" b="1">
                <a:latin typeface="Arial Black"/>
                <a:ea typeface="+mj-lt"/>
                <a:cs typeface="+mj-lt"/>
              </a:rPr>
              <a:t>Apply Machine learning Models for predicting Default Rate </a:t>
            </a:r>
            <a:endParaRPr lang="en-US" sz="2800">
              <a:latin typeface="Arial Black"/>
            </a:endParaRPr>
          </a:p>
          <a:p>
            <a:r>
              <a:rPr lang="en-US"/>
              <a:t/>
            </a:r>
            <a:br>
              <a:rPr lang="en-US"/>
            </a:br>
            <a:endParaRPr lang="en-US"/>
          </a:p>
        </p:txBody>
      </p:sp>
      <p:sp>
        <p:nvSpPr>
          <p:cNvPr id="3" name="Content Placeholder 2">
            <a:extLst>
              <a:ext uri="{FF2B5EF4-FFF2-40B4-BE49-F238E27FC236}">
                <a16:creationId xmlns="" xmlns:a16="http://schemas.microsoft.com/office/drawing/2014/main" id="{787ED78D-1233-4630-A33F-523F50EA0496}"/>
              </a:ext>
            </a:extLst>
          </p:cNvPr>
          <p:cNvSpPr>
            <a:spLocks noGrp="1"/>
          </p:cNvSpPr>
          <p:nvPr>
            <p:ph idx="1"/>
          </p:nvPr>
        </p:nvSpPr>
        <p:spPr>
          <a:xfrm>
            <a:off x="838200" y="1349375"/>
            <a:ext cx="10515600" cy="4827588"/>
          </a:xfrm>
        </p:spPr>
        <p:txBody>
          <a:bodyPr vert="horz" lIns="91440" tIns="45720" rIns="91440" bIns="45720" rtlCol="0" anchor="t">
            <a:normAutofit/>
          </a:bodyPr>
          <a:lstStyle/>
          <a:p>
            <a:r>
              <a:rPr lang="en-US" dirty="0">
                <a:ea typeface="+mn-lt"/>
                <a:cs typeface="+mn-lt"/>
              </a:rPr>
              <a:t>Apply </a:t>
            </a:r>
            <a:r>
              <a:rPr lang="en-US" dirty="0" smtClean="0">
                <a:ea typeface="+mn-lt"/>
                <a:cs typeface="+mn-lt"/>
              </a:rPr>
              <a:t>Logistic </a:t>
            </a:r>
            <a:r>
              <a:rPr lang="en-US" dirty="0">
                <a:ea typeface="+mn-lt"/>
                <a:cs typeface="+mn-lt"/>
              </a:rPr>
              <a:t>Regression Model, Random Forest Model and </a:t>
            </a:r>
            <a:r>
              <a:rPr lang="en-US" dirty="0" err="1">
                <a:ea typeface="+mn-lt"/>
                <a:cs typeface="+mn-lt"/>
              </a:rPr>
              <a:t>Xgboosting</a:t>
            </a:r>
            <a:r>
              <a:rPr lang="en-US" dirty="0">
                <a:ea typeface="+mn-lt"/>
                <a:cs typeface="+mn-lt"/>
              </a:rPr>
              <a:t> Model. </a:t>
            </a:r>
            <a:r>
              <a:rPr lang="en-US" dirty="0"/>
              <a:t/>
            </a:r>
            <a:br>
              <a:rPr lang="en-US" dirty="0"/>
            </a:br>
            <a:endParaRPr lang="en-US" dirty="0">
              <a:cs typeface="Calibri"/>
            </a:endParaRPr>
          </a:p>
        </p:txBody>
      </p:sp>
      <p:pic>
        <p:nvPicPr>
          <p:cNvPr id="5" name="Picture 5" descr="Table&#10;&#10;Description automatically generated">
            <a:extLst>
              <a:ext uri="{FF2B5EF4-FFF2-40B4-BE49-F238E27FC236}">
                <a16:creationId xmlns="" xmlns:a16="http://schemas.microsoft.com/office/drawing/2014/main" id="{141D2B93-401E-4307-A634-B9336BBCB175}"/>
              </a:ext>
            </a:extLst>
          </p:cNvPr>
          <p:cNvPicPr>
            <a:picLocks noChangeAspect="1"/>
          </p:cNvPicPr>
          <p:nvPr/>
        </p:nvPicPr>
        <p:blipFill>
          <a:blip r:embed="rId2"/>
          <a:stretch>
            <a:fillRect/>
          </a:stretch>
        </p:blipFill>
        <p:spPr>
          <a:xfrm>
            <a:off x="1047750" y="2500312"/>
            <a:ext cx="4038600" cy="2609850"/>
          </a:xfrm>
          <a:prstGeom prst="rect">
            <a:avLst/>
          </a:prstGeom>
        </p:spPr>
      </p:pic>
      <p:pic>
        <p:nvPicPr>
          <p:cNvPr id="6" name="Picture 6" descr="Chart, line chart&#10;&#10;Description automatically generated">
            <a:extLst>
              <a:ext uri="{FF2B5EF4-FFF2-40B4-BE49-F238E27FC236}">
                <a16:creationId xmlns="" xmlns:a16="http://schemas.microsoft.com/office/drawing/2014/main" id="{DD2EA5D9-B67C-4D45-821E-60C7434A856D}"/>
              </a:ext>
            </a:extLst>
          </p:cNvPr>
          <p:cNvPicPr>
            <a:picLocks noChangeAspect="1"/>
          </p:cNvPicPr>
          <p:nvPr/>
        </p:nvPicPr>
        <p:blipFill>
          <a:blip r:embed="rId3"/>
          <a:stretch>
            <a:fillRect/>
          </a:stretch>
        </p:blipFill>
        <p:spPr>
          <a:xfrm>
            <a:off x="5048250" y="2028825"/>
            <a:ext cx="7086600" cy="4543425"/>
          </a:xfrm>
          <a:prstGeom prst="rect">
            <a:avLst/>
          </a:prstGeom>
        </p:spPr>
      </p:pic>
    </p:spTree>
    <p:extLst>
      <p:ext uri="{BB962C8B-B14F-4D97-AF65-F5344CB8AC3E}">
        <p14:creationId xmlns:p14="http://schemas.microsoft.com/office/powerpoint/2010/main" val="2163587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B4F4B6-F441-4300-8F1D-2AF0EF2922F1}"/>
              </a:ext>
            </a:extLst>
          </p:cNvPr>
          <p:cNvSpPr>
            <a:spLocks noGrp="1"/>
          </p:cNvSpPr>
          <p:nvPr>
            <p:ph type="title"/>
          </p:nvPr>
        </p:nvSpPr>
        <p:spPr>
          <a:xfrm>
            <a:off x="838200" y="365125"/>
            <a:ext cx="10515600" cy="1049338"/>
          </a:xfrm>
        </p:spPr>
        <p:txBody>
          <a:bodyPr>
            <a:normAutofit fontScale="90000"/>
          </a:bodyPr>
          <a:lstStyle/>
          <a:p>
            <a:r>
              <a:rPr lang="en-US">
                <a:ea typeface="+mj-lt"/>
                <a:cs typeface="+mj-lt"/>
              </a:rPr>
              <a:t/>
            </a:r>
            <a:br>
              <a:rPr lang="en-US">
                <a:ea typeface="+mj-lt"/>
                <a:cs typeface="+mj-lt"/>
              </a:rPr>
            </a:br>
            <a:r>
              <a:rPr lang="en-US" sz="2800">
                <a:latin typeface="Arial Black"/>
                <a:ea typeface="+mj-lt"/>
                <a:cs typeface="+mj-lt"/>
              </a:rPr>
              <a:t>Below is the table for classification report of each model</a:t>
            </a:r>
            <a:r>
              <a:rPr lang="en-US" sz="2800">
                <a:latin typeface="Arial Black"/>
                <a:cs typeface="Calibri Light"/>
              </a:rPr>
              <a:t/>
            </a:r>
            <a:br>
              <a:rPr lang="en-US" sz="2800">
                <a:latin typeface="Arial Black"/>
                <a:cs typeface="Calibri Light"/>
              </a:rPr>
            </a:br>
            <a:r>
              <a:rPr lang="en-US" sz="2800">
                <a:latin typeface="Arial Black"/>
                <a:cs typeface="Calibri Light"/>
              </a:rPr>
              <a:t>and </a:t>
            </a:r>
            <a:r>
              <a:rPr lang="en-US" sz="2800" err="1">
                <a:latin typeface="Arial Black"/>
                <a:cs typeface="Calibri Light"/>
              </a:rPr>
              <a:t>Xgboost</a:t>
            </a:r>
            <a:r>
              <a:rPr lang="en-US" sz="2800">
                <a:latin typeface="Arial Black"/>
                <a:cs typeface="Calibri Light"/>
              </a:rPr>
              <a:t> achieve best performance by comparison </a:t>
            </a:r>
            <a:r>
              <a:rPr lang="en-US"/>
              <a:t/>
            </a:r>
            <a:br>
              <a:rPr lang="en-US"/>
            </a:br>
            <a:endParaRPr lang="en-US">
              <a:cs typeface="Calibri Light"/>
            </a:endParaRPr>
          </a:p>
        </p:txBody>
      </p:sp>
      <p:pic>
        <p:nvPicPr>
          <p:cNvPr id="4" name="Picture 4" descr="A picture containing table&#10;&#10;Description automatically generated">
            <a:extLst>
              <a:ext uri="{FF2B5EF4-FFF2-40B4-BE49-F238E27FC236}">
                <a16:creationId xmlns="" xmlns:a16="http://schemas.microsoft.com/office/drawing/2014/main" id="{E814AA54-95A8-4F20-A8A7-11F440DE2CB0}"/>
              </a:ext>
            </a:extLst>
          </p:cNvPr>
          <p:cNvPicPr>
            <a:picLocks noGrp="1" noChangeAspect="1"/>
          </p:cNvPicPr>
          <p:nvPr>
            <p:ph idx="1"/>
          </p:nvPr>
        </p:nvPicPr>
        <p:blipFill>
          <a:blip r:embed="rId2"/>
          <a:stretch>
            <a:fillRect/>
          </a:stretch>
        </p:blipFill>
        <p:spPr>
          <a:xfrm>
            <a:off x="2667000" y="1586706"/>
            <a:ext cx="7667625" cy="5133975"/>
          </a:xfrm>
        </p:spPr>
      </p:pic>
      <p:sp>
        <p:nvSpPr>
          <p:cNvPr id="8" name="TextBox 7"/>
          <p:cNvSpPr txBox="1"/>
          <p:nvPr/>
        </p:nvSpPr>
        <p:spPr>
          <a:xfrm>
            <a:off x="3048000" y="5349240"/>
            <a:ext cx="6751320" cy="1371441"/>
          </a:xfrm>
          <a:prstGeom prst="rect">
            <a:avLst/>
          </a:prstGeom>
          <a:noFill/>
          <a:ln w="28575">
            <a:solidFill>
              <a:schemeClr val="accent2"/>
            </a:solidFill>
          </a:ln>
        </p:spPr>
        <p:txBody>
          <a:bodyPr wrap="square" rtlCol="0">
            <a:spAutoFit/>
          </a:bodyPr>
          <a:lstStyle/>
          <a:p>
            <a:endParaRPr lang="en-US"/>
          </a:p>
        </p:txBody>
      </p:sp>
      <p:sp>
        <p:nvSpPr>
          <p:cNvPr id="9" name="TextBox 8"/>
          <p:cNvSpPr txBox="1"/>
          <p:nvPr/>
        </p:nvSpPr>
        <p:spPr>
          <a:xfrm>
            <a:off x="990600" y="3583562"/>
            <a:ext cx="1645920" cy="646331"/>
          </a:xfrm>
          <a:prstGeom prst="rect">
            <a:avLst/>
          </a:prstGeom>
          <a:noFill/>
        </p:spPr>
        <p:txBody>
          <a:bodyPr wrap="square" rtlCol="0">
            <a:spAutoFit/>
          </a:bodyPr>
          <a:lstStyle/>
          <a:p>
            <a:r>
              <a:rPr lang="en-US" dirty="0" smtClean="0"/>
              <a:t>Random </a:t>
            </a:r>
            <a:r>
              <a:rPr lang="en-US" smtClean="0"/>
              <a:t>forest classifier</a:t>
            </a:r>
            <a:endParaRPr lang="en-US" dirty="0"/>
          </a:p>
        </p:txBody>
      </p:sp>
      <p:sp>
        <p:nvSpPr>
          <p:cNvPr id="10" name="TextBox 9"/>
          <p:cNvSpPr txBox="1"/>
          <p:nvPr/>
        </p:nvSpPr>
        <p:spPr>
          <a:xfrm>
            <a:off x="990600" y="2377440"/>
            <a:ext cx="1645920" cy="646331"/>
          </a:xfrm>
          <a:prstGeom prst="rect">
            <a:avLst/>
          </a:prstGeom>
          <a:noFill/>
        </p:spPr>
        <p:txBody>
          <a:bodyPr wrap="square" rtlCol="0">
            <a:spAutoFit/>
          </a:bodyPr>
          <a:lstStyle/>
          <a:p>
            <a:r>
              <a:rPr lang="en-US" smtClean="0"/>
              <a:t>Logistic regression</a:t>
            </a:r>
            <a:endParaRPr lang="en-US"/>
          </a:p>
        </p:txBody>
      </p:sp>
      <p:sp>
        <p:nvSpPr>
          <p:cNvPr id="11" name="TextBox 10"/>
          <p:cNvSpPr txBox="1"/>
          <p:nvPr/>
        </p:nvSpPr>
        <p:spPr>
          <a:xfrm>
            <a:off x="990600" y="5711794"/>
            <a:ext cx="1645920" cy="646331"/>
          </a:xfrm>
          <a:prstGeom prst="rect">
            <a:avLst/>
          </a:prstGeom>
          <a:noFill/>
        </p:spPr>
        <p:txBody>
          <a:bodyPr wrap="square" rtlCol="0">
            <a:spAutoFit/>
          </a:bodyPr>
          <a:lstStyle/>
          <a:p>
            <a:r>
              <a:rPr lang="en-US" dirty="0" err="1" smtClean="0"/>
              <a:t>Xgboosting</a:t>
            </a:r>
            <a:r>
              <a:rPr lang="en-US" dirty="0" smtClean="0"/>
              <a:t> classifier</a:t>
            </a:r>
            <a:endParaRPr lang="en-US" dirty="0"/>
          </a:p>
        </p:txBody>
      </p:sp>
    </p:spTree>
    <p:extLst>
      <p:ext uri="{BB962C8B-B14F-4D97-AF65-F5344CB8AC3E}">
        <p14:creationId xmlns:p14="http://schemas.microsoft.com/office/powerpoint/2010/main" val="34942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149</Words>
  <Application>Microsoft Macintosh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Calibri</vt:lpstr>
      <vt:lpstr>Calibri Light</vt:lpstr>
      <vt:lpstr>Arial</vt:lpstr>
      <vt:lpstr>office theme</vt:lpstr>
      <vt:lpstr>Predicting Default Rate for Lending Club</vt:lpstr>
      <vt:lpstr>The Problems</vt:lpstr>
      <vt:lpstr>Dataset Information</vt:lpstr>
      <vt:lpstr>What main factors might affect loan default? </vt:lpstr>
      <vt:lpstr>Data Exploration  https://github.com/rhodapang/Lending-Club-Capstone-Project/blob/main/Notebook/2-Lending%20Club%20Exploratory%20Data%20Analysis.ipynb </vt:lpstr>
      <vt:lpstr>PowerPoint Presentation</vt:lpstr>
      <vt:lpstr>Preprocessing the dataset before modeling </vt:lpstr>
      <vt:lpstr>  Apply Machine learning Models for predicting Default Rate   </vt:lpstr>
      <vt:lpstr> Below is the table for classification report of each model and Xgboost achieve best performance by comparison  </vt:lpstr>
      <vt:lpstr>  Feature Importance plot for Xgb_model   </vt:lpstr>
      <vt:lpstr>Conclusion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236</cp:revision>
  <dcterms:created xsi:type="dcterms:W3CDTF">2013-07-15T20:26:40Z</dcterms:created>
  <dcterms:modified xsi:type="dcterms:W3CDTF">2021-05-16T02:07:14Z</dcterms:modified>
</cp:coreProperties>
</file>