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1" d="100"/>
          <a:sy n="71" d="100"/>
        </p:scale>
        <p:origin x="48" y="-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B615E4-6F16-43C9-ABF6-179FDADB86AE}" type="datetimeFigureOut">
              <a:rPr lang="en-US" smtClean="0"/>
              <a:t>1/24/2012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A1261C-90EC-4F92-9FC5-29625E3AC28C}" type="slidenum">
              <a:rPr lang="en-US" smtClean="0"/>
              <a:t>‹#›</a:t>
            </a:fld>
            <a:endParaRPr lang="en-US"/>
          </a:p>
        </p:txBody>
      </p:sp>
    </p:spTree>
    <p:extLst>
      <p:ext uri="{BB962C8B-B14F-4D97-AF65-F5344CB8AC3E}">
        <p14:creationId xmlns:p14="http://schemas.microsoft.com/office/powerpoint/2010/main" val="211784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B615E4-6F16-43C9-ABF6-179FDADB86AE}" type="datetimeFigureOut">
              <a:rPr lang="en-US" smtClean="0"/>
              <a:t>1/24/2012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A1261C-90EC-4F92-9FC5-29625E3AC28C}" type="slidenum">
              <a:rPr lang="en-US" smtClean="0"/>
              <a:t>‹#›</a:t>
            </a:fld>
            <a:endParaRPr lang="en-US"/>
          </a:p>
        </p:txBody>
      </p:sp>
    </p:spTree>
    <p:extLst>
      <p:ext uri="{BB962C8B-B14F-4D97-AF65-F5344CB8AC3E}">
        <p14:creationId xmlns:p14="http://schemas.microsoft.com/office/powerpoint/2010/main" val="1452327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B615E4-6F16-43C9-ABF6-179FDADB86AE}" type="datetimeFigureOut">
              <a:rPr lang="en-US" smtClean="0"/>
              <a:t>1/24/2012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A1261C-90EC-4F92-9FC5-29625E3AC28C}" type="slidenum">
              <a:rPr lang="en-US" smtClean="0"/>
              <a:t>‹#›</a:t>
            </a:fld>
            <a:endParaRPr lang="en-US"/>
          </a:p>
        </p:txBody>
      </p:sp>
    </p:spTree>
    <p:extLst>
      <p:ext uri="{BB962C8B-B14F-4D97-AF65-F5344CB8AC3E}">
        <p14:creationId xmlns:p14="http://schemas.microsoft.com/office/powerpoint/2010/main" val="2389807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B615E4-6F16-43C9-ABF6-179FDADB86AE}" type="datetimeFigureOut">
              <a:rPr lang="en-US" smtClean="0"/>
              <a:t>1/24/2012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A1261C-90EC-4F92-9FC5-29625E3AC28C}" type="slidenum">
              <a:rPr lang="en-US" smtClean="0"/>
              <a:t>‹#›</a:t>
            </a:fld>
            <a:endParaRPr lang="en-US"/>
          </a:p>
        </p:txBody>
      </p:sp>
    </p:spTree>
    <p:extLst>
      <p:ext uri="{BB962C8B-B14F-4D97-AF65-F5344CB8AC3E}">
        <p14:creationId xmlns:p14="http://schemas.microsoft.com/office/powerpoint/2010/main" val="347308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B615E4-6F16-43C9-ABF6-179FDADB86AE}" type="datetimeFigureOut">
              <a:rPr lang="en-US" smtClean="0"/>
              <a:t>1/24/2012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A1261C-90EC-4F92-9FC5-29625E3AC28C}" type="slidenum">
              <a:rPr lang="en-US" smtClean="0"/>
              <a:t>‹#›</a:t>
            </a:fld>
            <a:endParaRPr lang="en-US"/>
          </a:p>
        </p:txBody>
      </p:sp>
    </p:spTree>
    <p:extLst>
      <p:ext uri="{BB962C8B-B14F-4D97-AF65-F5344CB8AC3E}">
        <p14:creationId xmlns:p14="http://schemas.microsoft.com/office/powerpoint/2010/main" val="1855055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B615E4-6F16-43C9-ABF6-179FDADB86AE}" type="datetimeFigureOut">
              <a:rPr lang="en-US" smtClean="0"/>
              <a:t>1/24/2012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A1261C-90EC-4F92-9FC5-29625E3AC28C}" type="slidenum">
              <a:rPr lang="en-US" smtClean="0"/>
              <a:t>‹#›</a:t>
            </a:fld>
            <a:endParaRPr lang="en-US"/>
          </a:p>
        </p:txBody>
      </p:sp>
    </p:spTree>
    <p:extLst>
      <p:ext uri="{BB962C8B-B14F-4D97-AF65-F5344CB8AC3E}">
        <p14:creationId xmlns:p14="http://schemas.microsoft.com/office/powerpoint/2010/main" val="2384896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B615E4-6F16-43C9-ABF6-179FDADB86AE}" type="datetimeFigureOut">
              <a:rPr lang="en-US" smtClean="0"/>
              <a:t>1/24/2012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A1261C-90EC-4F92-9FC5-29625E3AC28C}" type="slidenum">
              <a:rPr lang="en-US" smtClean="0"/>
              <a:t>‹#›</a:t>
            </a:fld>
            <a:endParaRPr lang="en-US"/>
          </a:p>
        </p:txBody>
      </p:sp>
    </p:spTree>
    <p:extLst>
      <p:ext uri="{BB962C8B-B14F-4D97-AF65-F5344CB8AC3E}">
        <p14:creationId xmlns:p14="http://schemas.microsoft.com/office/powerpoint/2010/main" val="2063891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B615E4-6F16-43C9-ABF6-179FDADB86AE}" type="datetimeFigureOut">
              <a:rPr lang="en-US" smtClean="0"/>
              <a:t>1/24/2012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A1261C-90EC-4F92-9FC5-29625E3AC28C}" type="slidenum">
              <a:rPr lang="en-US" smtClean="0"/>
              <a:t>‹#›</a:t>
            </a:fld>
            <a:endParaRPr lang="en-US"/>
          </a:p>
        </p:txBody>
      </p:sp>
    </p:spTree>
    <p:extLst>
      <p:ext uri="{BB962C8B-B14F-4D97-AF65-F5344CB8AC3E}">
        <p14:creationId xmlns:p14="http://schemas.microsoft.com/office/powerpoint/2010/main" val="824216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B615E4-6F16-43C9-ABF6-179FDADB86AE}" type="datetimeFigureOut">
              <a:rPr lang="en-US" smtClean="0"/>
              <a:t>1/24/2012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A1261C-90EC-4F92-9FC5-29625E3AC28C}" type="slidenum">
              <a:rPr lang="en-US" smtClean="0"/>
              <a:t>‹#›</a:t>
            </a:fld>
            <a:endParaRPr lang="en-US"/>
          </a:p>
        </p:txBody>
      </p:sp>
    </p:spTree>
    <p:extLst>
      <p:ext uri="{BB962C8B-B14F-4D97-AF65-F5344CB8AC3E}">
        <p14:creationId xmlns:p14="http://schemas.microsoft.com/office/powerpoint/2010/main" val="804316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B615E4-6F16-43C9-ABF6-179FDADB86AE}" type="datetimeFigureOut">
              <a:rPr lang="en-US" smtClean="0"/>
              <a:t>1/24/2012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A1261C-90EC-4F92-9FC5-29625E3AC28C}" type="slidenum">
              <a:rPr lang="en-US" smtClean="0"/>
              <a:t>‹#›</a:t>
            </a:fld>
            <a:endParaRPr lang="en-US"/>
          </a:p>
        </p:txBody>
      </p:sp>
    </p:spTree>
    <p:extLst>
      <p:ext uri="{BB962C8B-B14F-4D97-AF65-F5344CB8AC3E}">
        <p14:creationId xmlns:p14="http://schemas.microsoft.com/office/powerpoint/2010/main" val="4274270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B615E4-6F16-43C9-ABF6-179FDADB86AE}" type="datetimeFigureOut">
              <a:rPr lang="en-US" smtClean="0"/>
              <a:t>1/24/2012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A1261C-90EC-4F92-9FC5-29625E3AC28C}" type="slidenum">
              <a:rPr lang="en-US" smtClean="0"/>
              <a:t>‹#›</a:t>
            </a:fld>
            <a:endParaRPr lang="en-US"/>
          </a:p>
        </p:txBody>
      </p:sp>
    </p:spTree>
    <p:extLst>
      <p:ext uri="{BB962C8B-B14F-4D97-AF65-F5344CB8AC3E}">
        <p14:creationId xmlns:p14="http://schemas.microsoft.com/office/powerpoint/2010/main" val="3145660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B615E4-6F16-43C9-ABF6-179FDADB86AE}" type="datetimeFigureOut">
              <a:rPr lang="en-US" smtClean="0"/>
              <a:t>1/24/2012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A1261C-90EC-4F92-9FC5-29625E3AC28C}" type="slidenum">
              <a:rPr lang="en-US" smtClean="0"/>
              <a:t>‹#›</a:t>
            </a:fld>
            <a:endParaRPr lang="en-US"/>
          </a:p>
        </p:txBody>
      </p:sp>
    </p:spTree>
    <p:extLst>
      <p:ext uri="{BB962C8B-B14F-4D97-AF65-F5344CB8AC3E}">
        <p14:creationId xmlns:p14="http://schemas.microsoft.com/office/powerpoint/2010/main" val="1285686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grpSp>
        <p:nvGrpSpPr>
          <p:cNvPr id="5" name="Group 4"/>
          <p:cNvGrpSpPr/>
          <p:nvPr/>
        </p:nvGrpSpPr>
        <p:grpSpPr>
          <a:xfrm>
            <a:off x="5334000" y="228600"/>
            <a:ext cx="3635932" cy="2133600"/>
            <a:chOff x="838200" y="621967"/>
            <a:chExt cx="3635932" cy="2133600"/>
          </a:xfrm>
        </p:grpSpPr>
        <p:pic>
          <p:nvPicPr>
            <p:cNvPr id="6" name="Picture 2" descr="C:\Users\Maria\AppData\Local\Microsoft\Windows\Temporary Internet Files\Content.IE5\D9ZQQXSL\MC900329243[1].wmf"/>
            <p:cNvPicPr>
              <a:picLocks noChangeAspect="1" noChangeArrowheads="1"/>
            </p:cNvPicPr>
            <p:nvPr/>
          </p:nvPicPr>
          <p:blipFill>
            <a:blip r:embed="rId3" cstate="print">
              <a:duotone>
                <a:schemeClr val="bg2">
                  <a:shade val="45000"/>
                  <a:satMod val="135000"/>
                </a:schemeClr>
                <a:prstClr val="white"/>
              </a:duotone>
            </a:blip>
            <a:srcRect/>
            <a:stretch>
              <a:fillRect/>
            </a:stretch>
          </p:blipFill>
          <p:spPr bwMode="auto">
            <a:xfrm rot="19707186">
              <a:off x="1393097" y="621967"/>
              <a:ext cx="2106387" cy="2133600"/>
            </a:xfrm>
            <a:prstGeom prst="rect">
              <a:avLst/>
            </a:prstGeom>
            <a:noFill/>
          </p:spPr>
        </p:pic>
        <p:sp>
          <p:nvSpPr>
            <p:cNvPr id="7" name="Rectangle 6"/>
            <p:cNvSpPr/>
            <p:nvPr/>
          </p:nvSpPr>
          <p:spPr>
            <a:xfrm>
              <a:off x="838200" y="1219200"/>
              <a:ext cx="3635932" cy="923330"/>
            </a:xfrm>
            <a:prstGeom prst="rect">
              <a:avLst/>
            </a:prstGeom>
            <a:noFill/>
          </p:spPr>
          <p:txBody>
            <a:bodyPr wrap="none" lIns="91440" tIns="45720" rIns="91440" bIns="45720">
              <a:spAutoFit/>
            </a:bodyPr>
            <a:lstStyle/>
            <a:p>
              <a:pPr algn="ctr"/>
              <a:r>
                <a:rPr lang="en-US" sz="5400" b="1" cap="none" spc="0" dirty="0" smtClean="0">
                  <a:ln w="17780" cmpd="sng">
                    <a:solidFill>
                      <a:schemeClr val="accent1">
                        <a:tint val="3000"/>
                      </a:schemeClr>
                    </a:solidFill>
                    <a:prstDash val="solid"/>
                    <a:miter lim="800000"/>
                  </a:ln>
                  <a:solidFill>
                    <a:srgbClr val="2C345E"/>
                  </a:solidFill>
                  <a:effectLst>
                    <a:outerShdw blurRad="55000" dist="50800" dir="5400000" algn="tl">
                      <a:srgbClr val="000000">
                        <a:alpha val="33000"/>
                      </a:srgbClr>
                    </a:outerShdw>
                  </a:effectLst>
                  <a:latin typeface="Lithos Pro Regular" pitchFamily="82" charset="0"/>
                </a:rPr>
                <a:t>The Trek</a:t>
              </a:r>
              <a:endParaRPr lang="en-US" sz="5400" b="1" cap="none" spc="0" dirty="0">
                <a:ln w="17780" cmpd="sng">
                  <a:solidFill>
                    <a:schemeClr val="accent1">
                      <a:tint val="3000"/>
                    </a:schemeClr>
                  </a:solidFill>
                  <a:prstDash val="solid"/>
                  <a:miter lim="800000"/>
                </a:ln>
                <a:solidFill>
                  <a:srgbClr val="2C345E"/>
                </a:solidFill>
                <a:effectLst>
                  <a:outerShdw blurRad="55000" dist="50800" dir="5400000" algn="tl">
                    <a:srgbClr val="000000">
                      <a:alpha val="33000"/>
                    </a:srgbClr>
                  </a:outerShdw>
                </a:effectLst>
                <a:latin typeface="Lithos Pro Regular" pitchFamily="82" charset="0"/>
              </a:endParaRPr>
            </a:p>
          </p:txBody>
        </p:sp>
      </p:gr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65606" y="3886200"/>
            <a:ext cx="3372717" cy="2660369"/>
          </a:xfrm>
          <a:prstGeom prst="rect">
            <a:avLst/>
          </a:prstGeom>
        </p:spPr>
      </p:pic>
      <p:grpSp>
        <p:nvGrpSpPr>
          <p:cNvPr id="16" name="Group 15"/>
          <p:cNvGrpSpPr/>
          <p:nvPr/>
        </p:nvGrpSpPr>
        <p:grpSpPr>
          <a:xfrm>
            <a:off x="5562600" y="4035138"/>
            <a:ext cx="3200400" cy="2332897"/>
            <a:chOff x="5562600" y="3966134"/>
            <a:chExt cx="3200400" cy="2332897"/>
          </a:xfrm>
        </p:grpSpPr>
        <p:grpSp>
          <p:nvGrpSpPr>
            <p:cNvPr id="4" name="Group 3"/>
            <p:cNvGrpSpPr/>
            <p:nvPr/>
          </p:nvGrpSpPr>
          <p:grpSpPr>
            <a:xfrm>
              <a:off x="5562600" y="4104634"/>
              <a:ext cx="1524000" cy="2055898"/>
              <a:chOff x="5562600" y="4104634"/>
              <a:chExt cx="1524000" cy="2055898"/>
            </a:xfrm>
          </p:grpSpPr>
          <p:sp>
            <p:nvSpPr>
              <p:cNvPr id="2" name="TextBox 1"/>
              <p:cNvSpPr txBox="1"/>
              <p:nvPr/>
            </p:nvSpPr>
            <p:spPr>
              <a:xfrm>
                <a:off x="5562600" y="4104634"/>
                <a:ext cx="1524000" cy="369332"/>
              </a:xfrm>
              <a:prstGeom prst="rect">
                <a:avLst/>
              </a:prstGeom>
              <a:noFill/>
            </p:spPr>
            <p:txBody>
              <a:bodyPr wrap="square" rtlCol="0">
                <a:spAutoFit/>
              </a:bodyPr>
              <a:lstStyle/>
              <a:p>
                <a:pPr algn="ctr"/>
                <a:r>
                  <a:rPr lang="en-US" b="1" dirty="0" smtClean="0">
                    <a:latin typeface="Segoe Script" pitchFamily="34" charset="0"/>
                  </a:rPr>
                  <a:t>Home</a:t>
                </a:r>
                <a:endParaRPr lang="en-US" b="1" dirty="0">
                  <a:latin typeface="Segoe Script" pitchFamily="34" charset="0"/>
                </a:endParaRPr>
              </a:p>
            </p:txBody>
          </p:sp>
          <p:sp>
            <p:nvSpPr>
              <p:cNvPr id="11" name="TextBox 10"/>
              <p:cNvSpPr txBox="1"/>
              <p:nvPr/>
            </p:nvSpPr>
            <p:spPr>
              <a:xfrm>
                <a:off x="5562600" y="4970078"/>
                <a:ext cx="1524000" cy="369332"/>
              </a:xfrm>
              <a:prstGeom prst="rect">
                <a:avLst/>
              </a:prstGeom>
              <a:noFill/>
            </p:spPr>
            <p:txBody>
              <a:bodyPr wrap="square" rtlCol="0">
                <a:spAutoFit/>
              </a:bodyPr>
              <a:lstStyle/>
              <a:p>
                <a:pPr algn="ctr"/>
                <a:r>
                  <a:rPr lang="en-US" b="1" dirty="0" smtClean="0">
                    <a:latin typeface="Segoe Script" pitchFamily="34" charset="0"/>
                  </a:rPr>
                  <a:t>Programs</a:t>
                </a:r>
                <a:endParaRPr lang="en-US" b="1" dirty="0">
                  <a:latin typeface="Segoe Script" pitchFamily="34" charset="0"/>
                </a:endParaRPr>
              </a:p>
            </p:txBody>
          </p:sp>
          <p:sp>
            <p:nvSpPr>
              <p:cNvPr id="14" name="TextBox 13"/>
              <p:cNvSpPr txBox="1"/>
              <p:nvPr/>
            </p:nvSpPr>
            <p:spPr>
              <a:xfrm>
                <a:off x="5562600" y="5791200"/>
                <a:ext cx="1524000" cy="369332"/>
              </a:xfrm>
              <a:prstGeom prst="rect">
                <a:avLst/>
              </a:prstGeom>
              <a:noFill/>
            </p:spPr>
            <p:txBody>
              <a:bodyPr wrap="square" rtlCol="0">
                <a:spAutoFit/>
              </a:bodyPr>
              <a:lstStyle/>
              <a:p>
                <a:pPr algn="ctr"/>
                <a:r>
                  <a:rPr lang="en-US" b="1" dirty="0" smtClean="0">
                    <a:latin typeface="Segoe Script" pitchFamily="34" charset="0"/>
                  </a:rPr>
                  <a:t>Contact Us</a:t>
                </a:r>
                <a:endParaRPr lang="en-US" b="1" dirty="0">
                  <a:latin typeface="Segoe Script" pitchFamily="34" charset="0"/>
                </a:endParaRPr>
              </a:p>
            </p:txBody>
          </p:sp>
        </p:grpSp>
        <p:grpSp>
          <p:nvGrpSpPr>
            <p:cNvPr id="3" name="Group 2"/>
            <p:cNvGrpSpPr/>
            <p:nvPr/>
          </p:nvGrpSpPr>
          <p:grpSpPr>
            <a:xfrm>
              <a:off x="7151964" y="3966134"/>
              <a:ext cx="1611036" cy="2332897"/>
              <a:chOff x="7151964" y="3966134"/>
              <a:chExt cx="1611036" cy="2332897"/>
            </a:xfrm>
          </p:grpSpPr>
          <p:sp>
            <p:nvSpPr>
              <p:cNvPr id="8" name="TextBox 7"/>
              <p:cNvSpPr txBox="1"/>
              <p:nvPr/>
            </p:nvSpPr>
            <p:spPr>
              <a:xfrm>
                <a:off x="7151964" y="3966134"/>
                <a:ext cx="1611034" cy="646331"/>
              </a:xfrm>
              <a:prstGeom prst="rect">
                <a:avLst/>
              </a:prstGeom>
              <a:noFill/>
            </p:spPr>
            <p:txBody>
              <a:bodyPr wrap="square" rtlCol="0">
                <a:spAutoFit/>
              </a:bodyPr>
              <a:lstStyle/>
              <a:p>
                <a:pPr algn="ctr"/>
                <a:r>
                  <a:rPr lang="en-US" b="1" dirty="0" smtClean="0">
                    <a:latin typeface="Segoe Script" pitchFamily="34" charset="0"/>
                  </a:rPr>
                  <a:t>What Is The Trek?</a:t>
                </a:r>
                <a:endParaRPr lang="en-US" b="1" dirty="0">
                  <a:latin typeface="Segoe Script" pitchFamily="34" charset="0"/>
                </a:endParaRPr>
              </a:p>
            </p:txBody>
          </p:sp>
          <p:sp>
            <p:nvSpPr>
              <p:cNvPr id="13" name="TextBox 12"/>
              <p:cNvSpPr txBox="1"/>
              <p:nvPr/>
            </p:nvSpPr>
            <p:spPr>
              <a:xfrm>
                <a:off x="7151966" y="4970078"/>
                <a:ext cx="1611034" cy="369332"/>
              </a:xfrm>
              <a:prstGeom prst="rect">
                <a:avLst/>
              </a:prstGeom>
              <a:noFill/>
            </p:spPr>
            <p:txBody>
              <a:bodyPr wrap="square" rtlCol="0">
                <a:spAutoFit/>
              </a:bodyPr>
              <a:lstStyle/>
              <a:p>
                <a:pPr algn="ctr"/>
                <a:r>
                  <a:rPr lang="en-US" b="1" dirty="0" smtClean="0">
                    <a:latin typeface="Segoe Script" pitchFamily="34" charset="0"/>
                  </a:rPr>
                  <a:t>History</a:t>
                </a:r>
                <a:endParaRPr lang="en-US" b="1" dirty="0">
                  <a:latin typeface="Segoe Script" pitchFamily="34" charset="0"/>
                </a:endParaRPr>
              </a:p>
            </p:txBody>
          </p:sp>
          <p:sp>
            <p:nvSpPr>
              <p:cNvPr id="15" name="TextBox 14"/>
              <p:cNvSpPr txBox="1"/>
              <p:nvPr/>
            </p:nvSpPr>
            <p:spPr>
              <a:xfrm>
                <a:off x="7151964" y="5652700"/>
                <a:ext cx="1611034" cy="646331"/>
              </a:xfrm>
              <a:prstGeom prst="rect">
                <a:avLst/>
              </a:prstGeom>
              <a:noFill/>
            </p:spPr>
            <p:txBody>
              <a:bodyPr wrap="square" rtlCol="0">
                <a:spAutoFit/>
              </a:bodyPr>
              <a:lstStyle/>
              <a:p>
                <a:pPr algn="ctr"/>
                <a:r>
                  <a:rPr lang="en-US" b="1" dirty="0" smtClean="0">
                    <a:latin typeface="Segoe Script" pitchFamily="34" charset="0"/>
                  </a:rPr>
                  <a:t>Get Started…</a:t>
                </a:r>
                <a:endParaRPr lang="en-US" b="1" dirty="0">
                  <a:latin typeface="Segoe Script" pitchFamily="34" charset="0"/>
                </a:endParaRPr>
              </a:p>
            </p:txBody>
          </p:sp>
        </p:grpSp>
      </p:grpSp>
      <p:sp>
        <p:nvSpPr>
          <p:cNvPr id="10" name="TextBox 9"/>
          <p:cNvSpPr txBox="1"/>
          <p:nvPr/>
        </p:nvSpPr>
        <p:spPr>
          <a:xfrm>
            <a:off x="228600" y="360260"/>
            <a:ext cx="4800600" cy="6401753"/>
          </a:xfrm>
          <a:prstGeom prst="rect">
            <a:avLst/>
          </a:prstGeom>
          <a:solidFill>
            <a:schemeClr val="tx1">
              <a:alpha val="15000"/>
            </a:schemeClr>
          </a:solidFill>
        </p:spPr>
        <p:txBody>
          <a:bodyPr wrap="square" rtlCol="0">
            <a:spAutoFit/>
          </a:bodyPr>
          <a:lstStyle/>
          <a:p>
            <a:pPr algn="just"/>
            <a:r>
              <a:rPr lang="en-US" b="1" dirty="0">
                <a:solidFill>
                  <a:schemeClr val="bg1"/>
                </a:solidFill>
                <a:latin typeface="Times New Roman" pitchFamily="18" charset="0"/>
                <a:cs typeface="Times New Roman" pitchFamily="18" charset="0"/>
              </a:rPr>
              <a:t>Welcome to The Trek!</a:t>
            </a:r>
            <a:endParaRPr lang="en-US" dirty="0">
              <a:solidFill>
                <a:schemeClr val="bg1"/>
              </a:solidFill>
              <a:latin typeface="Times New Roman" pitchFamily="18" charset="0"/>
              <a:cs typeface="Times New Roman" pitchFamily="18" charset="0"/>
            </a:endParaRPr>
          </a:p>
          <a:p>
            <a:pPr algn="just"/>
            <a:r>
              <a:rPr lang="en-US" sz="1400" dirty="0">
                <a:solidFill>
                  <a:schemeClr val="bg1"/>
                </a:solidFill>
                <a:latin typeface="Times New Roman" pitchFamily="18" charset="0"/>
                <a:cs typeface="Times New Roman" pitchFamily="18" charset="0"/>
              </a:rPr>
              <a:t> </a:t>
            </a:r>
          </a:p>
          <a:p>
            <a:pPr algn="just"/>
            <a:r>
              <a:rPr lang="en-US" sz="1400" i="1" dirty="0">
                <a:solidFill>
                  <a:schemeClr val="bg1"/>
                </a:solidFill>
                <a:latin typeface="Times New Roman" pitchFamily="18" charset="0"/>
                <a:cs typeface="Times New Roman" pitchFamily="18" charset="0"/>
              </a:rPr>
              <a:t>The Trek</a:t>
            </a:r>
            <a:r>
              <a:rPr lang="en-US" sz="1400" dirty="0">
                <a:solidFill>
                  <a:schemeClr val="bg1"/>
                </a:solidFill>
                <a:latin typeface="Times New Roman" pitchFamily="18" charset="0"/>
                <a:cs typeface="Times New Roman" pitchFamily="18" charset="0"/>
              </a:rPr>
              <a:t> is an educational program </a:t>
            </a:r>
            <a:r>
              <a:rPr lang="en-US" sz="1400">
                <a:solidFill>
                  <a:schemeClr val="bg1"/>
                </a:solidFill>
                <a:latin typeface="Times New Roman" pitchFamily="18" charset="0"/>
                <a:cs typeface="Times New Roman" pitchFamily="18" charset="0"/>
              </a:rPr>
              <a:t>that </a:t>
            </a:r>
            <a:r>
              <a:rPr lang="en-US" sz="1400" smtClean="0">
                <a:solidFill>
                  <a:schemeClr val="bg1"/>
                </a:solidFill>
                <a:latin typeface="Times New Roman" pitchFamily="18" charset="0"/>
                <a:cs typeface="Times New Roman" pitchFamily="18" charset="0"/>
              </a:rPr>
              <a:t>assists </a:t>
            </a:r>
            <a:r>
              <a:rPr lang="en-US" sz="1400" dirty="0">
                <a:solidFill>
                  <a:schemeClr val="bg1"/>
                </a:solidFill>
                <a:latin typeface="Times New Roman" pitchFamily="18" charset="0"/>
                <a:cs typeface="Times New Roman" pitchFamily="18" charset="0"/>
              </a:rPr>
              <a:t>youth and adults, individuals or families, to build on the positive areas in their lives and to work on identifying and strengthening places that need help. This program (under a different name) was used for over a decade in Michigan, working with groups ranging from At-Risk / Adjudicated Youth to teenagers and college students.</a:t>
            </a:r>
          </a:p>
          <a:p>
            <a:pPr algn="just"/>
            <a:r>
              <a:rPr lang="en-US" sz="1400" dirty="0">
                <a:solidFill>
                  <a:schemeClr val="bg1"/>
                </a:solidFill>
                <a:latin typeface="Times New Roman" pitchFamily="18" charset="0"/>
                <a:cs typeface="Times New Roman" pitchFamily="18" charset="0"/>
              </a:rPr>
              <a:t> </a:t>
            </a:r>
          </a:p>
          <a:p>
            <a:pPr algn="just"/>
            <a:r>
              <a:rPr lang="en-US" sz="1400" dirty="0">
                <a:solidFill>
                  <a:schemeClr val="bg1"/>
                </a:solidFill>
                <a:latin typeface="Times New Roman" pitchFamily="18" charset="0"/>
                <a:cs typeface="Times New Roman" pitchFamily="18" charset="0"/>
              </a:rPr>
              <a:t>In 2011, we began the work of revising and updating </a:t>
            </a:r>
            <a:r>
              <a:rPr lang="en-US" sz="1400" i="1" dirty="0">
                <a:solidFill>
                  <a:schemeClr val="bg1"/>
                </a:solidFill>
                <a:latin typeface="Times New Roman" pitchFamily="18" charset="0"/>
                <a:cs typeface="Times New Roman" pitchFamily="18" charset="0"/>
              </a:rPr>
              <a:t>The </a:t>
            </a:r>
            <a:r>
              <a:rPr lang="en-US" sz="1400" i="1" dirty="0" smtClean="0">
                <a:solidFill>
                  <a:schemeClr val="bg1"/>
                </a:solidFill>
                <a:latin typeface="Times New Roman" pitchFamily="18" charset="0"/>
                <a:cs typeface="Times New Roman" pitchFamily="18" charset="0"/>
              </a:rPr>
              <a:t>Trek </a:t>
            </a:r>
            <a:r>
              <a:rPr lang="en-US" sz="1400" dirty="0" smtClean="0">
                <a:solidFill>
                  <a:schemeClr val="bg1"/>
                </a:solidFill>
                <a:latin typeface="Times New Roman" pitchFamily="18" charset="0"/>
                <a:cs typeface="Times New Roman" pitchFamily="18" charset="0"/>
              </a:rPr>
              <a:t>to </a:t>
            </a:r>
            <a:r>
              <a:rPr lang="en-US" sz="1400" dirty="0">
                <a:solidFill>
                  <a:schemeClr val="bg1"/>
                </a:solidFill>
                <a:latin typeface="Times New Roman" pitchFamily="18" charset="0"/>
                <a:cs typeface="Times New Roman" pitchFamily="18" charset="0"/>
              </a:rPr>
              <a:t>allow us to serve a wider audience. We are seeking to help people from all backgrounds as they discover their gifts, rebuild and restore relationships and gain insight into who they are and who they can choose to be. This program is designed to be interactive, hands-on and life-changing.</a:t>
            </a:r>
          </a:p>
          <a:p>
            <a:pPr algn="just"/>
            <a:r>
              <a:rPr lang="en-US" sz="1400" dirty="0">
                <a:solidFill>
                  <a:schemeClr val="bg1"/>
                </a:solidFill>
                <a:latin typeface="Times New Roman" pitchFamily="18" charset="0"/>
                <a:cs typeface="Times New Roman" pitchFamily="18" charset="0"/>
              </a:rPr>
              <a:t> </a:t>
            </a:r>
          </a:p>
          <a:p>
            <a:pPr algn="just"/>
            <a:r>
              <a:rPr lang="en-US" sz="1400" dirty="0">
                <a:solidFill>
                  <a:schemeClr val="bg1"/>
                </a:solidFill>
                <a:latin typeface="Times New Roman" pitchFamily="18" charset="0"/>
                <a:cs typeface="Times New Roman" pitchFamily="18" charset="0"/>
              </a:rPr>
              <a:t>When the revisions are completed, we will be offering </a:t>
            </a:r>
            <a:r>
              <a:rPr lang="en-US" sz="1400" i="1" dirty="0">
                <a:solidFill>
                  <a:schemeClr val="bg1"/>
                </a:solidFill>
                <a:latin typeface="Times New Roman" pitchFamily="18" charset="0"/>
                <a:cs typeface="Times New Roman" pitchFamily="18" charset="0"/>
              </a:rPr>
              <a:t>The </a:t>
            </a:r>
            <a:r>
              <a:rPr lang="en-US" sz="1400" i="1" dirty="0" smtClean="0">
                <a:solidFill>
                  <a:schemeClr val="bg1"/>
                </a:solidFill>
                <a:latin typeface="Times New Roman" pitchFamily="18" charset="0"/>
                <a:cs typeface="Times New Roman" pitchFamily="18" charset="0"/>
              </a:rPr>
              <a:t>Trek </a:t>
            </a:r>
            <a:r>
              <a:rPr lang="en-US" sz="1400" dirty="0" smtClean="0">
                <a:solidFill>
                  <a:schemeClr val="bg1"/>
                </a:solidFill>
                <a:latin typeface="Times New Roman" pitchFamily="18" charset="0"/>
                <a:cs typeface="Times New Roman" pitchFamily="18" charset="0"/>
              </a:rPr>
              <a:t>through </a:t>
            </a:r>
            <a:r>
              <a:rPr lang="en-US" sz="1400" dirty="0">
                <a:solidFill>
                  <a:schemeClr val="bg1"/>
                </a:solidFill>
                <a:latin typeface="Times New Roman" pitchFamily="18" charset="0"/>
                <a:cs typeface="Times New Roman" pitchFamily="18" charset="0"/>
              </a:rPr>
              <a:t>an online format and through Retreat Weekends / Weeks held at our partner facilities throughout the country. Our target for launch of the online classes is March 1, 2012.</a:t>
            </a:r>
          </a:p>
          <a:p>
            <a:pPr algn="just"/>
            <a:r>
              <a:rPr lang="en-US" sz="1400" dirty="0">
                <a:solidFill>
                  <a:schemeClr val="bg1"/>
                </a:solidFill>
                <a:latin typeface="Times New Roman" pitchFamily="18" charset="0"/>
                <a:cs typeface="Times New Roman" pitchFamily="18" charset="0"/>
              </a:rPr>
              <a:t> </a:t>
            </a:r>
          </a:p>
          <a:p>
            <a:pPr algn="just"/>
            <a:r>
              <a:rPr lang="en-US" sz="1400" dirty="0">
                <a:solidFill>
                  <a:schemeClr val="bg1"/>
                </a:solidFill>
                <a:latin typeface="Times New Roman" pitchFamily="18" charset="0"/>
                <a:cs typeface="Times New Roman" pitchFamily="18" charset="0"/>
              </a:rPr>
              <a:t>We would like to thank </a:t>
            </a:r>
            <a:r>
              <a:rPr lang="en-US" sz="1400" u="sng" dirty="0">
                <a:solidFill>
                  <a:schemeClr val="bg1"/>
                </a:solidFill>
                <a:latin typeface="Times New Roman" pitchFamily="18" charset="0"/>
                <a:cs typeface="Times New Roman" pitchFamily="18" charset="0"/>
              </a:rPr>
              <a:t>Crescent Lake Bible Camp</a:t>
            </a:r>
            <a:r>
              <a:rPr lang="en-US" sz="1400" dirty="0">
                <a:solidFill>
                  <a:schemeClr val="bg1"/>
                </a:solidFill>
                <a:latin typeface="Times New Roman" pitchFamily="18" charset="0"/>
                <a:cs typeface="Times New Roman" pitchFamily="18" charset="0"/>
              </a:rPr>
              <a:t> for their generous support as we get our new programs up and running. Please be sure to check out their website to see all of the new programs we are offering as part of our partnership with this great organization!</a:t>
            </a:r>
          </a:p>
          <a:p>
            <a:pPr algn="just"/>
            <a:r>
              <a:rPr lang="en-US" sz="1400" dirty="0">
                <a:solidFill>
                  <a:schemeClr val="bg1"/>
                </a:solidFill>
                <a:latin typeface="Times New Roman" pitchFamily="18" charset="0"/>
                <a:cs typeface="Times New Roman" pitchFamily="18" charset="0"/>
              </a:rPr>
              <a:t> </a:t>
            </a:r>
          </a:p>
          <a:p>
            <a:pPr algn="just"/>
            <a:r>
              <a:rPr lang="en-US" sz="1400" dirty="0">
                <a:solidFill>
                  <a:schemeClr val="bg1"/>
                </a:solidFill>
                <a:latin typeface="Times New Roman" pitchFamily="18" charset="0"/>
                <a:cs typeface="Times New Roman" pitchFamily="18" charset="0"/>
              </a:rPr>
              <a:t>                                       - Barry and Maria Rudesill</a:t>
            </a:r>
          </a:p>
        </p:txBody>
      </p:sp>
    </p:spTree>
    <p:extLst>
      <p:ext uri="{BB962C8B-B14F-4D97-AF65-F5344CB8AC3E}">
        <p14:creationId xmlns:p14="http://schemas.microsoft.com/office/powerpoint/2010/main" val="5362731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20</Words>
  <Application>Microsoft Office PowerPoint</Application>
  <PresentationFormat>On-screen Show (4:3)</PresentationFormat>
  <Paragraphs>18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Raistlin</dc:creator>
  <cp:lastModifiedBy>Raistlin</cp:lastModifiedBy>
  <cp:revision>5</cp:revision>
  <dcterms:created xsi:type="dcterms:W3CDTF">2012-01-24T03:07:07Z</dcterms:created>
  <dcterms:modified xsi:type="dcterms:W3CDTF">2012-01-24T15:53:08Z</dcterms:modified>
</cp:coreProperties>
</file>