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1" d="100"/>
          <a:sy n="71" d="100"/>
        </p:scale>
        <p:origin x="-1050" y="-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2B615E4-6F16-43C9-ABF6-179FDADB86AE}" type="datetimeFigureOut">
              <a:rPr lang="en-US" smtClean="0"/>
              <a:t>1/24/2012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A1261C-90EC-4F92-9FC5-29625E3AC28C}" type="slidenum">
              <a:rPr lang="en-US" smtClean="0"/>
              <a:t>‹#›</a:t>
            </a:fld>
            <a:endParaRPr lang="en-US"/>
          </a:p>
        </p:txBody>
      </p:sp>
    </p:spTree>
    <p:extLst>
      <p:ext uri="{BB962C8B-B14F-4D97-AF65-F5344CB8AC3E}">
        <p14:creationId xmlns:p14="http://schemas.microsoft.com/office/powerpoint/2010/main" val="211784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B615E4-6F16-43C9-ABF6-179FDADB86AE}" type="datetimeFigureOut">
              <a:rPr lang="en-US" smtClean="0"/>
              <a:t>1/24/2012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A1261C-90EC-4F92-9FC5-29625E3AC28C}" type="slidenum">
              <a:rPr lang="en-US" smtClean="0"/>
              <a:t>‹#›</a:t>
            </a:fld>
            <a:endParaRPr lang="en-US"/>
          </a:p>
        </p:txBody>
      </p:sp>
    </p:spTree>
    <p:extLst>
      <p:ext uri="{BB962C8B-B14F-4D97-AF65-F5344CB8AC3E}">
        <p14:creationId xmlns:p14="http://schemas.microsoft.com/office/powerpoint/2010/main" val="1452327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B615E4-6F16-43C9-ABF6-179FDADB86AE}" type="datetimeFigureOut">
              <a:rPr lang="en-US" smtClean="0"/>
              <a:t>1/24/2012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A1261C-90EC-4F92-9FC5-29625E3AC28C}" type="slidenum">
              <a:rPr lang="en-US" smtClean="0"/>
              <a:t>‹#›</a:t>
            </a:fld>
            <a:endParaRPr lang="en-US"/>
          </a:p>
        </p:txBody>
      </p:sp>
    </p:spTree>
    <p:extLst>
      <p:ext uri="{BB962C8B-B14F-4D97-AF65-F5344CB8AC3E}">
        <p14:creationId xmlns:p14="http://schemas.microsoft.com/office/powerpoint/2010/main" val="2389807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B615E4-6F16-43C9-ABF6-179FDADB86AE}" type="datetimeFigureOut">
              <a:rPr lang="en-US" smtClean="0"/>
              <a:t>1/24/2012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A1261C-90EC-4F92-9FC5-29625E3AC28C}" type="slidenum">
              <a:rPr lang="en-US" smtClean="0"/>
              <a:t>‹#›</a:t>
            </a:fld>
            <a:endParaRPr lang="en-US"/>
          </a:p>
        </p:txBody>
      </p:sp>
    </p:spTree>
    <p:extLst>
      <p:ext uri="{BB962C8B-B14F-4D97-AF65-F5344CB8AC3E}">
        <p14:creationId xmlns:p14="http://schemas.microsoft.com/office/powerpoint/2010/main" val="347308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B615E4-6F16-43C9-ABF6-179FDADB86AE}" type="datetimeFigureOut">
              <a:rPr lang="en-US" smtClean="0"/>
              <a:t>1/24/2012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A1261C-90EC-4F92-9FC5-29625E3AC28C}" type="slidenum">
              <a:rPr lang="en-US" smtClean="0"/>
              <a:t>‹#›</a:t>
            </a:fld>
            <a:endParaRPr lang="en-US"/>
          </a:p>
        </p:txBody>
      </p:sp>
    </p:spTree>
    <p:extLst>
      <p:ext uri="{BB962C8B-B14F-4D97-AF65-F5344CB8AC3E}">
        <p14:creationId xmlns:p14="http://schemas.microsoft.com/office/powerpoint/2010/main" val="1855055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2B615E4-6F16-43C9-ABF6-179FDADB86AE}" type="datetimeFigureOut">
              <a:rPr lang="en-US" smtClean="0"/>
              <a:t>1/24/2012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A1261C-90EC-4F92-9FC5-29625E3AC28C}" type="slidenum">
              <a:rPr lang="en-US" smtClean="0"/>
              <a:t>‹#›</a:t>
            </a:fld>
            <a:endParaRPr lang="en-US"/>
          </a:p>
        </p:txBody>
      </p:sp>
    </p:spTree>
    <p:extLst>
      <p:ext uri="{BB962C8B-B14F-4D97-AF65-F5344CB8AC3E}">
        <p14:creationId xmlns:p14="http://schemas.microsoft.com/office/powerpoint/2010/main" val="2384896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B615E4-6F16-43C9-ABF6-179FDADB86AE}" type="datetimeFigureOut">
              <a:rPr lang="en-US" smtClean="0"/>
              <a:t>1/24/2012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A1261C-90EC-4F92-9FC5-29625E3AC28C}" type="slidenum">
              <a:rPr lang="en-US" smtClean="0"/>
              <a:t>‹#›</a:t>
            </a:fld>
            <a:endParaRPr lang="en-US"/>
          </a:p>
        </p:txBody>
      </p:sp>
    </p:spTree>
    <p:extLst>
      <p:ext uri="{BB962C8B-B14F-4D97-AF65-F5344CB8AC3E}">
        <p14:creationId xmlns:p14="http://schemas.microsoft.com/office/powerpoint/2010/main" val="2063891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B615E4-6F16-43C9-ABF6-179FDADB86AE}" type="datetimeFigureOut">
              <a:rPr lang="en-US" smtClean="0"/>
              <a:t>1/24/2012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A1261C-90EC-4F92-9FC5-29625E3AC28C}" type="slidenum">
              <a:rPr lang="en-US" smtClean="0"/>
              <a:t>‹#›</a:t>
            </a:fld>
            <a:endParaRPr lang="en-US"/>
          </a:p>
        </p:txBody>
      </p:sp>
    </p:spTree>
    <p:extLst>
      <p:ext uri="{BB962C8B-B14F-4D97-AF65-F5344CB8AC3E}">
        <p14:creationId xmlns:p14="http://schemas.microsoft.com/office/powerpoint/2010/main" val="824216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B615E4-6F16-43C9-ABF6-179FDADB86AE}" type="datetimeFigureOut">
              <a:rPr lang="en-US" smtClean="0"/>
              <a:t>1/24/2012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A1261C-90EC-4F92-9FC5-29625E3AC28C}" type="slidenum">
              <a:rPr lang="en-US" smtClean="0"/>
              <a:t>‹#›</a:t>
            </a:fld>
            <a:endParaRPr lang="en-US"/>
          </a:p>
        </p:txBody>
      </p:sp>
    </p:spTree>
    <p:extLst>
      <p:ext uri="{BB962C8B-B14F-4D97-AF65-F5344CB8AC3E}">
        <p14:creationId xmlns:p14="http://schemas.microsoft.com/office/powerpoint/2010/main" val="804316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B615E4-6F16-43C9-ABF6-179FDADB86AE}" type="datetimeFigureOut">
              <a:rPr lang="en-US" smtClean="0"/>
              <a:t>1/24/2012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A1261C-90EC-4F92-9FC5-29625E3AC28C}" type="slidenum">
              <a:rPr lang="en-US" smtClean="0"/>
              <a:t>‹#›</a:t>
            </a:fld>
            <a:endParaRPr lang="en-US"/>
          </a:p>
        </p:txBody>
      </p:sp>
    </p:spTree>
    <p:extLst>
      <p:ext uri="{BB962C8B-B14F-4D97-AF65-F5344CB8AC3E}">
        <p14:creationId xmlns:p14="http://schemas.microsoft.com/office/powerpoint/2010/main" val="4274270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B615E4-6F16-43C9-ABF6-179FDADB86AE}" type="datetimeFigureOut">
              <a:rPr lang="en-US" smtClean="0"/>
              <a:t>1/24/2012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A1261C-90EC-4F92-9FC5-29625E3AC28C}" type="slidenum">
              <a:rPr lang="en-US" smtClean="0"/>
              <a:t>‹#›</a:t>
            </a:fld>
            <a:endParaRPr lang="en-US"/>
          </a:p>
        </p:txBody>
      </p:sp>
    </p:spTree>
    <p:extLst>
      <p:ext uri="{BB962C8B-B14F-4D97-AF65-F5344CB8AC3E}">
        <p14:creationId xmlns:p14="http://schemas.microsoft.com/office/powerpoint/2010/main" val="3145660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B615E4-6F16-43C9-ABF6-179FDADB86AE}" type="datetimeFigureOut">
              <a:rPr lang="en-US" smtClean="0"/>
              <a:t>1/24/2012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A1261C-90EC-4F92-9FC5-29625E3AC28C}" type="slidenum">
              <a:rPr lang="en-US" smtClean="0"/>
              <a:t>‹#›</a:t>
            </a:fld>
            <a:endParaRPr lang="en-US"/>
          </a:p>
        </p:txBody>
      </p:sp>
    </p:spTree>
    <p:extLst>
      <p:ext uri="{BB962C8B-B14F-4D97-AF65-F5344CB8AC3E}">
        <p14:creationId xmlns:p14="http://schemas.microsoft.com/office/powerpoint/2010/main" val="1285686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grpSp>
        <p:nvGrpSpPr>
          <p:cNvPr id="5" name="Group 4"/>
          <p:cNvGrpSpPr/>
          <p:nvPr/>
        </p:nvGrpSpPr>
        <p:grpSpPr>
          <a:xfrm>
            <a:off x="5334000" y="228600"/>
            <a:ext cx="3635932" cy="2133600"/>
            <a:chOff x="838200" y="621967"/>
            <a:chExt cx="3635932" cy="2133600"/>
          </a:xfrm>
        </p:grpSpPr>
        <p:pic>
          <p:nvPicPr>
            <p:cNvPr id="6" name="Picture 2" descr="C:\Users\Maria\AppData\Local\Microsoft\Windows\Temporary Internet Files\Content.IE5\D9ZQQXSL\MC900329243[1].wmf"/>
            <p:cNvPicPr>
              <a:picLocks noChangeAspect="1" noChangeArrowheads="1"/>
            </p:cNvPicPr>
            <p:nvPr/>
          </p:nvPicPr>
          <p:blipFill>
            <a:blip r:embed="rId3" cstate="print">
              <a:duotone>
                <a:schemeClr val="bg2">
                  <a:shade val="45000"/>
                  <a:satMod val="135000"/>
                </a:schemeClr>
                <a:prstClr val="white"/>
              </a:duotone>
            </a:blip>
            <a:srcRect/>
            <a:stretch>
              <a:fillRect/>
            </a:stretch>
          </p:blipFill>
          <p:spPr bwMode="auto">
            <a:xfrm rot="19707186">
              <a:off x="1393097" y="621967"/>
              <a:ext cx="2106387" cy="2133600"/>
            </a:xfrm>
            <a:prstGeom prst="rect">
              <a:avLst/>
            </a:prstGeom>
            <a:noFill/>
          </p:spPr>
        </p:pic>
        <p:sp>
          <p:nvSpPr>
            <p:cNvPr id="7" name="Rectangle 6"/>
            <p:cNvSpPr/>
            <p:nvPr/>
          </p:nvSpPr>
          <p:spPr>
            <a:xfrm>
              <a:off x="838200" y="1219200"/>
              <a:ext cx="3635932" cy="923330"/>
            </a:xfrm>
            <a:prstGeom prst="rect">
              <a:avLst/>
            </a:prstGeom>
            <a:noFill/>
          </p:spPr>
          <p:txBody>
            <a:bodyPr wrap="none" lIns="91440" tIns="45720" rIns="91440" bIns="45720">
              <a:spAutoFit/>
            </a:bodyPr>
            <a:lstStyle/>
            <a:p>
              <a:pPr algn="ctr"/>
              <a:r>
                <a:rPr lang="en-US" sz="5400" b="1" cap="none" spc="0" dirty="0" smtClean="0">
                  <a:ln w="17780" cmpd="sng">
                    <a:solidFill>
                      <a:schemeClr val="accent1">
                        <a:tint val="3000"/>
                      </a:schemeClr>
                    </a:solidFill>
                    <a:prstDash val="solid"/>
                    <a:miter lim="800000"/>
                  </a:ln>
                  <a:solidFill>
                    <a:srgbClr val="2C345E"/>
                  </a:solidFill>
                  <a:effectLst>
                    <a:outerShdw blurRad="55000" dist="50800" dir="5400000" algn="tl">
                      <a:srgbClr val="000000">
                        <a:alpha val="33000"/>
                      </a:srgbClr>
                    </a:outerShdw>
                  </a:effectLst>
                  <a:latin typeface="Lithos Pro Regular" pitchFamily="82" charset="0"/>
                </a:rPr>
                <a:t>The Trek</a:t>
              </a:r>
              <a:endParaRPr lang="en-US" sz="5400" b="1" cap="none" spc="0" dirty="0">
                <a:ln w="17780" cmpd="sng">
                  <a:solidFill>
                    <a:schemeClr val="accent1">
                      <a:tint val="3000"/>
                    </a:schemeClr>
                  </a:solidFill>
                  <a:prstDash val="solid"/>
                  <a:miter lim="800000"/>
                </a:ln>
                <a:solidFill>
                  <a:srgbClr val="2C345E"/>
                </a:solidFill>
                <a:effectLst>
                  <a:outerShdw blurRad="55000" dist="50800" dir="5400000" algn="tl">
                    <a:srgbClr val="000000">
                      <a:alpha val="33000"/>
                    </a:srgbClr>
                  </a:outerShdw>
                </a:effectLst>
                <a:latin typeface="Lithos Pro Regular" pitchFamily="82" charset="0"/>
              </a:endParaRPr>
            </a:p>
          </p:txBody>
        </p:sp>
      </p:gr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65606" y="3886200"/>
            <a:ext cx="3372717" cy="2660369"/>
          </a:xfrm>
          <a:prstGeom prst="rect">
            <a:avLst/>
          </a:prstGeom>
        </p:spPr>
      </p:pic>
      <p:grpSp>
        <p:nvGrpSpPr>
          <p:cNvPr id="16" name="Group 15"/>
          <p:cNvGrpSpPr/>
          <p:nvPr/>
        </p:nvGrpSpPr>
        <p:grpSpPr>
          <a:xfrm>
            <a:off x="5562600" y="4035138"/>
            <a:ext cx="3200400" cy="2332897"/>
            <a:chOff x="5562600" y="3966134"/>
            <a:chExt cx="3200400" cy="2332897"/>
          </a:xfrm>
        </p:grpSpPr>
        <p:grpSp>
          <p:nvGrpSpPr>
            <p:cNvPr id="4" name="Group 3"/>
            <p:cNvGrpSpPr/>
            <p:nvPr/>
          </p:nvGrpSpPr>
          <p:grpSpPr>
            <a:xfrm>
              <a:off x="5562600" y="4104634"/>
              <a:ext cx="1524000" cy="2055898"/>
              <a:chOff x="5562600" y="4104634"/>
              <a:chExt cx="1524000" cy="2055898"/>
            </a:xfrm>
          </p:grpSpPr>
          <p:sp>
            <p:nvSpPr>
              <p:cNvPr id="2" name="TextBox 1"/>
              <p:cNvSpPr txBox="1"/>
              <p:nvPr/>
            </p:nvSpPr>
            <p:spPr>
              <a:xfrm>
                <a:off x="5562600" y="4104634"/>
                <a:ext cx="1524000" cy="369332"/>
              </a:xfrm>
              <a:prstGeom prst="rect">
                <a:avLst/>
              </a:prstGeom>
              <a:noFill/>
            </p:spPr>
            <p:txBody>
              <a:bodyPr wrap="square" rtlCol="0">
                <a:spAutoFit/>
              </a:bodyPr>
              <a:lstStyle/>
              <a:p>
                <a:pPr algn="ctr"/>
                <a:r>
                  <a:rPr lang="en-US" b="1" dirty="0" smtClean="0">
                    <a:latin typeface="Segoe Script" pitchFamily="34" charset="0"/>
                  </a:rPr>
                  <a:t>Home</a:t>
                </a:r>
                <a:endParaRPr lang="en-US" b="1" dirty="0">
                  <a:latin typeface="Segoe Script" pitchFamily="34" charset="0"/>
                </a:endParaRPr>
              </a:p>
            </p:txBody>
          </p:sp>
          <p:sp>
            <p:nvSpPr>
              <p:cNvPr id="11" name="TextBox 10"/>
              <p:cNvSpPr txBox="1"/>
              <p:nvPr/>
            </p:nvSpPr>
            <p:spPr>
              <a:xfrm>
                <a:off x="5562600" y="4970078"/>
                <a:ext cx="1524000" cy="369332"/>
              </a:xfrm>
              <a:prstGeom prst="rect">
                <a:avLst/>
              </a:prstGeom>
              <a:noFill/>
            </p:spPr>
            <p:txBody>
              <a:bodyPr wrap="square" rtlCol="0">
                <a:spAutoFit/>
              </a:bodyPr>
              <a:lstStyle/>
              <a:p>
                <a:pPr algn="ctr"/>
                <a:r>
                  <a:rPr lang="en-US" b="1" dirty="0" smtClean="0">
                    <a:latin typeface="Segoe Script" pitchFamily="34" charset="0"/>
                  </a:rPr>
                  <a:t>Programs</a:t>
                </a:r>
                <a:endParaRPr lang="en-US" b="1" dirty="0">
                  <a:latin typeface="Segoe Script" pitchFamily="34" charset="0"/>
                </a:endParaRPr>
              </a:p>
            </p:txBody>
          </p:sp>
          <p:sp>
            <p:nvSpPr>
              <p:cNvPr id="14" name="TextBox 13"/>
              <p:cNvSpPr txBox="1"/>
              <p:nvPr/>
            </p:nvSpPr>
            <p:spPr>
              <a:xfrm>
                <a:off x="5562600" y="5791200"/>
                <a:ext cx="1524000" cy="369332"/>
              </a:xfrm>
              <a:prstGeom prst="rect">
                <a:avLst/>
              </a:prstGeom>
              <a:noFill/>
            </p:spPr>
            <p:txBody>
              <a:bodyPr wrap="square" rtlCol="0">
                <a:spAutoFit/>
              </a:bodyPr>
              <a:lstStyle/>
              <a:p>
                <a:pPr algn="ctr"/>
                <a:r>
                  <a:rPr lang="en-US" b="1" dirty="0" smtClean="0">
                    <a:latin typeface="Segoe Script" pitchFamily="34" charset="0"/>
                  </a:rPr>
                  <a:t>Contact Us</a:t>
                </a:r>
                <a:endParaRPr lang="en-US" b="1" dirty="0">
                  <a:latin typeface="Segoe Script" pitchFamily="34" charset="0"/>
                </a:endParaRPr>
              </a:p>
            </p:txBody>
          </p:sp>
        </p:grpSp>
        <p:grpSp>
          <p:nvGrpSpPr>
            <p:cNvPr id="3" name="Group 2"/>
            <p:cNvGrpSpPr/>
            <p:nvPr/>
          </p:nvGrpSpPr>
          <p:grpSpPr>
            <a:xfrm>
              <a:off x="7151964" y="3966134"/>
              <a:ext cx="1611036" cy="2332897"/>
              <a:chOff x="7151964" y="3966134"/>
              <a:chExt cx="1611036" cy="2332897"/>
            </a:xfrm>
          </p:grpSpPr>
          <p:sp>
            <p:nvSpPr>
              <p:cNvPr id="8" name="TextBox 7"/>
              <p:cNvSpPr txBox="1"/>
              <p:nvPr/>
            </p:nvSpPr>
            <p:spPr>
              <a:xfrm>
                <a:off x="7151964" y="3966134"/>
                <a:ext cx="1611034" cy="646331"/>
              </a:xfrm>
              <a:prstGeom prst="rect">
                <a:avLst/>
              </a:prstGeom>
              <a:noFill/>
            </p:spPr>
            <p:txBody>
              <a:bodyPr wrap="square" rtlCol="0">
                <a:spAutoFit/>
              </a:bodyPr>
              <a:lstStyle/>
              <a:p>
                <a:pPr algn="ctr"/>
                <a:r>
                  <a:rPr lang="en-US" b="1" dirty="0" smtClean="0">
                    <a:latin typeface="Segoe Script" pitchFamily="34" charset="0"/>
                  </a:rPr>
                  <a:t>What Is The Trek?</a:t>
                </a:r>
                <a:endParaRPr lang="en-US" b="1" dirty="0">
                  <a:latin typeface="Segoe Script" pitchFamily="34" charset="0"/>
                </a:endParaRPr>
              </a:p>
            </p:txBody>
          </p:sp>
          <p:sp>
            <p:nvSpPr>
              <p:cNvPr id="13" name="TextBox 12"/>
              <p:cNvSpPr txBox="1"/>
              <p:nvPr/>
            </p:nvSpPr>
            <p:spPr>
              <a:xfrm>
                <a:off x="7151966" y="4970078"/>
                <a:ext cx="1611034" cy="369332"/>
              </a:xfrm>
              <a:prstGeom prst="rect">
                <a:avLst/>
              </a:prstGeom>
              <a:noFill/>
            </p:spPr>
            <p:txBody>
              <a:bodyPr wrap="square" rtlCol="0">
                <a:spAutoFit/>
              </a:bodyPr>
              <a:lstStyle/>
              <a:p>
                <a:pPr algn="ctr"/>
                <a:r>
                  <a:rPr lang="en-US" b="1" dirty="0" smtClean="0">
                    <a:latin typeface="Segoe Script" pitchFamily="34" charset="0"/>
                  </a:rPr>
                  <a:t>History</a:t>
                </a:r>
                <a:endParaRPr lang="en-US" b="1" dirty="0">
                  <a:latin typeface="Segoe Script" pitchFamily="34" charset="0"/>
                </a:endParaRPr>
              </a:p>
            </p:txBody>
          </p:sp>
          <p:sp>
            <p:nvSpPr>
              <p:cNvPr id="15" name="TextBox 14"/>
              <p:cNvSpPr txBox="1"/>
              <p:nvPr/>
            </p:nvSpPr>
            <p:spPr>
              <a:xfrm>
                <a:off x="7151964" y="5652700"/>
                <a:ext cx="1611034" cy="646331"/>
              </a:xfrm>
              <a:prstGeom prst="rect">
                <a:avLst/>
              </a:prstGeom>
              <a:noFill/>
            </p:spPr>
            <p:txBody>
              <a:bodyPr wrap="square" rtlCol="0">
                <a:spAutoFit/>
              </a:bodyPr>
              <a:lstStyle/>
              <a:p>
                <a:pPr algn="ctr"/>
                <a:r>
                  <a:rPr lang="en-US" b="1" dirty="0" smtClean="0">
                    <a:latin typeface="Segoe Script" pitchFamily="34" charset="0"/>
                  </a:rPr>
                  <a:t>Get Started…</a:t>
                </a:r>
                <a:endParaRPr lang="en-US" b="1" dirty="0">
                  <a:latin typeface="Segoe Script" pitchFamily="34" charset="0"/>
                </a:endParaRPr>
              </a:p>
            </p:txBody>
          </p:sp>
        </p:grpSp>
      </p:grpSp>
      <p:sp>
        <p:nvSpPr>
          <p:cNvPr id="10" name="TextBox 9"/>
          <p:cNvSpPr txBox="1"/>
          <p:nvPr/>
        </p:nvSpPr>
        <p:spPr>
          <a:xfrm>
            <a:off x="152400" y="177492"/>
            <a:ext cx="5105400" cy="6771084"/>
          </a:xfrm>
          <a:prstGeom prst="rect">
            <a:avLst/>
          </a:prstGeom>
          <a:solidFill>
            <a:schemeClr val="tx1">
              <a:alpha val="15000"/>
            </a:schemeClr>
          </a:solidFill>
        </p:spPr>
        <p:txBody>
          <a:bodyPr wrap="square" rtlCol="0">
            <a:spAutoFit/>
          </a:bodyPr>
          <a:lstStyle/>
          <a:p>
            <a:pPr algn="just"/>
            <a:r>
              <a:rPr lang="en-US" b="1" dirty="0">
                <a:solidFill>
                  <a:schemeClr val="bg1"/>
                </a:solidFill>
                <a:latin typeface="Times New Roman" pitchFamily="18" charset="0"/>
                <a:cs typeface="Times New Roman" pitchFamily="18" charset="0"/>
              </a:rPr>
              <a:t>Programs</a:t>
            </a:r>
            <a:endParaRPr lang="en-US" dirty="0">
              <a:solidFill>
                <a:schemeClr val="bg1"/>
              </a:solidFill>
              <a:latin typeface="Times New Roman" pitchFamily="18" charset="0"/>
              <a:cs typeface="Times New Roman" pitchFamily="18" charset="0"/>
            </a:endParaRPr>
          </a:p>
          <a:p>
            <a:pPr algn="just"/>
            <a:r>
              <a:rPr lang="en-US" sz="1200" dirty="0">
                <a:solidFill>
                  <a:schemeClr val="bg1"/>
                </a:solidFill>
                <a:latin typeface="Times New Roman" pitchFamily="18" charset="0"/>
                <a:cs typeface="Times New Roman" pitchFamily="18" charset="0"/>
              </a:rPr>
              <a:t> </a:t>
            </a:r>
          </a:p>
          <a:p>
            <a:pPr algn="just"/>
            <a:r>
              <a:rPr lang="en-US" sz="1400" dirty="0">
                <a:solidFill>
                  <a:schemeClr val="bg1"/>
                </a:solidFill>
                <a:latin typeface="Times New Roman" pitchFamily="18" charset="0"/>
                <a:cs typeface="Times New Roman" pitchFamily="18" charset="0"/>
              </a:rPr>
              <a:t>In 2012, </a:t>
            </a:r>
            <a:r>
              <a:rPr lang="en-US" sz="1400" i="1" dirty="0">
                <a:solidFill>
                  <a:schemeClr val="bg1"/>
                </a:solidFill>
                <a:latin typeface="Times New Roman" pitchFamily="18" charset="0"/>
                <a:cs typeface="Times New Roman" pitchFamily="18" charset="0"/>
              </a:rPr>
              <a:t>The Trek</a:t>
            </a:r>
            <a:r>
              <a:rPr lang="en-US" sz="1400" dirty="0">
                <a:solidFill>
                  <a:schemeClr val="bg1"/>
                </a:solidFill>
                <a:latin typeface="Times New Roman" pitchFamily="18" charset="0"/>
                <a:cs typeface="Times New Roman" pitchFamily="18" charset="0"/>
              </a:rPr>
              <a:t> will provide speakers for many of the Retreat Weekends and Chapels at </a:t>
            </a:r>
            <a:r>
              <a:rPr lang="en-US" sz="1400" u="sng" dirty="0">
                <a:solidFill>
                  <a:schemeClr val="bg1"/>
                </a:solidFill>
                <a:latin typeface="Times New Roman" pitchFamily="18" charset="0"/>
                <a:cs typeface="Times New Roman" pitchFamily="18" charset="0"/>
              </a:rPr>
              <a:t>Crescent Lake Bible Camp</a:t>
            </a:r>
            <a:r>
              <a:rPr lang="en-US" sz="1400" dirty="0">
                <a:solidFill>
                  <a:schemeClr val="bg1"/>
                </a:solidFill>
                <a:latin typeface="Times New Roman" pitchFamily="18" charset="0"/>
                <a:cs typeface="Times New Roman" pitchFamily="18" charset="0"/>
              </a:rPr>
              <a:t>.  These include:  New Year's Blast (Grades K - 6), College Retreat (Ages 18 - 25), Sr. High Ice Blast (Grades 9 - 12), Jr. High Snow Blast (Grades 6 - 9) and the Pastor / Youth Pastor Weekend.  We would like to thank Crescent Lake Bible Camp for their generous support and assistance as we bring our updated programs online.</a:t>
            </a:r>
          </a:p>
          <a:p>
            <a:pPr algn="just"/>
            <a:r>
              <a:rPr lang="en-US" sz="1200" dirty="0">
                <a:solidFill>
                  <a:schemeClr val="bg1"/>
                </a:solidFill>
                <a:latin typeface="Times New Roman" pitchFamily="18" charset="0"/>
                <a:cs typeface="Times New Roman" pitchFamily="18" charset="0"/>
              </a:rPr>
              <a:t> </a:t>
            </a:r>
          </a:p>
          <a:p>
            <a:pPr algn="just"/>
            <a:r>
              <a:rPr lang="en-US" sz="1400" dirty="0">
                <a:solidFill>
                  <a:schemeClr val="bg1"/>
                </a:solidFill>
                <a:latin typeface="Times New Roman" pitchFamily="18" charset="0"/>
                <a:cs typeface="Times New Roman" pitchFamily="18" charset="0"/>
              </a:rPr>
              <a:t>In addition, we will begin hosting our own Retreats at our partner facilities.  The weekend programs will focus on the basics of </a:t>
            </a:r>
            <a:r>
              <a:rPr lang="en-US" sz="1400" i="1" dirty="0">
                <a:solidFill>
                  <a:schemeClr val="bg1"/>
                </a:solidFill>
                <a:latin typeface="Times New Roman" pitchFamily="18" charset="0"/>
                <a:cs typeface="Times New Roman" pitchFamily="18" charset="0"/>
              </a:rPr>
              <a:t>The Trek</a:t>
            </a:r>
            <a:r>
              <a:rPr lang="en-US" sz="1400" dirty="0">
                <a:solidFill>
                  <a:schemeClr val="bg1"/>
                </a:solidFill>
                <a:latin typeface="Times New Roman" pitchFamily="18" charset="0"/>
                <a:cs typeface="Times New Roman" pitchFamily="18" charset="0"/>
              </a:rPr>
              <a:t>, including:  "Perceptions and Expectations", "Self-Talk", "Understanding Feelings" and more.  Week-long camps will offer the complete program in a compact version.</a:t>
            </a:r>
          </a:p>
          <a:p>
            <a:pPr algn="just"/>
            <a:r>
              <a:rPr lang="en-US" sz="1200" dirty="0">
                <a:solidFill>
                  <a:schemeClr val="bg1"/>
                </a:solidFill>
                <a:latin typeface="Times New Roman" pitchFamily="18" charset="0"/>
                <a:cs typeface="Times New Roman" pitchFamily="18" charset="0"/>
              </a:rPr>
              <a:t> </a:t>
            </a:r>
          </a:p>
          <a:p>
            <a:pPr algn="just"/>
            <a:r>
              <a:rPr lang="en-US" sz="1400" dirty="0">
                <a:solidFill>
                  <a:schemeClr val="bg1"/>
                </a:solidFill>
                <a:latin typeface="Times New Roman" pitchFamily="18" charset="0"/>
                <a:cs typeface="Times New Roman" pitchFamily="18" charset="0"/>
              </a:rPr>
              <a:t>Each program consists of presentations, round-table discussions, peer interactions and times of sharing.  Recreational activities will be hosted by our partner facilities and vary depending on location.  Please note that these programs are limited in numbers and filled on a first-come / first-served basis.</a:t>
            </a:r>
          </a:p>
          <a:p>
            <a:pPr algn="just"/>
            <a:r>
              <a:rPr lang="en-US" sz="1400" dirty="0">
                <a:solidFill>
                  <a:schemeClr val="bg1"/>
                </a:solidFill>
                <a:latin typeface="Times New Roman" pitchFamily="18" charset="0"/>
                <a:cs typeface="Times New Roman" pitchFamily="18" charset="0"/>
              </a:rPr>
              <a:t> </a:t>
            </a:r>
            <a:endParaRPr lang="en-US" sz="1200" dirty="0">
              <a:solidFill>
                <a:schemeClr val="bg1"/>
              </a:solidFill>
              <a:latin typeface="Times New Roman" pitchFamily="18" charset="0"/>
              <a:cs typeface="Times New Roman" pitchFamily="18" charset="0"/>
            </a:endParaRPr>
          </a:p>
          <a:p>
            <a:pPr algn="ctr"/>
            <a:r>
              <a:rPr lang="en-US" sz="1400" u="sng" dirty="0">
                <a:solidFill>
                  <a:schemeClr val="bg1"/>
                </a:solidFill>
                <a:latin typeface="Times New Roman" pitchFamily="18" charset="0"/>
                <a:cs typeface="Times New Roman" pitchFamily="18" charset="0"/>
              </a:rPr>
              <a:t>Women's Retreat @ Crescent Lake (March 16 - 18)</a:t>
            </a:r>
          </a:p>
          <a:p>
            <a:pPr algn="ctr"/>
            <a:r>
              <a:rPr lang="en-US" sz="1400" u="sng" dirty="0">
                <a:solidFill>
                  <a:schemeClr val="bg1"/>
                </a:solidFill>
                <a:latin typeface="Times New Roman" pitchFamily="18" charset="0"/>
                <a:cs typeface="Times New Roman" pitchFamily="18" charset="0"/>
              </a:rPr>
              <a:t>Men's Retreat @ Crescent Lake (April 20 - 22)</a:t>
            </a:r>
          </a:p>
          <a:p>
            <a:pPr algn="ctr"/>
            <a:r>
              <a:rPr lang="en-US" sz="1400" u="sng" dirty="0">
                <a:solidFill>
                  <a:schemeClr val="bg1"/>
                </a:solidFill>
                <a:latin typeface="Times New Roman" pitchFamily="18" charset="0"/>
                <a:cs typeface="Times New Roman" pitchFamily="18" charset="0"/>
              </a:rPr>
              <a:t>Sr. High Youth Camp @ Crescent Lake (June 17 - 23)</a:t>
            </a:r>
          </a:p>
          <a:p>
            <a:pPr algn="ctr"/>
            <a:r>
              <a:rPr lang="en-US" sz="1400" u="sng" dirty="0">
                <a:solidFill>
                  <a:schemeClr val="bg1"/>
                </a:solidFill>
                <a:latin typeface="Times New Roman" pitchFamily="18" charset="0"/>
                <a:cs typeface="Times New Roman" pitchFamily="18" charset="0"/>
              </a:rPr>
              <a:t>Freedom Week Family Camp @ Crescent Lake (July 1 - 7)</a:t>
            </a:r>
          </a:p>
          <a:p>
            <a:pPr algn="ctr"/>
            <a:r>
              <a:rPr lang="en-US" sz="1400" u="sng" dirty="0">
                <a:solidFill>
                  <a:schemeClr val="bg1"/>
                </a:solidFill>
                <a:latin typeface="Times New Roman" pitchFamily="18" charset="0"/>
                <a:cs typeface="Times New Roman" pitchFamily="18" charset="0"/>
              </a:rPr>
              <a:t>Jr. High Youth Camp @ Crescent Lake (August 12 - 18)</a:t>
            </a:r>
          </a:p>
          <a:p>
            <a:pPr algn="ctr"/>
            <a:r>
              <a:rPr lang="en-US" sz="1400" u="sng" dirty="0">
                <a:solidFill>
                  <a:schemeClr val="bg1"/>
                </a:solidFill>
                <a:latin typeface="Times New Roman" pitchFamily="18" charset="0"/>
                <a:cs typeface="Times New Roman" pitchFamily="18" charset="0"/>
              </a:rPr>
              <a:t>Family Weekend @ Crescent Lake (October 26 - 28)</a:t>
            </a:r>
          </a:p>
          <a:p>
            <a:pPr algn="just"/>
            <a:r>
              <a:rPr lang="en-US" sz="1400" dirty="0">
                <a:solidFill>
                  <a:schemeClr val="bg1"/>
                </a:solidFill>
                <a:latin typeface="Times New Roman" pitchFamily="18" charset="0"/>
                <a:cs typeface="Times New Roman" pitchFamily="18" charset="0"/>
              </a:rPr>
              <a:t> </a:t>
            </a:r>
            <a:endParaRPr lang="en-US" sz="1200" dirty="0">
              <a:solidFill>
                <a:schemeClr val="bg1"/>
              </a:solidFill>
              <a:latin typeface="Times New Roman" pitchFamily="18" charset="0"/>
              <a:cs typeface="Times New Roman" pitchFamily="18" charset="0"/>
            </a:endParaRPr>
          </a:p>
          <a:p>
            <a:pPr algn="ctr"/>
            <a:r>
              <a:rPr lang="en-US" sz="1400" b="1" dirty="0">
                <a:solidFill>
                  <a:schemeClr val="bg1"/>
                </a:solidFill>
                <a:latin typeface="Times New Roman" pitchFamily="18" charset="0"/>
                <a:cs typeface="Times New Roman" pitchFamily="18" charset="0"/>
              </a:rPr>
              <a:t>We will be adding more </a:t>
            </a:r>
            <a:r>
              <a:rPr lang="en-US" sz="1400" b="1" dirty="0" smtClean="0">
                <a:solidFill>
                  <a:schemeClr val="bg1"/>
                </a:solidFill>
                <a:latin typeface="Times New Roman" pitchFamily="18" charset="0"/>
                <a:cs typeface="Times New Roman" pitchFamily="18" charset="0"/>
              </a:rPr>
              <a:t>events, </a:t>
            </a:r>
            <a:r>
              <a:rPr lang="en-US" sz="1400" b="1" dirty="0">
                <a:solidFill>
                  <a:schemeClr val="bg1"/>
                </a:solidFill>
                <a:latin typeface="Times New Roman" pitchFamily="18" charset="0"/>
                <a:cs typeface="Times New Roman" pitchFamily="18" charset="0"/>
              </a:rPr>
              <a:t>so please stop back often!</a:t>
            </a:r>
            <a:endParaRPr lang="en-US" sz="14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5362731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16</Words>
  <Application>Microsoft Office PowerPoint</Application>
  <PresentationFormat>On-screen Show (4:3)</PresentationFormat>
  <Paragraphs>23</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Raistlin</dc:creator>
  <cp:lastModifiedBy>Raistlin</cp:lastModifiedBy>
  <cp:revision>8</cp:revision>
  <dcterms:created xsi:type="dcterms:W3CDTF">2012-01-24T03:07:07Z</dcterms:created>
  <dcterms:modified xsi:type="dcterms:W3CDTF">2012-01-24T15:40:22Z</dcterms:modified>
</cp:coreProperties>
</file>