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Lst>
  <p:sldSz cx="12192000" cy="6858000"/>
  <p:notesSz cx="7102475" cy="9388475"/>
  <p:embeddedFontLs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fDKrfYraVQTmOsaZXXQS4aGPd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25" tIns="47100" rIns="94225" bIns="471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25" tIns="47100" rIns="94225" bIns="471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25" tIns="47100" rIns="94225" bIns="471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r>
              <a:rPr lang="en-US" dirty="0"/>
              <a:t>Prompt: Data Scientists joining together to build the ultimate AI system</a:t>
            </a:r>
            <a:endParaRPr dirty="0"/>
          </a:p>
        </p:txBody>
      </p:sp>
      <p:sp>
        <p:nvSpPr>
          <p:cNvPr id="98" name="Google Shape;98;p1: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41" name="Google Shape;241;p1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47" name="Google Shape;247;p19: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r>
              <a:rPr lang="en-US"/>
              <a:t>Look up the syntax and usage of REPLACE</a:t>
            </a:r>
            <a:endParaRPr/>
          </a:p>
        </p:txBody>
      </p:sp>
      <p:sp>
        <p:nvSpPr>
          <p:cNvPr id="112" name="Google Shape;112;p5: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581192" y="702156"/>
            <a:ext cx="11029616" cy="55017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581192" y="1451113"/>
            <a:ext cx="11029615" cy="452423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2" name="Google Shape;22;p3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4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3"/>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4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44"/>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4"/>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44"/>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4"/>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5"/>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7"/>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7"/>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7"/>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1" name="Google Shape;41;p3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8"/>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8"/>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8" name="Google Shape;48;p3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1"/>
        <p:cNvGrpSpPr/>
        <p:nvPr/>
      </p:nvGrpSpPr>
      <p:grpSpPr>
        <a:xfrm>
          <a:off x="0" y="0"/>
          <a:ext cx="0" cy="0"/>
          <a:chOff x="0" y="0"/>
          <a:chExt cx="0" cy="0"/>
        </a:xfrm>
      </p:grpSpPr>
      <p:sp>
        <p:nvSpPr>
          <p:cNvPr id="52" name="Google Shape;52;p3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4" name="Google Shape;54;p39"/>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39"/>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6" name="Google Shape;56;p39"/>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7" name="Google Shape;57;p3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4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41"/>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1"/>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8" name="Google Shape;68;p41"/>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9" name="Google Shape;69;p41"/>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2"/>
          <p:cNvSpPr>
            <a:spLocks noGrp="1"/>
          </p:cNvSpPr>
          <p:nvPr>
            <p:ph type="pic" idx="2"/>
          </p:nvPr>
        </p:nvSpPr>
        <p:spPr>
          <a:xfrm>
            <a:off x="447817" y="641350"/>
            <a:ext cx="11290859" cy="3651249"/>
          </a:xfrm>
          <a:prstGeom prst="rect">
            <a:avLst/>
          </a:prstGeom>
          <a:noFill/>
          <a:ln>
            <a:noFill/>
          </a:ln>
        </p:spPr>
      </p:sp>
      <p:sp>
        <p:nvSpPr>
          <p:cNvPr id="75" name="Google Shape;75;p42"/>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6" name="Google Shape;76;p4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3"/>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3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3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3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33"/>
          <p:cNvPicPr preferRelativeResize="0"/>
          <p:nvPr/>
        </p:nvPicPr>
        <p:blipFill rotWithShape="1">
          <a:blip r:embed="rId13">
            <a:alphaModFix/>
          </a:blip>
          <a:srcRect/>
          <a:stretch/>
        </p:blipFill>
        <p:spPr>
          <a:xfrm>
            <a:off x="10473306" y="5930473"/>
            <a:ext cx="1354843" cy="539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1" name="Google Shape;101;p1"/>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2" name="Google Shape;102;p1"/>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3" name="Google Shape;103;p1"/>
          <p:cNvSpPr/>
          <p:nvPr/>
        </p:nvSpPr>
        <p:spPr>
          <a:xfrm>
            <a:off x="446534" y="3085764"/>
            <a:ext cx="11298932" cy="3338149"/>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4" name="Google Shape;10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05" name="Google Shape;105;p1" descr="A group of people around a table with computers&#10;&#10;Description automatically generated"/>
          <p:cNvPicPr preferRelativeResize="0">
            <a:picLocks noGrp="1"/>
          </p:cNvPicPr>
          <p:nvPr>
            <p:ph type="body" idx="1"/>
          </p:nvPr>
        </p:nvPicPr>
        <p:blipFill rotWithShape="1">
          <a:blip r:embed="rId3">
            <a:alphaModFix/>
          </a:blip>
          <a:srcRect t="29179" b="14570"/>
          <a:stretch/>
        </p:blipFill>
        <p:spPr>
          <a:xfrm>
            <a:off x="20" y="10"/>
            <a:ext cx="12191980" cy="6857990"/>
          </a:xfrm>
          <a:prstGeom prst="rect">
            <a:avLst/>
          </a:prstGeom>
          <a:noFill/>
          <a:ln>
            <a:noFill/>
          </a:ln>
        </p:spPr>
      </p:pic>
      <p:sp>
        <p:nvSpPr>
          <p:cNvPr id="106" name="Google Shape;106;p1"/>
          <p:cNvSpPr/>
          <p:nvPr/>
        </p:nvSpPr>
        <p:spPr>
          <a:xfrm rot="10800000">
            <a:off x="-3" y="4530071"/>
            <a:ext cx="12191999" cy="2327926"/>
          </a:xfrm>
          <a:prstGeom prst="rect">
            <a:avLst/>
          </a:prstGeom>
          <a:gradFill>
            <a:gsLst>
              <a:gs pos="0">
                <a:srgbClr val="000000">
                  <a:alpha val="0"/>
                </a:srgbClr>
              </a:gs>
              <a:gs pos="56000">
                <a:srgbClr val="000000">
                  <a:alpha val="38823"/>
                </a:srgbClr>
              </a:gs>
              <a:gs pos="100000">
                <a:srgbClr val="000000">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
          <p:cNvSpPr txBox="1">
            <a:spLocks noGrp="1"/>
          </p:cNvSpPr>
          <p:nvPr>
            <p:ph type="title"/>
          </p:nvPr>
        </p:nvSpPr>
        <p:spPr>
          <a:xfrm>
            <a:off x="2103121" y="4727173"/>
            <a:ext cx="7985759" cy="86882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000"/>
              <a:buFont typeface="Franklin Gothic"/>
              <a:buNone/>
            </a:pPr>
            <a:r>
              <a:rPr lang="en-US" sz="4000" dirty="0">
                <a:solidFill>
                  <a:schemeClr val="lt1"/>
                </a:solidFill>
              </a:rPr>
              <a:t>SQL Functions</a:t>
            </a:r>
            <a:endParaRPr sz="4000" dirty="0">
              <a:solidFill>
                <a:schemeClr val="lt1"/>
              </a:solidFill>
            </a:endParaRPr>
          </a:p>
        </p:txBody>
      </p:sp>
      <p:sp>
        <p:nvSpPr>
          <p:cNvPr id="108" name="Google Shape;108;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lt1"/>
                </a:solidFill>
              </a:rPr>
              <a:t>1</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575894" y="729658"/>
            <a:ext cx="11029616" cy="61244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COMBINING STRING FUNCTIONS</a:t>
            </a:r>
            <a:endParaRPr/>
          </a:p>
        </p:txBody>
      </p:sp>
      <p:sp>
        <p:nvSpPr>
          <p:cNvPr id="221" name="Google Shape;221;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22" name="Google Shape;222;p16"/>
          <p:cNvSpPr txBox="1"/>
          <p:nvPr/>
        </p:nvSpPr>
        <p:spPr>
          <a:xfrm>
            <a:off x="615750" y="1800341"/>
            <a:ext cx="538684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E0E0E"/>
                </a:solidFill>
                <a:latin typeface="Arial"/>
                <a:ea typeface="Arial"/>
                <a:cs typeface="Arial"/>
                <a:sym typeface="Arial"/>
              </a:rPr>
              <a:t>You can also combine these functions for more complex string manipulations.</a:t>
            </a:r>
            <a:endParaRPr/>
          </a:p>
          <a:p>
            <a:pPr marL="0" marR="0" lvl="0" indent="0" algn="l" rtl="0">
              <a:spcBef>
                <a:spcPts val="0"/>
              </a:spcBef>
              <a:spcAft>
                <a:spcPts val="0"/>
              </a:spcAft>
              <a:buNone/>
            </a:pPr>
            <a:endParaRPr sz="2000">
              <a:solidFill>
                <a:srgbClr val="0E0E0E"/>
              </a:solidFill>
              <a:latin typeface="Arial"/>
              <a:ea typeface="Arial"/>
              <a:cs typeface="Arial"/>
              <a:sym typeface="Arial"/>
            </a:endParaRPr>
          </a:p>
          <a:p>
            <a:pPr marL="0" marR="0" lvl="0" indent="0" algn="l" rtl="0">
              <a:spcBef>
                <a:spcPts val="0"/>
              </a:spcBef>
              <a:spcAft>
                <a:spcPts val="0"/>
              </a:spcAft>
              <a:buNone/>
            </a:pPr>
            <a:r>
              <a:rPr lang="en-US" sz="2000" b="1">
                <a:solidFill>
                  <a:srgbClr val="0E0E0E"/>
                </a:solidFill>
                <a:latin typeface="Arial"/>
                <a:ea typeface="Arial"/>
                <a:cs typeface="Arial"/>
                <a:sym typeface="Arial"/>
              </a:rPr>
              <a:t>Example: Concatenating a cleaned full name and lowercased email address</a:t>
            </a:r>
            <a:endParaRPr sz="2000">
              <a:solidFill>
                <a:srgbClr val="0E0E0E"/>
              </a:solidFill>
              <a:latin typeface="Arial"/>
              <a:ea typeface="Arial"/>
              <a:cs typeface="Arial"/>
              <a:sym typeface="Arial"/>
            </a:endParaRPr>
          </a:p>
        </p:txBody>
      </p:sp>
      <p:sp>
        <p:nvSpPr>
          <p:cNvPr id="223" name="Google Shape;223;p16"/>
          <p:cNvSpPr txBox="1"/>
          <p:nvPr/>
        </p:nvSpPr>
        <p:spPr>
          <a:xfrm>
            <a:off x="727501" y="3669494"/>
            <a:ext cx="9124422"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CONCAT(</a:t>
            </a:r>
            <a:r>
              <a:rPr lang="en-US" sz="1800" b="1">
                <a:solidFill>
                  <a:srgbClr val="000080"/>
                </a:solidFill>
                <a:latin typeface="Arial"/>
                <a:ea typeface="Arial"/>
                <a:cs typeface="Arial"/>
                <a:sym typeface="Arial"/>
              </a:rPr>
              <a:t>TRIM</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b="1">
                <a:solidFill>
                  <a:srgbClr val="008000"/>
                </a:solidFill>
                <a:latin typeface="Arial"/>
                <a:ea typeface="Arial"/>
                <a:cs typeface="Arial"/>
                <a:sym typeface="Arial"/>
              </a:rPr>
              <a:t>' '</a:t>
            </a:r>
            <a:r>
              <a:rPr lang="en-US" sz="1800">
                <a:solidFill>
                  <a:srgbClr val="000000"/>
                </a:solidFill>
                <a:latin typeface="Arial"/>
                <a:ea typeface="Arial"/>
                <a:cs typeface="Arial"/>
                <a:sym typeface="Arial"/>
              </a:rPr>
              <a:t>, </a:t>
            </a:r>
            <a:r>
              <a:rPr lang="en-US" sz="1800" b="1">
                <a:solidFill>
                  <a:srgbClr val="000080"/>
                </a:solidFill>
                <a:latin typeface="Arial"/>
                <a:ea typeface="Arial"/>
                <a:cs typeface="Arial"/>
                <a:sym typeface="Arial"/>
              </a:rPr>
              <a:t>TRIM</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LastName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FullName</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000080"/>
                </a:solidFill>
                <a:latin typeface="Arial"/>
                <a:ea typeface="Arial"/>
                <a:cs typeface="Arial"/>
                <a:sym typeface="Arial"/>
              </a:rPr>
              <a:t>LOWER</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Email</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LowercaseEmail</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24" name="Google Shape;224;p16"/>
          <p:cNvSpPr txBox="1"/>
          <p:nvPr/>
        </p:nvSpPr>
        <p:spPr>
          <a:xfrm>
            <a:off x="615749" y="5107760"/>
            <a:ext cx="923617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trims any extra spaces from FirstName and LastName, concatenates them into a full name, and converts the Email to lowercase.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575894" y="729658"/>
            <a:ext cx="11029616" cy="558229"/>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LIKE</a:t>
            </a:r>
            <a:endParaRPr/>
          </a:p>
        </p:txBody>
      </p:sp>
      <p:sp>
        <p:nvSpPr>
          <p:cNvPr id="230" name="Google Shape;230;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31" name="Google Shape;231;p17"/>
          <p:cNvSpPr txBox="1"/>
          <p:nvPr/>
        </p:nvSpPr>
        <p:spPr>
          <a:xfrm>
            <a:off x="575894" y="1450435"/>
            <a:ext cx="50135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The SQL LIKE clause is used in a WHERE statement to search for a specified pattern in a column. It’s commonly used with string data types to find rows where a column matches a particular pattern. Wildcards are often used with LIKE to specify patterns:</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 Represents zero or more characters.</a:t>
            </a:r>
            <a:endParaRPr/>
          </a:p>
          <a:p>
            <a:pPr marL="0" marR="0" lvl="0" indent="0" algn="l" rtl="0">
              <a:spcBef>
                <a:spcPts val="0"/>
              </a:spcBef>
              <a:spcAft>
                <a:spcPts val="0"/>
              </a:spcAft>
              <a:buNone/>
            </a:pPr>
            <a:r>
              <a:rPr lang="en-US" sz="1800">
                <a:solidFill>
                  <a:srgbClr val="0E0E0E"/>
                </a:solidFill>
                <a:latin typeface="Arial"/>
                <a:ea typeface="Arial"/>
                <a:cs typeface="Arial"/>
                <a:sym typeface="Arial"/>
              </a:rPr>
              <a:t>_: Represents a single character.</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Syntax:</a:t>
            </a:r>
            <a:endParaRPr sz="1800">
              <a:solidFill>
                <a:srgbClr val="0E0E0E"/>
              </a:solidFill>
              <a:latin typeface="Arial"/>
              <a:ea typeface="Arial"/>
              <a:cs typeface="Arial"/>
              <a:sym typeface="Arial"/>
            </a:endParaRPr>
          </a:p>
        </p:txBody>
      </p:sp>
      <p:sp>
        <p:nvSpPr>
          <p:cNvPr id="232" name="Google Shape;232;p17"/>
          <p:cNvSpPr txBox="1"/>
          <p:nvPr/>
        </p:nvSpPr>
        <p:spPr>
          <a:xfrm>
            <a:off x="575894" y="4752304"/>
            <a:ext cx="408625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column1</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column2</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table_name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column</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LIKE</a:t>
            </a:r>
            <a:r>
              <a:rPr lang="en-US" sz="1800">
                <a:solidFill>
                  <a:srgbClr val="000000"/>
                </a:solidFill>
                <a:latin typeface="Arial"/>
                <a:ea typeface="Arial"/>
                <a:cs typeface="Arial"/>
                <a:sym typeface="Arial"/>
              </a:rPr>
              <a:t> pattern</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33" name="Google Shape;233;p17"/>
          <p:cNvSpPr txBox="1"/>
          <p:nvPr/>
        </p:nvSpPr>
        <p:spPr>
          <a:xfrm>
            <a:off x="5589431" y="729658"/>
            <a:ext cx="6098146" cy="1554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Let’s say we have a Customer table with the following columns: CustomerID, FirstName, LastName, and Email. We can use the LIKE clause to perform different types of pattern matching on this data.</a:t>
            </a:r>
            <a:endParaRPr/>
          </a:p>
          <a:p>
            <a:pPr marL="0" marR="0" lvl="0" indent="0" algn="l" rtl="0">
              <a:spcBef>
                <a:spcPts val="600"/>
              </a:spcBef>
              <a:spcAft>
                <a:spcPts val="0"/>
              </a:spcAft>
              <a:buNone/>
            </a:pPr>
            <a:r>
              <a:rPr lang="en-US" sz="1800" b="1">
                <a:solidFill>
                  <a:srgbClr val="0E0E0E"/>
                </a:solidFill>
                <a:latin typeface="Arial"/>
                <a:ea typeface="Arial"/>
                <a:cs typeface="Arial"/>
                <a:sym typeface="Arial"/>
              </a:rPr>
              <a:t>Find customers with first names that start with ‘A’:</a:t>
            </a:r>
            <a:endParaRPr sz="1800">
              <a:solidFill>
                <a:srgbClr val="0E0E0E"/>
              </a:solidFill>
              <a:latin typeface="Arial"/>
              <a:ea typeface="Arial"/>
              <a:cs typeface="Arial"/>
              <a:sym typeface="Arial"/>
            </a:endParaRPr>
          </a:p>
        </p:txBody>
      </p:sp>
      <p:sp>
        <p:nvSpPr>
          <p:cNvPr id="234" name="Google Shape;234;p17"/>
          <p:cNvSpPr txBox="1"/>
          <p:nvPr/>
        </p:nvSpPr>
        <p:spPr>
          <a:xfrm>
            <a:off x="5589431" y="2296967"/>
            <a:ext cx="609814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LastName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Customer</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LIKE</a:t>
            </a:r>
            <a:r>
              <a:rPr lang="en-US" sz="1800">
                <a:solidFill>
                  <a:srgbClr val="000000"/>
                </a:solidFill>
                <a:latin typeface="Arial"/>
                <a:ea typeface="Arial"/>
                <a:cs typeface="Arial"/>
                <a:sym typeface="Arial"/>
              </a:rPr>
              <a:t> </a:t>
            </a:r>
            <a:r>
              <a:rPr lang="en-US" sz="1800" b="1">
                <a:solidFill>
                  <a:srgbClr val="008000"/>
                </a:solidFill>
                <a:latin typeface="Arial"/>
                <a:ea typeface="Arial"/>
                <a:cs typeface="Arial"/>
                <a:sym typeface="Arial"/>
              </a:rPr>
              <a:t>'A%'</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35" name="Google Shape;235;p17"/>
          <p:cNvSpPr txBox="1"/>
          <p:nvPr/>
        </p:nvSpPr>
        <p:spPr>
          <a:xfrm>
            <a:off x="5589431" y="3382845"/>
            <a:ext cx="60981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Find customers with a last name that starts with ‘S’ and has 5 letters:</a:t>
            </a:r>
            <a:endParaRPr sz="1800">
              <a:solidFill>
                <a:srgbClr val="0E0E0E"/>
              </a:solidFill>
              <a:latin typeface="Arial"/>
              <a:ea typeface="Arial"/>
              <a:cs typeface="Arial"/>
              <a:sym typeface="Arial"/>
            </a:endParaRPr>
          </a:p>
        </p:txBody>
      </p:sp>
      <p:sp>
        <p:nvSpPr>
          <p:cNvPr id="236" name="Google Shape;236;p17"/>
          <p:cNvSpPr txBox="1"/>
          <p:nvPr/>
        </p:nvSpPr>
        <p:spPr>
          <a:xfrm>
            <a:off x="5589431" y="4048335"/>
            <a:ext cx="609814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LastName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Customer</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LastName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LIKE</a:t>
            </a:r>
            <a:r>
              <a:rPr lang="en-US" sz="1800">
                <a:solidFill>
                  <a:srgbClr val="000000"/>
                </a:solidFill>
                <a:latin typeface="Arial"/>
                <a:ea typeface="Arial"/>
                <a:cs typeface="Arial"/>
                <a:sym typeface="Arial"/>
              </a:rPr>
              <a:t> </a:t>
            </a:r>
            <a:r>
              <a:rPr lang="en-US" sz="1800" b="1">
                <a:solidFill>
                  <a:srgbClr val="008000"/>
                </a:solidFill>
                <a:latin typeface="Arial"/>
                <a:ea typeface="Arial"/>
                <a:cs typeface="Arial"/>
                <a:sym typeface="Arial"/>
              </a:rPr>
              <a:t>'S____'</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37" name="Google Shape;237;p17"/>
          <p:cNvSpPr txBox="1"/>
          <p:nvPr/>
        </p:nvSpPr>
        <p:spPr>
          <a:xfrm>
            <a:off x="5589430" y="5084399"/>
            <a:ext cx="62720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Find customers whose email starts with ‘a’ and ends with ‘.com’:</a:t>
            </a:r>
            <a:endParaRPr sz="1800">
              <a:solidFill>
                <a:srgbClr val="0E0E0E"/>
              </a:solidFill>
              <a:latin typeface="Arial"/>
              <a:ea typeface="Arial"/>
              <a:cs typeface="Arial"/>
              <a:sym typeface="Arial"/>
            </a:endParaRPr>
          </a:p>
        </p:txBody>
      </p:sp>
      <p:sp>
        <p:nvSpPr>
          <p:cNvPr id="238" name="Google Shape;238;p17"/>
          <p:cNvSpPr txBox="1"/>
          <p:nvPr/>
        </p:nvSpPr>
        <p:spPr>
          <a:xfrm>
            <a:off x="5589430" y="5724675"/>
            <a:ext cx="653602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800000"/>
                </a:solidFill>
                <a:latin typeface="Arial"/>
                <a:ea typeface="Arial"/>
                <a:cs typeface="Arial"/>
                <a:sym typeface="Arial"/>
              </a:rPr>
              <a:t>SELECT</a:t>
            </a:r>
            <a:r>
              <a:rPr lang="en-US" sz="1800" dirty="0">
                <a:solidFill>
                  <a:srgbClr val="000000"/>
                </a:solidFill>
                <a:latin typeface="Arial"/>
                <a:ea typeface="Arial"/>
                <a:cs typeface="Arial"/>
                <a:sym typeface="Arial"/>
              </a:rPr>
              <a:t> </a:t>
            </a:r>
            <a:r>
              <a:rPr lang="en-US" sz="1800" dirty="0" err="1">
                <a:solidFill>
                  <a:srgbClr val="006464"/>
                </a:solidFill>
                <a:latin typeface="Arial"/>
                <a:ea typeface="Arial"/>
                <a:cs typeface="Arial"/>
                <a:sym typeface="Arial"/>
              </a:rPr>
              <a:t>CustomerID</a:t>
            </a:r>
            <a:r>
              <a:rPr lang="en-US" sz="1800" dirty="0">
                <a:solidFill>
                  <a:srgbClr val="000000"/>
                </a:solidFill>
                <a:latin typeface="Arial"/>
                <a:ea typeface="Arial"/>
                <a:cs typeface="Arial"/>
                <a:sym typeface="Arial"/>
              </a:rPr>
              <a:t>, </a:t>
            </a:r>
            <a:r>
              <a:rPr lang="en-US" sz="1800" dirty="0">
                <a:solidFill>
                  <a:srgbClr val="006464"/>
                </a:solidFill>
                <a:latin typeface="Arial"/>
                <a:ea typeface="Arial"/>
                <a:cs typeface="Arial"/>
                <a:sym typeface="Arial"/>
              </a:rPr>
              <a:t>FirstName</a:t>
            </a:r>
            <a:r>
              <a:rPr lang="en-US" sz="1800" dirty="0">
                <a:solidFill>
                  <a:srgbClr val="000000"/>
                </a:solidFill>
                <a:latin typeface="Arial"/>
                <a:ea typeface="Arial"/>
                <a:cs typeface="Arial"/>
                <a:sym typeface="Arial"/>
              </a:rPr>
              <a:t>, </a:t>
            </a:r>
            <a:r>
              <a:rPr lang="en-US" sz="1800" dirty="0">
                <a:solidFill>
                  <a:srgbClr val="006464"/>
                </a:solidFill>
                <a:latin typeface="Arial"/>
                <a:ea typeface="Arial"/>
                <a:cs typeface="Arial"/>
                <a:sym typeface="Arial"/>
              </a:rPr>
              <a:t>LastName</a:t>
            </a:r>
            <a:r>
              <a:rPr lang="en-US" sz="1800" dirty="0">
                <a:solidFill>
                  <a:srgbClr val="000000"/>
                </a:solidFill>
                <a:latin typeface="Arial"/>
                <a:ea typeface="Arial"/>
                <a:cs typeface="Arial"/>
                <a:sym typeface="Arial"/>
              </a:rPr>
              <a:t>, </a:t>
            </a:r>
            <a:r>
              <a:rPr lang="en-US" sz="1800" dirty="0">
                <a:solidFill>
                  <a:srgbClr val="006464"/>
                </a:solidFill>
                <a:latin typeface="Arial"/>
                <a:ea typeface="Arial"/>
                <a:cs typeface="Arial"/>
                <a:sym typeface="Arial"/>
              </a:rPr>
              <a:t>Email</a:t>
            </a:r>
            <a:endParaRPr sz="1800" dirty="0">
              <a:solidFill>
                <a:srgbClr val="000000"/>
              </a:solidFill>
              <a:latin typeface="Arial"/>
              <a:ea typeface="Arial"/>
              <a:cs typeface="Arial"/>
              <a:sym typeface="Arial"/>
            </a:endParaRPr>
          </a:p>
          <a:p>
            <a:pPr marL="0" marR="0" lvl="0" indent="0" algn="l" rtl="0">
              <a:spcBef>
                <a:spcPts val="0"/>
              </a:spcBef>
              <a:spcAft>
                <a:spcPts val="0"/>
              </a:spcAft>
              <a:buNone/>
            </a:pPr>
            <a:r>
              <a:rPr lang="en-US" sz="1800" b="1" dirty="0">
                <a:solidFill>
                  <a:srgbClr val="800000"/>
                </a:solidFill>
                <a:latin typeface="Arial"/>
                <a:ea typeface="Arial"/>
                <a:cs typeface="Arial"/>
                <a:sym typeface="Arial"/>
              </a:rPr>
              <a:t>FROM</a:t>
            </a:r>
            <a:r>
              <a:rPr lang="en-US" sz="1800" dirty="0">
                <a:solidFill>
                  <a:srgbClr val="000000"/>
                </a:solidFill>
                <a:latin typeface="Arial"/>
                <a:ea typeface="Arial"/>
                <a:cs typeface="Arial"/>
                <a:sym typeface="Arial"/>
              </a:rPr>
              <a:t> </a:t>
            </a:r>
            <a:r>
              <a:rPr lang="en-US" sz="1800" dirty="0">
                <a:solidFill>
                  <a:srgbClr val="8E00C6"/>
                </a:solidFill>
                <a:latin typeface="Arial"/>
                <a:ea typeface="Arial"/>
                <a:cs typeface="Arial"/>
                <a:sym typeface="Arial"/>
              </a:rPr>
              <a:t>Customer</a:t>
            </a:r>
            <a:endParaRPr sz="1800" dirty="0">
              <a:solidFill>
                <a:srgbClr val="000000"/>
              </a:solidFill>
              <a:latin typeface="Arial"/>
              <a:ea typeface="Arial"/>
              <a:cs typeface="Arial"/>
              <a:sym typeface="Arial"/>
            </a:endParaRPr>
          </a:p>
          <a:p>
            <a:pPr marL="0" marR="0" lvl="0" indent="0" algn="l" rtl="0">
              <a:spcBef>
                <a:spcPts val="0"/>
              </a:spcBef>
              <a:spcAft>
                <a:spcPts val="0"/>
              </a:spcAft>
              <a:buNone/>
            </a:pPr>
            <a:r>
              <a:rPr lang="en-US" sz="1800" b="1" dirty="0">
                <a:solidFill>
                  <a:srgbClr val="800000"/>
                </a:solidFill>
                <a:latin typeface="Arial"/>
                <a:ea typeface="Arial"/>
                <a:cs typeface="Arial"/>
                <a:sym typeface="Arial"/>
              </a:rPr>
              <a:t>WHERE</a:t>
            </a:r>
            <a:r>
              <a:rPr lang="en-US" sz="1800" dirty="0">
                <a:solidFill>
                  <a:srgbClr val="000000"/>
                </a:solidFill>
                <a:latin typeface="Arial"/>
                <a:ea typeface="Arial"/>
                <a:cs typeface="Arial"/>
                <a:sym typeface="Arial"/>
              </a:rPr>
              <a:t> </a:t>
            </a:r>
            <a:r>
              <a:rPr lang="en-US" sz="1800" dirty="0">
                <a:solidFill>
                  <a:srgbClr val="006464"/>
                </a:solidFill>
                <a:latin typeface="Arial"/>
                <a:ea typeface="Arial"/>
                <a:cs typeface="Arial"/>
                <a:sym typeface="Arial"/>
              </a:rPr>
              <a:t>Email</a:t>
            </a:r>
            <a:r>
              <a:rPr lang="en-US" sz="1800" dirty="0">
                <a:solidFill>
                  <a:srgbClr val="000000"/>
                </a:solidFill>
                <a:latin typeface="Arial"/>
                <a:ea typeface="Arial"/>
                <a:cs typeface="Arial"/>
                <a:sym typeface="Arial"/>
              </a:rPr>
              <a:t> </a:t>
            </a:r>
            <a:r>
              <a:rPr lang="en-US" sz="1800" b="1" dirty="0">
                <a:solidFill>
                  <a:srgbClr val="800000"/>
                </a:solidFill>
                <a:latin typeface="Arial"/>
                <a:ea typeface="Arial"/>
                <a:cs typeface="Arial"/>
                <a:sym typeface="Arial"/>
              </a:rPr>
              <a:t>LIKE</a:t>
            </a:r>
            <a:r>
              <a:rPr lang="en-US" sz="1800" dirty="0">
                <a:solidFill>
                  <a:srgbClr val="000000"/>
                </a:solidFill>
                <a:latin typeface="Arial"/>
                <a:ea typeface="Arial"/>
                <a:cs typeface="Arial"/>
                <a:sym typeface="Arial"/>
              </a:rPr>
              <a:t> </a:t>
            </a:r>
            <a:r>
              <a:rPr lang="en-US" sz="1800" b="1" dirty="0">
                <a:solidFill>
                  <a:srgbClr val="008000"/>
                </a:solidFill>
                <a:latin typeface="Arial"/>
                <a:ea typeface="Arial"/>
                <a:cs typeface="Arial"/>
                <a:sym typeface="Arial"/>
              </a:rPr>
              <a:t>'a%@%.com'</a:t>
            </a:r>
            <a:r>
              <a:rPr lang="en-US" sz="1800" dirty="0">
                <a:solidFill>
                  <a:srgbClr val="FF0000"/>
                </a:solidFill>
                <a:latin typeface="Arial"/>
                <a:ea typeface="Arial"/>
                <a:cs typeface="Arial"/>
                <a:sym typeface="Arial"/>
              </a:rPr>
              <a:t>;</a:t>
            </a:r>
            <a:endParaRPr sz="1800"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575894" y="729658"/>
            <a:ext cx="11029616" cy="55345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DATE/TIME FUNCTIONS</a:t>
            </a:r>
            <a:endParaRPr/>
          </a:p>
        </p:txBody>
      </p:sp>
      <p:pic>
        <p:nvPicPr>
          <p:cNvPr id="244" name="Google Shape;244;p18" descr="Table&#10;&#10;Description automatically generated"/>
          <p:cNvPicPr preferRelativeResize="0"/>
          <p:nvPr/>
        </p:nvPicPr>
        <p:blipFill rotWithShape="1">
          <a:blip r:embed="rId3">
            <a:alphaModFix/>
          </a:blip>
          <a:srcRect t="6963" b="1939"/>
          <a:stretch/>
        </p:blipFill>
        <p:spPr>
          <a:xfrm>
            <a:off x="2825698" y="1755056"/>
            <a:ext cx="6540604" cy="4630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575894" y="729658"/>
            <a:ext cx="11029616" cy="62719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CURTIME(): RETRIEVES THE CURRENT TIME</a:t>
            </a:r>
            <a:endParaRPr/>
          </a:p>
        </p:txBody>
      </p:sp>
      <p:sp>
        <p:nvSpPr>
          <p:cNvPr id="250" name="Google Shape;25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51" name="Google Shape;251;p19"/>
          <p:cNvSpPr txBox="1"/>
          <p:nvPr/>
        </p:nvSpPr>
        <p:spPr>
          <a:xfrm>
            <a:off x="575894" y="1786144"/>
            <a:ext cx="609845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The CURTIME() function returns the current time (without the date) in the format HH:MM:SS or HHMMSS depending on the query context.</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Retrieve the current time and check which invoices were created today at that time</a:t>
            </a:r>
            <a:endParaRPr sz="1800">
              <a:solidFill>
                <a:srgbClr val="0E0E0E"/>
              </a:solidFill>
              <a:latin typeface="Arial"/>
              <a:ea typeface="Arial"/>
              <a:cs typeface="Arial"/>
              <a:sym typeface="Arial"/>
            </a:endParaRPr>
          </a:p>
        </p:txBody>
      </p:sp>
      <p:sp>
        <p:nvSpPr>
          <p:cNvPr id="252" name="Google Shape;252;p19"/>
          <p:cNvSpPr txBox="1"/>
          <p:nvPr/>
        </p:nvSpPr>
        <p:spPr>
          <a:xfrm>
            <a:off x="575893" y="3802229"/>
            <a:ext cx="7063771"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CURTIME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CurrentTime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CURDATE</a:t>
            </a:r>
            <a:r>
              <a:rPr lang="en-US" sz="1800">
                <a:solidFill>
                  <a:srgbClr val="000000"/>
                </a:solidFill>
                <a:latin typeface="Arial"/>
                <a:ea typeface="Arial"/>
                <a:cs typeface="Arial"/>
                <a:sym typeface="Arial"/>
              </a:rPr>
              <a:t>() = </a:t>
            </a:r>
            <a:r>
              <a:rPr lang="en-US" sz="1800">
                <a:solidFill>
                  <a:srgbClr val="006464"/>
                </a:solidFill>
                <a:latin typeface="Arial"/>
                <a:ea typeface="Arial"/>
                <a:cs typeface="Arial"/>
                <a:sym typeface="Arial"/>
              </a:rPr>
              <a:t>InvoiceDate</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53" name="Google Shape;253;p19"/>
          <p:cNvSpPr txBox="1"/>
          <p:nvPr/>
        </p:nvSpPr>
        <p:spPr>
          <a:xfrm>
            <a:off x="575893" y="5223585"/>
            <a:ext cx="831738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shows the InvoiceID and Total of invoices created today, along with the current time. It uses CURTIME() to retrieve the current time and CURDATE() to compare only the date part of the InvoiceDate.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575894" y="729658"/>
            <a:ext cx="11029616" cy="62719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NOW(): </a:t>
            </a:r>
            <a:r>
              <a:rPr lang="en-US" b="1">
                <a:solidFill>
                  <a:srgbClr val="0E0E0E"/>
                </a:solidFill>
                <a:latin typeface="Arial"/>
                <a:ea typeface="Arial"/>
                <a:cs typeface="Arial"/>
                <a:sym typeface="Arial"/>
              </a:rPr>
              <a:t>RETRIEVES THE CURRENT DATE AND TIME</a:t>
            </a:r>
            <a:endParaRPr/>
          </a:p>
        </p:txBody>
      </p:sp>
      <p:sp>
        <p:nvSpPr>
          <p:cNvPr id="259" name="Google Shape;259;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60" name="Google Shape;260;p20"/>
          <p:cNvSpPr txBox="1"/>
          <p:nvPr/>
        </p:nvSpPr>
        <p:spPr>
          <a:xfrm>
            <a:off x="575894" y="1786144"/>
            <a:ext cx="609845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The NOW() function returns the current date and time in the format YYYY-MM-DD HH:MM:SS. It’s useful when you need to log timestamps or compare data based on both date and time.</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Retrieve all invoices created in the last hour</a:t>
            </a:r>
            <a:endParaRPr sz="1800">
              <a:solidFill>
                <a:srgbClr val="0E0E0E"/>
              </a:solidFill>
              <a:latin typeface="Arial"/>
              <a:ea typeface="Arial"/>
              <a:cs typeface="Arial"/>
              <a:sym typeface="Arial"/>
            </a:endParaRPr>
          </a:p>
        </p:txBody>
      </p:sp>
      <p:sp>
        <p:nvSpPr>
          <p:cNvPr id="261" name="Google Shape;261;p20"/>
          <p:cNvSpPr txBox="1"/>
          <p:nvPr/>
        </p:nvSpPr>
        <p:spPr>
          <a:xfrm>
            <a:off x="575894" y="3594529"/>
            <a:ext cx="6577074"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InvoiceDate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InvoiceDate</a:t>
            </a:r>
            <a:r>
              <a:rPr lang="en-US" sz="1800">
                <a:solidFill>
                  <a:srgbClr val="000000"/>
                </a:solidFill>
                <a:latin typeface="Arial"/>
                <a:ea typeface="Arial"/>
                <a:cs typeface="Arial"/>
                <a:sym typeface="Arial"/>
              </a:rPr>
              <a:t> &gt;= NOW() - </a:t>
            </a:r>
            <a:r>
              <a:rPr lang="en-US" sz="1800" b="1">
                <a:solidFill>
                  <a:srgbClr val="800000"/>
                </a:solidFill>
                <a:latin typeface="Arial"/>
                <a:ea typeface="Arial"/>
                <a:cs typeface="Arial"/>
                <a:sym typeface="Arial"/>
              </a:rPr>
              <a:t>INTERVAL</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1</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HOUR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62" name="Google Shape;262;p20"/>
          <p:cNvSpPr txBox="1"/>
          <p:nvPr/>
        </p:nvSpPr>
        <p:spPr>
          <a:xfrm>
            <a:off x="575893" y="4848916"/>
            <a:ext cx="657707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retrieves all invoices created in the last hour. It uses the NOW() function to get the current date and time and compares it with the InvoiceDate column to filter invoices created within the last hour.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a:spLocks noGrp="1"/>
          </p:cNvSpPr>
          <p:nvPr>
            <p:ph type="title"/>
          </p:nvPr>
        </p:nvSpPr>
        <p:spPr>
          <a:xfrm>
            <a:off x="575894" y="729658"/>
            <a:ext cx="11029616" cy="62719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rgbClr val="3F3F3F"/>
              </a:buClr>
              <a:buSzPts val="2800"/>
              <a:buFont typeface="Franklin Gothic"/>
              <a:buNone/>
            </a:pPr>
            <a:r>
              <a:rPr lang="en-US"/>
              <a:t>DATEDIFF(): </a:t>
            </a:r>
            <a:r>
              <a:rPr lang="en-US" b="1">
                <a:solidFill>
                  <a:srgbClr val="0E0E0E"/>
                </a:solidFill>
                <a:latin typeface="Arial"/>
                <a:ea typeface="Arial"/>
                <a:cs typeface="Arial"/>
                <a:sym typeface="Arial"/>
              </a:rPr>
              <a:t>CALCULATES THE DIFFERENCE BETWEEN TWO DATES</a:t>
            </a:r>
            <a:endParaRPr/>
          </a:p>
        </p:txBody>
      </p:sp>
      <p:sp>
        <p:nvSpPr>
          <p:cNvPr id="268" name="Google Shape;268;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69" name="Google Shape;269;p21"/>
          <p:cNvSpPr txBox="1"/>
          <p:nvPr/>
        </p:nvSpPr>
        <p:spPr>
          <a:xfrm>
            <a:off x="575894" y="1786144"/>
            <a:ext cx="673930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The DATEDIFF() function returns the difference in days between two dates. It’s commonly used to calculate time intervals, such as how long a customer has been a VIP or the number of days since an invoice was issued.</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Calculate how many days have passed since each customer joined</a:t>
            </a:r>
            <a:endParaRPr sz="1800">
              <a:solidFill>
                <a:srgbClr val="0E0E0E"/>
              </a:solidFill>
              <a:latin typeface="Arial"/>
              <a:ea typeface="Arial"/>
              <a:cs typeface="Arial"/>
              <a:sym typeface="Arial"/>
            </a:endParaRPr>
          </a:p>
        </p:txBody>
      </p:sp>
      <p:sp>
        <p:nvSpPr>
          <p:cNvPr id="270" name="Google Shape;270;p21"/>
          <p:cNvSpPr txBox="1"/>
          <p:nvPr/>
        </p:nvSpPr>
        <p:spPr>
          <a:xfrm>
            <a:off x="575894" y="3984452"/>
            <a:ext cx="6532829"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LastName</a:t>
            </a:r>
            <a:r>
              <a:rPr lang="en-US" sz="1800">
                <a:solidFill>
                  <a:srgbClr val="000000"/>
                </a:solidFill>
                <a:latin typeface="Arial"/>
                <a:ea typeface="Arial"/>
                <a:cs typeface="Arial"/>
                <a:sym typeface="Arial"/>
              </a:rPr>
              <a:t>, DATEDIFF(NOW(), </a:t>
            </a:r>
            <a:r>
              <a:rPr lang="en-US" sz="1800" b="1" i="1" u="sng">
                <a:solidFill>
                  <a:srgbClr val="FF3737"/>
                </a:solidFill>
                <a:latin typeface="Arial"/>
                <a:ea typeface="Arial"/>
                <a:cs typeface="Arial"/>
                <a:sym typeface="Arial"/>
              </a:rPr>
              <a:t>JoinDate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DaysSinceJoined</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71" name="Google Shape;271;p21"/>
          <p:cNvSpPr txBox="1"/>
          <p:nvPr/>
        </p:nvSpPr>
        <p:spPr>
          <a:xfrm>
            <a:off x="575894" y="5074766"/>
            <a:ext cx="609845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calculates the number of days since each customer joined the VIP program by subtracting the JoinDate from the current date and time (NOW()).</a:t>
            </a:r>
            <a:endParaRPr/>
          </a:p>
        </p:txBody>
      </p:sp>
      <p:sp>
        <p:nvSpPr>
          <p:cNvPr id="272" name="Google Shape;272;p21"/>
          <p:cNvSpPr txBox="1"/>
          <p:nvPr/>
        </p:nvSpPr>
        <p:spPr>
          <a:xfrm>
            <a:off x="7468123" y="1787733"/>
            <a:ext cx="41479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Example 2: Find overdue invoices (overdue by more than 30 days)</a:t>
            </a:r>
            <a:endParaRPr sz="1800">
              <a:solidFill>
                <a:srgbClr val="0E0E0E"/>
              </a:solidFill>
              <a:latin typeface="Arial"/>
              <a:ea typeface="Arial"/>
              <a:cs typeface="Arial"/>
              <a:sym typeface="Arial"/>
            </a:endParaRPr>
          </a:p>
        </p:txBody>
      </p:sp>
      <p:sp>
        <p:nvSpPr>
          <p:cNvPr id="273" name="Google Shape;273;p21"/>
          <p:cNvSpPr txBox="1"/>
          <p:nvPr/>
        </p:nvSpPr>
        <p:spPr>
          <a:xfrm>
            <a:off x="7562236" y="2840636"/>
            <a:ext cx="4053869" cy="2031325"/>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DATEDIFF(NOW(), </a:t>
            </a:r>
            <a:r>
              <a:rPr lang="en-US" sz="1800">
                <a:solidFill>
                  <a:srgbClr val="006464"/>
                </a:solidFill>
                <a:latin typeface="Arial"/>
                <a:ea typeface="Arial"/>
                <a:cs typeface="Arial"/>
                <a:sym typeface="Arial"/>
              </a:rPr>
              <a:t>InvoiceDate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DaysOverdue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DATEDIFF(NOW(), </a:t>
            </a:r>
            <a:r>
              <a:rPr lang="en-US" sz="1800">
                <a:solidFill>
                  <a:srgbClr val="006464"/>
                </a:solidFill>
                <a:latin typeface="Arial"/>
                <a:ea typeface="Arial"/>
                <a:cs typeface="Arial"/>
                <a:sym typeface="Arial"/>
              </a:rPr>
              <a:t>InvoiceDate</a:t>
            </a:r>
            <a:r>
              <a:rPr lang="en-US" sz="1800">
                <a:solidFill>
                  <a:srgbClr val="000000"/>
                </a:solidFill>
                <a:latin typeface="Arial"/>
                <a:ea typeface="Arial"/>
                <a:cs typeface="Arial"/>
                <a:sym typeface="Arial"/>
              </a:rPr>
              <a:t>) &gt; </a:t>
            </a:r>
            <a:r>
              <a:rPr lang="en-US" sz="1800">
                <a:solidFill>
                  <a:srgbClr val="0000FF"/>
                </a:solidFill>
                <a:latin typeface="Arial"/>
                <a:ea typeface="Arial"/>
                <a:cs typeface="Arial"/>
                <a:sym typeface="Arial"/>
              </a:rPr>
              <a:t>30</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74" name="Google Shape;274;p21"/>
          <p:cNvSpPr txBox="1"/>
          <p:nvPr/>
        </p:nvSpPr>
        <p:spPr>
          <a:xfrm>
            <a:off x="6745451" y="5074765"/>
            <a:ext cx="512700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identifies invoices that are overdue by more than 30 days by calculating the difference between the current date (NOW()) and the InvoiceDate.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581192" y="702156"/>
            <a:ext cx="2303676" cy="55017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SQL REVIEW</a:t>
            </a:r>
            <a:endParaRPr/>
          </a:p>
        </p:txBody>
      </p:sp>
      <p:sp>
        <p:nvSpPr>
          <p:cNvPr id="115" name="Google Shape;115;p5"/>
          <p:cNvSpPr txBox="1">
            <a:spLocks noGrp="1"/>
          </p:cNvSpPr>
          <p:nvPr>
            <p:ph type="body" idx="1"/>
          </p:nvPr>
        </p:nvSpPr>
        <p:spPr>
          <a:xfrm>
            <a:off x="895817" y="1451111"/>
            <a:ext cx="2197182" cy="4524237"/>
          </a:xfrm>
          <a:prstGeom prst="rect">
            <a:avLst/>
          </a:prstGeom>
          <a:noFill/>
          <a:ln>
            <a:noFill/>
          </a:ln>
        </p:spPr>
        <p:txBody>
          <a:bodyPr spcFirstLastPara="1" wrap="square" lIns="91425" tIns="45700" rIns="91425" bIns="45700" anchor="t" anchorCtr="0">
            <a:normAutofit fontScale="92500" lnSpcReduction="10000"/>
          </a:bodyPr>
          <a:lstStyle/>
          <a:p>
            <a:pPr marL="306000" lvl="0" indent="-306029" algn="l" rtl="0">
              <a:lnSpc>
                <a:spcPct val="110000"/>
              </a:lnSpc>
              <a:spcBef>
                <a:spcPts val="0"/>
              </a:spcBef>
              <a:spcAft>
                <a:spcPts val="0"/>
              </a:spcAft>
              <a:buSzPct val="92000"/>
              <a:buChar char="◼"/>
            </a:pPr>
            <a:r>
              <a:rPr lang="en-US"/>
              <a:t>SELECT</a:t>
            </a:r>
            <a:endParaRPr/>
          </a:p>
          <a:p>
            <a:pPr marL="306000" lvl="0" indent="-306029" algn="l" rtl="0">
              <a:lnSpc>
                <a:spcPct val="110000"/>
              </a:lnSpc>
              <a:spcBef>
                <a:spcPts val="914"/>
              </a:spcBef>
              <a:spcAft>
                <a:spcPts val="0"/>
              </a:spcAft>
              <a:buSzPct val="92000"/>
              <a:buChar char="◼"/>
            </a:pPr>
            <a:r>
              <a:rPr lang="en-US"/>
              <a:t>WHERE</a:t>
            </a:r>
            <a:endParaRPr/>
          </a:p>
          <a:p>
            <a:pPr marL="306000" lvl="0" indent="-306029" algn="l" rtl="0">
              <a:lnSpc>
                <a:spcPct val="110000"/>
              </a:lnSpc>
              <a:spcBef>
                <a:spcPts val="914"/>
              </a:spcBef>
              <a:spcAft>
                <a:spcPts val="0"/>
              </a:spcAft>
              <a:buSzPct val="92000"/>
              <a:buChar char="◼"/>
            </a:pPr>
            <a:r>
              <a:rPr lang="en-US"/>
              <a:t>CREATE TABLE</a:t>
            </a:r>
            <a:endParaRPr/>
          </a:p>
          <a:p>
            <a:pPr marL="306000" lvl="0" indent="-306029" algn="l" rtl="0">
              <a:lnSpc>
                <a:spcPct val="110000"/>
              </a:lnSpc>
              <a:spcBef>
                <a:spcPts val="914"/>
              </a:spcBef>
              <a:spcAft>
                <a:spcPts val="0"/>
              </a:spcAft>
              <a:buSzPct val="92000"/>
              <a:buChar char="◼"/>
            </a:pPr>
            <a:r>
              <a:rPr lang="en-US"/>
              <a:t>PRIMARY KEY</a:t>
            </a:r>
            <a:endParaRPr/>
          </a:p>
          <a:p>
            <a:pPr marL="306000" lvl="0" indent="-306029" algn="l" rtl="0">
              <a:lnSpc>
                <a:spcPct val="110000"/>
              </a:lnSpc>
              <a:spcBef>
                <a:spcPts val="914"/>
              </a:spcBef>
              <a:spcAft>
                <a:spcPts val="0"/>
              </a:spcAft>
              <a:buSzPct val="92000"/>
              <a:buChar char="◼"/>
            </a:pPr>
            <a:r>
              <a:rPr lang="en-US"/>
              <a:t>FOREIGN KEY</a:t>
            </a:r>
            <a:endParaRPr/>
          </a:p>
          <a:p>
            <a:pPr marL="306000" lvl="0" indent="-306029" algn="l" rtl="0">
              <a:lnSpc>
                <a:spcPct val="110000"/>
              </a:lnSpc>
              <a:spcBef>
                <a:spcPts val="914"/>
              </a:spcBef>
              <a:spcAft>
                <a:spcPts val="0"/>
              </a:spcAft>
              <a:buSzPct val="92000"/>
              <a:buChar char="◼"/>
            </a:pPr>
            <a:r>
              <a:rPr lang="en-US"/>
              <a:t>REFERENCES</a:t>
            </a:r>
            <a:endParaRPr/>
          </a:p>
          <a:p>
            <a:pPr marL="306000" lvl="0" indent="-306029" algn="l" rtl="0">
              <a:lnSpc>
                <a:spcPct val="110000"/>
              </a:lnSpc>
              <a:spcBef>
                <a:spcPts val="914"/>
              </a:spcBef>
              <a:spcAft>
                <a:spcPts val="0"/>
              </a:spcAft>
              <a:buSzPct val="92000"/>
              <a:buChar char="◼"/>
            </a:pPr>
            <a:r>
              <a:rPr lang="en-US"/>
              <a:t>UPDATE</a:t>
            </a:r>
            <a:endParaRPr/>
          </a:p>
          <a:p>
            <a:pPr marL="306000" lvl="0" indent="-306029" algn="l" rtl="0">
              <a:lnSpc>
                <a:spcPct val="110000"/>
              </a:lnSpc>
              <a:spcBef>
                <a:spcPts val="914"/>
              </a:spcBef>
              <a:spcAft>
                <a:spcPts val="0"/>
              </a:spcAft>
              <a:buSzPct val="92000"/>
              <a:buChar char="◼"/>
            </a:pPr>
            <a:r>
              <a:rPr lang="en-US"/>
              <a:t>SET</a:t>
            </a:r>
            <a:endParaRPr/>
          </a:p>
          <a:p>
            <a:pPr marL="306000" lvl="0" indent="-306029" algn="l" rtl="0">
              <a:lnSpc>
                <a:spcPct val="110000"/>
              </a:lnSpc>
              <a:spcBef>
                <a:spcPts val="914"/>
              </a:spcBef>
              <a:spcAft>
                <a:spcPts val="0"/>
              </a:spcAft>
              <a:buSzPct val="92000"/>
              <a:buChar char="◼"/>
            </a:pPr>
            <a:r>
              <a:rPr lang="en-US"/>
              <a:t>INSERT INTO</a:t>
            </a:r>
            <a:endParaRPr/>
          </a:p>
          <a:p>
            <a:pPr marL="306000" lvl="0" indent="-306029" algn="l" rtl="0">
              <a:lnSpc>
                <a:spcPct val="110000"/>
              </a:lnSpc>
              <a:spcBef>
                <a:spcPts val="914"/>
              </a:spcBef>
              <a:spcAft>
                <a:spcPts val="0"/>
              </a:spcAft>
              <a:buSzPct val="92000"/>
              <a:buChar char="◼"/>
            </a:pPr>
            <a:r>
              <a:rPr lang="en-US"/>
              <a:t>VALUES</a:t>
            </a:r>
            <a:endParaRPr/>
          </a:p>
          <a:p>
            <a:pPr marL="306000" lvl="0" indent="-306029" algn="l" rtl="0">
              <a:lnSpc>
                <a:spcPct val="110000"/>
              </a:lnSpc>
              <a:spcBef>
                <a:spcPts val="914"/>
              </a:spcBef>
              <a:spcAft>
                <a:spcPts val="0"/>
              </a:spcAft>
              <a:buSzPct val="92000"/>
              <a:buChar char="◼"/>
            </a:pPr>
            <a:r>
              <a:rPr lang="en-US"/>
              <a:t>DROP TABLE</a:t>
            </a:r>
            <a:endParaRPr/>
          </a:p>
          <a:p>
            <a:pPr marL="306000" lvl="0" indent="-306029" algn="l" rtl="0">
              <a:lnSpc>
                <a:spcPct val="110000"/>
              </a:lnSpc>
              <a:spcBef>
                <a:spcPts val="914"/>
              </a:spcBef>
              <a:spcAft>
                <a:spcPts val="0"/>
              </a:spcAft>
              <a:buSzPct val="92000"/>
              <a:buChar char="◼"/>
            </a:pPr>
            <a:r>
              <a:rPr lang="en-US"/>
              <a:t>TRUNCATE TABLE</a:t>
            </a:r>
            <a:endParaRPr/>
          </a:p>
          <a:p>
            <a:pPr marL="306000" lvl="0" indent="-214163" algn="l" rtl="0">
              <a:lnSpc>
                <a:spcPct val="110000"/>
              </a:lnSpc>
              <a:spcBef>
                <a:spcPts val="914"/>
              </a:spcBef>
              <a:spcAft>
                <a:spcPts val="0"/>
              </a:spcAft>
              <a:buSzPct val="92000"/>
              <a:buNone/>
            </a:pPr>
            <a:endParaRPr/>
          </a:p>
        </p:txBody>
      </p:sp>
      <p:sp>
        <p:nvSpPr>
          <p:cNvPr id="116" name="Google Shape;116;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7" name="Google Shape;117;p5"/>
          <p:cNvSpPr txBox="1"/>
          <p:nvPr/>
        </p:nvSpPr>
        <p:spPr>
          <a:xfrm>
            <a:off x="3308685" y="1451112"/>
            <a:ext cx="2727492" cy="4524237"/>
          </a:xfrm>
          <a:prstGeom prst="rect">
            <a:avLst/>
          </a:prstGeom>
          <a:noFill/>
          <a:ln>
            <a:noFill/>
          </a:ln>
        </p:spPr>
        <p:txBody>
          <a:bodyPr spcFirstLastPara="1" wrap="square" lIns="91425" tIns="45700" rIns="91425" bIns="45700" anchor="ctr" anchorCtr="0">
            <a:normAutofit/>
          </a:bodyPr>
          <a:lstStyle/>
          <a:p>
            <a:pPr marL="306000" marR="0" lvl="0" indent="-206686" algn="l" rtl="0">
              <a:lnSpc>
                <a:spcPct val="110000"/>
              </a:lnSpc>
              <a:spcBef>
                <a:spcPts val="0"/>
              </a:spcBef>
              <a:spcAft>
                <a:spcPts val="0"/>
              </a:spcAft>
              <a:buClr>
                <a:schemeClr val="accent1"/>
              </a:buClr>
              <a:buSzPts val="1564"/>
              <a:buFont typeface="Noto Sans Symbols"/>
              <a:buNone/>
            </a:pPr>
            <a:endParaRPr sz="1700">
              <a:solidFill>
                <a:srgbClr val="3F3F3F"/>
              </a:solidFill>
              <a:latin typeface="Libre Franklin"/>
              <a:ea typeface="Libre Franklin"/>
              <a:cs typeface="Libre Franklin"/>
              <a:sym typeface="Libre Franklin"/>
            </a:endParaRPr>
          </a:p>
        </p:txBody>
      </p:sp>
      <p:sp>
        <p:nvSpPr>
          <p:cNvPr id="118" name="Google Shape;118;p5"/>
          <p:cNvSpPr txBox="1"/>
          <p:nvPr/>
        </p:nvSpPr>
        <p:spPr>
          <a:xfrm>
            <a:off x="3699398" y="1451111"/>
            <a:ext cx="2197182" cy="4524237"/>
          </a:xfrm>
          <a:prstGeom prst="rect">
            <a:avLst/>
          </a:prstGeom>
          <a:noFill/>
          <a:ln>
            <a:noFill/>
          </a:ln>
        </p:spPr>
        <p:txBody>
          <a:bodyPr spcFirstLastPara="1" wrap="square" lIns="91425" tIns="45700" rIns="91425" bIns="45700" anchor="t" anchorCtr="0">
            <a:normAutofit/>
          </a:bodyPr>
          <a:lstStyle/>
          <a:p>
            <a:pPr marL="306000" marR="0" lvl="0" indent="-306000" algn="l" rtl="0">
              <a:lnSpc>
                <a:spcPct val="110000"/>
              </a:lnSpc>
              <a:spcBef>
                <a:spcPts val="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IN</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BETWEEN</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AS</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COUNT(*)</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SUM()</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AVG(), </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MAX(), </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MIN()</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GROUP BY</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HAVING</a:t>
            </a:r>
            <a:endParaRPr/>
          </a:p>
          <a:p>
            <a:pPr marL="306000" marR="0" lvl="0" indent="-306000" algn="l" rtl="0">
              <a:lnSpc>
                <a:spcPct val="110000"/>
              </a:lnSpc>
              <a:spcBef>
                <a:spcPts val="940"/>
              </a:spcBef>
              <a:spcAft>
                <a:spcPts val="0"/>
              </a:spcAft>
              <a:buClr>
                <a:schemeClr val="accent1"/>
              </a:buClr>
              <a:buSzPts val="1564"/>
              <a:buFont typeface="Noto Sans Symbols"/>
              <a:buChar char="◼"/>
            </a:pPr>
            <a:r>
              <a:rPr lang="en-US" sz="1700">
                <a:solidFill>
                  <a:srgbClr val="3F3F3F"/>
                </a:solidFill>
                <a:latin typeface="Libre Franklin"/>
                <a:ea typeface="Libre Franklin"/>
                <a:cs typeface="Libre Franklin"/>
                <a:sym typeface="Libre Franklin"/>
              </a:rPr>
              <a:t>ORDER BY</a:t>
            </a:r>
            <a:endParaRPr/>
          </a:p>
          <a:p>
            <a:pPr marL="306000" marR="0" lvl="0" indent="-206686" algn="l" rtl="0">
              <a:lnSpc>
                <a:spcPct val="110000"/>
              </a:lnSpc>
              <a:spcBef>
                <a:spcPts val="940"/>
              </a:spcBef>
              <a:spcAft>
                <a:spcPts val="0"/>
              </a:spcAft>
              <a:buClr>
                <a:schemeClr val="accent1"/>
              </a:buClr>
              <a:buSzPts val="1564"/>
              <a:buFont typeface="Noto Sans Symbols"/>
              <a:buNone/>
            </a:pPr>
            <a:endParaRPr sz="1700">
              <a:solidFill>
                <a:srgbClr val="3F3F3F"/>
              </a:solidFill>
              <a:latin typeface="Libre Franklin"/>
              <a:ea typeface="Libre Franklin"/>
              <a:cs typeface="Libre Franklin"/>
              <a:sym typeface="Libre Franklin"/>
            </a:endParaRPr>
          </a:p>
        </p:txBody>
      </p:sp>
      <p:sp>
        <p:nvSpPr>
          <p:cNvPr id="119" name="Google Shape;119;p5"/>
          <p:cNvSpPr txBox="1"/>
          <p:nvPr/>
        </p:nvSpPr>
        <p:spPr>
          <a:xfrm>
            <a:off x="6502979" y="1451111"/>
            <a:ext cx="2197182" cy="4524237"/>
          </a:xfrm>
          <a:prstGeom prst="rect">
            <a:avLst/>
          </a:prstGeom>
          <a:noFill/>
          <a:ln>
            <a:noFill/>
          </a:ln>
        </p:spPr>
        <p:txBody>
          <a:bodyPr spcFirstLastPara="1" wrap="square" lIns="91425" tIns="45700" rIns="91425" bIns="45700" anchor="t" anchorCtr="0">
            <a:normAutofit fontScale="92500" lnSpcReduction="10000"/>
          </a:bodyPr>
          <a:lstStyle/>
          <a:p>
            <a:pPr marL="306000" marR="0" lvl="0" indent="-306029" algn="l" rtl="0">
              <a:lnSpc>
                <a:spcPct val="110000"/>
              </a:lnSpc>
              <a:spcBef>
                <a:spcPts val="0"/>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DISTINCT</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LIKE</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INNER JOIN</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LEFT JOIN</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RIGHT JOIN</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FULL OUTER JOIN</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ABS()</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LOG()</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RAND()</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ROUND()</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POW()</a:t>
            </a:r>
            <a:endParaRPr/>
          </a:p>
          <a:p>
            <a:pPr marL="306000" marR="0" lvl="0" indent="-306029" algn="l" rtl="0">
              <a:lnSpc>
                <a:spcPct val="110000"/>
              </a:lnSpc>
              <a:spcBef>
                <a:spcPts val="914"/>
              </a:spcBef>
              <a:spcAft>
                <a:spcPts val="0"/>
              </a:spcAft>
              <a:buClr>
                <a:schemeClr val="accent1"/>
              </a:buClr>
              <a:buSzPct val="92000"/>
              <a:buFont typeface="Noto Sans Symbols"/>
              <a:buChar char="◼"/>
            </a:pPr>
            <a:r>
              <a:rPr lang="en-US" sz="1700">
                <a:solidFill>
                  <a:srgbClr val="3F3F3F"/>
                </a:solidFill>
                <a:latin typeface="Libre Franklin"/>
                <a:ea typeface="Libre Franklin"/>
                <a:cs typeface="Libre Franklin"/>
                <a:sym typeface="Libre Franklin"/>
              </a:rPr>
              <a:t>SQRT()</a:t>
            </a:r>
            <a:endParaRPr/>
          </a:p>
          <a:p>
            <a:pPr marL="306000" marR="0" lvl="0" indent="-214163" algn="l" rtl="0">
              <a:lnSpc>
                <a:spcPct val="110000"/>
              </a:lnSpc>
              <a:spcBef>
                <a:spcPts val="914"/>
              </a:spcBef>
              <a:spcAft>
                <a:spcPts val="0"/>
              </a:spcAft>
              <a:buClr>
                <a:schemeClr val="accent1"/>
              </a:buClr>
              <a:buSzPct val="92000"/>
              <a:buFont typeface="Noto Sans Symbols"/>
              <a:buNone/>
            </a:pPr>
            <a:endParaRPr sz="1700">
              <a:solidFill>
                <a:srgbClr val="3F3F3F"/>
              </a:solidFill>
              <a:latin typeface="Libre Franklin"/>
              <a:ea typeface="Libre Franklin"/>
              <a:cs typeface="Libre Franklin"/>
              <a:sym typeface="Libre Franklin"/>
            </a:endParaRPr>
          </a:p>
          <a:p>
            <a:pPr marL="306000" marR="0" lvl="0" indent="-214163" algn="l" rtl="0">
              <a:lnSpc>
                <a:spcPct val="110000"/>
              </a:lnSpc>
              <a:spcBef>
                <a:spcPts val="914"/>
              </a:spcBef>
              <a:spcAft>
                <a:spcPts val="0"/>
              </a:spcAft>
              <a:buClr>
                <a:schemeClr val="accent1"/>
              </a:buClr>
              <a:buSzPct val="92000"/>
              <a:buFont typeface="Noto Sans Symbols"/>
              <a:buNone/>
            </a:pPr>
            <a:endParaRPr sz="1700">
              <a:solidFill>
                <a:srgbClr val="3F3F3F"/>
              </a:solidFill>
              <a:latin typeface="Libre Franklin"/>
              <a:ea typeface="Libre Franklin"/>
              <a:cs typeface="Libre Franklin"/>
              <a:sym typeface="Libre Franklin"/>
            </a:endParaRPr>
          </a:p>
        </p:txBody>
      </p:sp>
      <p:sp>
        <p:nvSpPr>
          <p:cNvPr id="120" name="Google Shape;120;p5"/>
          <p:cNvSpPr txBox="1"/>
          <p:nvPr/>
        </p:nvSpPr>
        <p:spPr>
          <a:xfrm>
            <a:off x="9306559" y="1451111"/>
            <a:ext cx="2197182" cy="4524237"/>
          </a:xfrm>
          <a:prstGeom prst="rect">
            <a:avLst/>
          </a:prstGeom>
          <a:noFill/>
          <a:ln>
            <a:noFill/>
          </a:ln>
        </p:spPr>
        <p:txBody>
          <a:bodyPr spcFirstLastPara="1" wrap="square" lIns="91425" tIns="45700" rIns="91425" bIns="45700" anchor="t" anchorCtr="0">
            <a:normAutofit/>
          </a:bodyPr>
          <a:lstStyle/>
          <a:p>
            <a:pPr marL="306000" marR="0" lvl="0" indent="-306000" algn="l" rtl="0">
              <a:lnSpc>
                <a:spcPct val="110000"/>
              </a:lnSpc>
              <a:spcBef>
                <a:spcPts val="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CONCAT()</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LOWER()</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UPPER()</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TRIM()</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SUBSTRING()</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CURDATE()</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NOW()</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TIME()</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DATEDIFF()</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TIMEDIFF()</a:t>
            </a:r>
            <a:endParaRPr dirty="0"/>
          </a:p>
          <a:p>
            <a:pPr marL="306000" marR="0" lvl="0" indent="-306000" algn="l" rtl="0">
              <a:lnSpc>
                <a:spcPct val="110000"/>
              </a:lnSpc>
              <a:spcBef>
                <a:spcPts val="940"/>
              </a:spcBef>
              <a:spcAft>
                <a:spcPts val="0"/>
              </a:spcAft>
              <a:buClr>
                <a:schemeClr val="accent1"/>
              </a:buClr>
              <a:buSzPts val="1564"/>
              <a:buFont typeface="Noto Sans Symbols"/>
              <a:buChar char="◼"/>
            </a:pPr>
            <a:r>
              <a:rPr lang="en-US" sz="1700" dirty="0">
                <a:solidFill>
                  <a:srgbClr val="3F3F3F"/>
                </a:solidFill>
                <a:latin typeface="Libre Franklin"/>
                <a:ea typeface="Libre Franklin"/>
                <a:cs typeface="Libre Franklin"/>
                <a:sym typeface="Libre Franklin"/>
              </a:rPr>
              <a:t>REPLACE()</a:t>
            </a:r>
            <a:endParaRPr dirty="0"/>
          </a:p>
          <a:p>
            <a:pPr marL="306000" marR="0" lvl="0" indent="-206686" algn="l" rtl="0">
              <a:lnSpc>
                <a:spcPct val="110000"/>
              </a:lnSpc>
              <a:spcBef>
                <a:spcPts val="940"/>
              </a:spcBef>
              <a:spcAft>
                <a:spcPts val="0"/>
              </a:spcAft>
              <a:buClr>
                <a:schemeClr val="accent1"/>
              </a:buClr>
              <a:buSzPts val="1564"/>
              <a:buFont typeface="Noto Sans Symbols"/>
              <a:buNone/>
            </a:pPr>
            <a:endParaRPr sz="1700" dirty="0">
              <a:solidFill>
                <a:srgbClr val="3F3F3F"/>
              </a:solidFill>
              <a:latin typeface="Libre Franklin"/>
              <a:ea typeface="Libre Franklin"/>
              <a:cs typeface="Libre Franklin"/>
              <a:sym typeface="Libre Franklin"/>
            </a:endParaRPr>
          </a:p>
          <a:p>
            <a:pPr marL="306000" marR="0" lvl="0" indent="-206686" algn="l" rtl="0">
              <a:lnSpc>
                <a:spcPct val="110000"/>
              </a:lnSpc>
              <a:spcBef>
                <a:spcPts val="940"/>
              </a:spcBef>
              <a:spcAft>
                <a:spcPts val="0"/>
              </a:spcAft>
              <a:buClr>
                <a:schemeClr val="accent1"/>
              </a:buClr>
              <a:buSzPts val="1564"/>
              <a:buFont typeface="Noto Sans Symbols"/>
              <a:buNone/>
            </a:pPr>
            <a:endParaRPr sz="1700" dirty="0">
              <a:solidFill>
                <a:srgbClr val="3F3F3F"/>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575894" y="729659"/>
            <a:ext cx="2180185" cy="54535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DISTINCT</a:t>
            </a:r>
            <a:endParaRPr/>
          </a:p>
        </p:txBody>
      </p:sp>
      <p:sp>
        <p:nvSpPr>
          <p:cNvPr id="146" name="Google Shape;146;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7" name="Google Shape;147;p8"/>
          <p:cNvSpPr txBox="1"/>
          <p:nvPr/>
        </p:nvSpPr>
        <p:spPr>
          <a:xfrm>
            <a:off x="575894" y="1397675"/>
            <a:ext cx="5520106"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The SQL DISTINCT clause is used to remove duplicate values from a result set. </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When DISTINCT is applied to a column in a SELECT statement, it ensures that only unique values for that column are returned, eliminating any duplicates.</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Syntax:</a:t>
            </a:r>
            <a:endParaRPr sz="1800">
              <a:solidFill>
                <a:srgbClr val="0E0E0E"/>
              </a:solidFill>
              <a:latin typeface="Arial"/>
              <a:ea typeface="Arial"/>
              <a:cs typeface="Arial"/>
              <a:sym typeface="Arial"/>
            </a:endParaRPr>
          </a:p>
        </p:txBody>
      </p:sp>
      <p:sp>
        <p:nvSpPr>
          <p:cNvPr id="148" name="Google Shape;148;p8"/>
          <p:cNvSpPr txBox="1"/>
          <p:nvPr/>
        </p:nvSpPr>
        <p:spPr>
          <a:xfrm>
            <a:off x="575894" y="3613988"/>
            <a:ext cx="6098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DISTINCT</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column1</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column2</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table_name</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149" name="Google Shape;149;p8"/>
          <p:cNvSpPr txBox="1"/>
          <p:nvPr/>
        </p:nvSpPr>
        <p:spPr>
          <a:xfrm>
            <a:off x="575894" y="4445288"/>
            <a:ext cx="6098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Get a list of unique customer first names:</a:t>
            </a:r>
            <a:endParaRPr sz="1800">
              <a:solidFill>
                <a:srgbClr val="0E0E0E"/>
              </a:solidFill>
              <a:latin typeface="Arial"/>
              <a:ea typeface="Arial"/>
              <a:cs typeface="Arial"/>
              <a:sym typeface="Arial"/>
            </a:endParaRPr>
          </a:p>
        </p:txBody>
      </p:sp>
      <p:sp>
        <p:nvSpPr>
          <p:cNvPr id="150" name="Google Shape;150;p8"/>
          <p:cNvSpPr txBox="1"/>
          <p:nvPr/>
        </p:nvSpPr>
        <p:spPr>
          <a:xfrm>
            <a:off x="575894" y="4861411"/>
            <a:ext cx="45370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DISTINCT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FirstName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151" name="Google Shape;151;p8"/>
          <p:cNvSpPr txBox="1"/>
          <p:nvPr/>
        </p:nvSpPr>
        <p:spPr>
          <a:xfrm>
            <a:off x="6487732" y="1397675"/>
            <a:ext cx="33388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Retrieve unique invoice dates:</a:t>
            </a:r>
            <a:endParaRPr sz="1800">
              <a:solidFill>
                <a:srgbClr val="0E0E0E"/>
              </a:solidFill>
              <a:latin typeface="Arial"/>
              <a:ea typeface="Arial"/>
              <a:cs typeface="Arial"/>
              <a:sym typeface="Arial"/>
            </a:endParaRPr>
          </a:p>
        </p:txBody>
      </p:sp>
      <p:sp>
        <p:nvSpPr>
          <p:cNvPr id="152" name="Google Shape;152;p8"/>
          <p:cNvSpPr txBox="1"/>
          <p:nvPr/>
        </p:nvSpPr>
        <p:spPr>
          <a:xfrm>
            <a:off x="6487732" y="1932786"/>
            <a:ext cx="51231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This query fetches all the unique dates on which invoices were issued from the Invoice table. If multiple invoices were issued on the same day, the date will appear only once in the result set.</a:t>
            </a:r>
            <a:endParaRPr/>
          </a:p>
        </p:txBody>
      </p:sp>
      <p:sp>
        <p:nvSpPr>
          <p:cNvPr id="153" name="Google Shape;153;p8"/>
          <p:cNvSpPr txBox="1"/>
          <p:nvPr/>
        </p:nvSpPr>
        <p:spPr>
          <a:xfrm>
            <a:off x="6487732" y="3298905"/>
            <a:ext cx="4110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DISTINCT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InvoiceDate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154" name="Google Shape;154;p8"/>
          <p:cNvSpPr txBox="1"/>
          <p:nvPr/>
        </p:nvSpPr>
        <p:spPr>
          <a:xfrm>
            <a:off x="6487732" y="4030181"/>
            <a:ext cx="46170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When to Use DISTINCT:</a:t>
            </a:r>
            <a:endParaRPr sz="1800">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 </a:t>
            </a:r>
            <a:r>
              <a:rPr lang="en-US" sz="1800" b="1">
                <a:solidFill>
                  <a:srgbClr val="0E0E0E"/>
                </a:solidFill>
                <a:latin typeface="Arial"/>
                <a:ea typeface="Arial"/>
                <a:cs typeface="Arial"/>
                <a:sym typeface="Arial"/>
              </a:rPr>
              <a:t>To eliminate duplicates</a:t>
            </a:r>
            <a:r>
              <a:rPr lang="en-US" sz="1800">
                <a:solidFill>
                  <a:srgbClr val="0E0E0E"/>
                </a:solidFill>
                <a:latin typeface="Arial"/>
                <a:ea typeface="Arial"/>
                <a:cs typeface="Arial"/>
                <a:sym typeface="Arial"/>
              </a:rPr>
              <a:t> from your result set when you’re only interested in unique values.</a:t>
            </a:r>
            <a:endParaRPr/>
          </a:p>
          <a:p>
            <a:pPr marL="0" marR="0" lvl="0" indent="0" algn="l" rtl="0">
              <a:spcBef>
                <a:spcPts val="0"/>
              </a:spcBef>
              <a:spcAft>
                <a:spcPts val="0"/>
              </a:spcAft>
              <a:buNone/>
            </a:pPr>
            <a:r>
              <a:rPr lang="en-US" sz="1800">
                <a:solidFill>
                  <a:srgbClr val="0E0E0E"/>
                </a:solidFill>
                <a:latin typeface="Arial"/>
                <a:ea typeface="Arial"/>
                <a:cs typeface="Arial"/>
                <a:sym typeface="Arial"/>
              </a:rPr>
              <a:t>• </a:t>
            </a:r>
            <a:r>
              <a:rPr lang="en-US" sz="1800" b="1">
                <a:solidFill>
                  <a:srgbClr val="0E0E0E"/>
                </a:solidFill>
                <a:latin typeface="Arial"/>
                <a:ea typeface="Arial"/>
                <a:cs typeface="Arial"/>
                <a:sym typeface="Arial"/>
              </a:rPr>
              <a:t>On columns with repeating values</a:t>
            </a:r>
            <a:r>
              <a:rPr lang="en-US" sz="1800">
                <a:solidFill>
                  <a:srgbClr val="0E0E0E"/>
                </a:solidFill>
                <a:latin typeface="Arial"/>
                <a:ea typeface="Arial"/>
                <a:cs typeface="Arial"/>
                <a:sym typeface="Arial"/>
              </a:rPr>
              <a:t>, where you want to count or list only unique occurrences.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581192" y="702156"/>
            <a:ext cx="11029616" cy="55017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FUNCTIONS IN SQL </a:t>
            </a:r>
            <a:endParaRPr/>
          </a:p>
        </p:txBody>
      </p:sp>
      <p:pic>
        <p:nvPicPr>
          <p:cNvPr id="160" name="Google Shape;160;p9"/>
          <p:cNvPicPr preferRelativeResize="0"/>
          <p:nvPr/>
        </p:nvPicPr>
        <p:blipFill rotWithShape="1">
          <a:blip r:embed="rId3">
            <a:alphaModFix/>
          </a:blip>
          <a:srcRect/>
          <a:stretch/>
        </p:blipFill>
        <p:spPr>
          <a:xfrm>
            <a:off x="861236" y="1376304"/>
            <a:ext cx="10996716" cy="2047733"/>
          </a:xfrm>
          <a:prstGeom prst="rect">
            <a:avLst/>
          </a:prstGeom>
          <a:noFill/>
          <a:ln>
            <a:noFill/>
          </a:ln>
        </p:spPr>
      </p:pic>
      <p:sp>
        <p:nvSpPr>
          <p:cNvPr id="161" name="Google Shape;161;p9"/>
          <p:cNvSpPr txBox="1"/>
          <p:nvPr/>
        </p:nvSpPr>
        <p:spPr>
          <a:xfrm>
            <a:off x="581194" y="5513932"/>
            <a:ext cx="4537800" cy="1015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2000"/>
              <a:buFont typeface="Noto Sans Symbols"/>
              <a:buChar char="▪"/>
            </a:pPr>
            <a:r>
              <a:rPr lang="en-US" sz="2000">
                <a:solidFill>
                  <a:schemeClr val="dk1"/>
                </a:solidFill>
                <a:latin typeface="Libre Franklin"/>
                <a:ea typeface="Libre Franklin"/>
                <a:cs typeface="Libre Franklin"/>
                <a:sym typeface="Libre Franklin"/>
              </a:rPr>
              <a:t>Numeric</a:t>
            </a:r>
            <a:endParaRPr/>
          </a:p>
          <a:p>
            <a:pPr marL="285750" marR="0" lvl="0" indent="-285750" algn="l" rtl="0">
              <a:spcBef>
                <a:spcPts val="0"/>
              </a:spcBef>
              <a:spcAft>
                <a:spcPts val="0"/>
              </a:spcAft>
              <a:buClr>
                <a:schemeClr val="accent1"/>
              </a:buClr>
              <a:buSzPts val="2000"/>
              <a:buFont typeface="Noto Sans Symbols"/>
              <a:buChar char="▪"/>
            </a:pPr>
            <a:r>
              <a:rPr lang="en-US" sz="2000">
                <a:solidFill>
                  <a:schemeClr val="dk1"/>
                </a:solidFill>
                <a:latin typeface="Libre Franklin"/>
                <a:ea typeface="Libre Franklin"/>
                <a:cs typeface="Libre Franklin"/>
                <a:sym typeface="Libre Franklin"/>
              </a:rPr>
              <a:t>String</a:t>
            </a:r>
            <a:endParaRPr/>
          </a:p>
          <a:p>
            <a:pPr marL="285750" marR="0" lvl="0" indent="-285750" algn="l" rtl="0">
              <a:spcBef>
                <a:spcPts val="0"/>
              </a:spcBef>
              <a:spcAft>
                <a:spcPts val="0"/>
              </a:spcAft>
              <a:buClr>
                <a:schemeClr val="accent1"/>
              </a:buClr>
              <a:buSzPts val="2000"/>
              <a:buFont typeface="Noto Sans Symbols"/>
              <a:buChar char="▪"/>
            </a:pPr>
            <a:r>
              <a:rPr lang="en-US" sz="2000">
                <a:solidFill>
                  <a:schemeClr val="dk1"/>
                </a:solidFill>
                <a:latin typeface="Libre Franklin"/>
                <a:ea typeface="Libre Franklin"/>
                <a:cs typeface="Libre Franklin"/>
                <a:sym typeface="Libre Franklin"/>
              </a:rPr>
              <a:t>Date/Time</a:t>
            </a:r>
            <a:endParaRPr/>
          </a:p>
        </p:txBody>
      </p:sp>
      <p:sp>
        <p:nvSpPr>
          <p:cNvPr id="162" name="Google Shape;162;p9"/>
          <p:cNvSpPr txBox="1"/>
          <p:nvPr/>
        </p:nvSpPr>
        <p:spPr>
          <a:xfrm>
            <a:off x="2080000" y="3753050"/>
            <a:ext cx="7581600" cy="9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solidFill>
                  <a:srgbClr val="3F3F3F"/>
                </a:solidFill>
                <a:latin typeface="Libre Franklin"/>
                <a:ea typeface="Libre Franklin"/>
                <a:cs typeface="Libre Franklin"/>
                <a:sym typeface="Libre Franklin"/>
              </a:rPr>
              <a:t>Function / Argument</a:t>
            </a:r>
            <a:endParaRPr sz="1700">
              <a:solidFill>
                <a:srgbClr val="3F3F3F"/>
              </a:solidFill>
              <a:latin typeface="Libre Franklin"/>
              <a:ea typeface="Libre Franklin"/>
              <a:cs typeface="Libre Franklin"/>
              <a:sym typeface="Libre Franklin"/>
            </a:endParaRPr>
          </a:p>
          <a:p>
            <a:pPr marL="457200" lvl="0" indent="-336550" algn="l" rtl="0">
              <a:spcBef>
                <a:spcPts val="0"/>
              </a:spcBef>
              <a:spcAft>
                <a:spcPts val="0"/>
              </a:spcAft>
              <a:buClr>
                <a:srgbClr val="3F3F3F"/>
              </a:buClr>
              <a:buSzPts val="1700"/>
              <a:buFont typeface="Libre Franklin"/>
              <a:buChar char="-"/>
            </a:pPr>
            <a:r>
              <a:rPr lang="en-US" sz="1700">
                <a:solidFill>
                  <a:srgbClr val="3F3F3F"/>
                </a:solidFill>
                <a:latin typeface="Libre Franklin"/>
                <a:ea typeface="Libre Franklin"/>
                <a:cs typeface="Libre Franklin"/>
                <a:sym typeface="Libre Franklin"/>
              </a:rPr>
              <a:t>operates on an expression enclosed in parentheses(argument) returning a value</a:t>
            </a:r>
            <a:endParaRPr sz="1700">
              <a:solidFill>
                <a:srgbClr val="3F3F3F"/>
              </a:solidFill>
              <a:latin typeface="Libre Franklin"/>
              <a:ea typeface="Libre Franklin"/>
              <a:cs typeface="Libre Franklin"/>
              <a:sym typeface="Libre Franklin"/>
            </a:endParaRPr>
          </a:p>
          <a:p>
            <a:pPr marL="457200" lvl="0" indent="-336550" algn="l" rtl="0">
              <a:spcBef>
                <a:spcPts val="0"/>
              </a:spcBef>
              <a:spcAft>
                <a:spcPts val="0"/>
              </a:spcAft>
              <a:buClr>
                <a:srgbClr val="3F3F3F"/>
              </a:buClr>
              <a:buSzPts val="1700"/>
              <a:buFont typeface="Libre Franklin"/>
              <a:buChar char="-"/>
            </a:pP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575894" y="729658"/>
            <a:ext cx="11029616" cy="56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NUMERIC FUNCTIONS</a:t>
            </a:r>
            <a:endParaRPr/>
          </a:p>
        </p:txBody>
      </p:sp>
      <p:pic>
        <p:nvPicPr>
          <p:cNvPr id="168" name="Google Shape;168;p10" descr="A picture containing text&#10;&#10;Description automatically generated"/>
          <p:cNvPicPr preferRelativeResize="0"/>
          <p:nvPr/>
        </p:nvPicPr>
        <p:blipFill rotWithShape="1">
          <a:blip r:embed="rId3">
            <a:alphaModFix/>
          </a:blip>
          <a:srcRect l="7295" t="9123" r="3402"/>
          <a:stretch/>
        </p:blipFill>
        <p:spPr>
          <a:xfrm>
            <a:off x="1510760" y="1557196"/>
            <a:ext cx="8164181" cy="4773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575894" y="729658"/>
            <a:ext cx="11029616" cy="71568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COMBINING FUNCTIONS:</a:t>
            </a:r>
            <a:endParaRPr/>
          </a:p>
        </p:txBody>
      </p:sp>
      <p:sp>
        <p:nvSpPr>
          <p:cNvPr id="184" name="Google Shape;184;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85" name="Google Shape;185;p12"/>
          <p:cNvSpPr txBox="1"/>
          <p:nvPr/>
        </p:nvSpPr>
        <p:spPr>
          <a:xfrm>
            <a:off x="1072945" y="1836153"/>
            <a:ext cx="6098458"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E0E0E"/>
                </a:solidFill>
                <a:latin typeface="Arial"/>
                <a:ea typeface="Arial"/>
                <a:cs typeface="Arial"/>
                <a:sym typeface="Arial"/>
              </a:rPr>
              <a:t>You can combine these functions for more complex calculations. For example, you could round the result of a logarithm calculation:</a:t>
            </a:r>
            <a:endParaRPr/>
          </a:p>
          <a:p>
            <a:pPr marL="0" marR="0" lvl="0" indent="0" algn="l" rtl="0">
              <a:spcBef>
                <a:spcPts val="0"/>
              </a:spcBef>
              <a:spcAft>
                <a:spcPts val="0"/>
              </a:spcAft>
              <a:buNone/>
            </a:pPr>
            <a:endParaRPr sz="2000">
              <a:solidFill>
                <a:srgbClr val="0E0E0E"/>
              </a:solidFill>
              <a:latin typeface="Arial"/>
              <a:ea typeface="Arial"/>
              <a:cs typeface="Arial"/>
              <a:sym typeface="Arial"/>
            </a:endParaRPr>
          </a:p>
          <a:p>
            <a:pPr marL="0" marR="0" lvl="0" indent="0" algn="l" rtl="0">
              <a:spcBef>
                <a:spcPts val="0"/>
              </a:spcBef>
              <a:spcAft>
                <a:spcPts val="0"/>
              </a:spcAft>
              <a:buNone/>
            </a:pPr>
            <a:r>
              <a:rPr lang="en-US" sz="2000" b="1">
                <a:solidFill>
                  <a:srgbClr val="0E0E0E"/>
                </a:solidFill>
                <a:latin typeface="Arial"/>
                <a:ea typeface="Arial"/>
                <a:cs typeface="Arial"/>
                <a:sym typeface="Arial"/>
              </a:rPr>
              <a:t>Example: Rounding the logarithm of invoice totals</a:t>
            </a:r>
            <a:endParaRPr sz="2000">
              <a:solidFill>
                <a:srgbClr val="0E0E0E"/>
              </a:solidFill>
              <a:latin typeface="Arial"/>
              <a:ea typeface="Arial"/>
              <a:cs typeface="Arial"/>
              <a:sym typeface="Arial"/>
            </a:endParaRPr>
          </a:p>
        </p:txBody>
      </p:sp>
      <p:sp>
        <p:nvSpPr>
          <p:cNvPr id="186" name="Google Shape;186;p12"/>
          <p:cNvSpPr txBox="1"/>
          <p:nvPr/>
        </p:nvSpPr>
        <p:spPr>
          <a:xfrm>
            <a:off x="1183126" y="3660657"/>
            <a:ext cx="8214852"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InvoiceID</a:t>
            </a:r>
            <a:r>
              <a:rPr lang="en-US" sz="1800">
                <a:solidFill>
                  <a:srgbClr val="000000"/>
                </a:solidFill>
                <a:latin typeface="Arial"/>
                <a:ea typeface="Arial"/>
                <a:cs typeface="Arial"/>
                <a:sym typeface="Arial"/>
              </a:rPr>
              <a:t>, </a:t>
            </a:r>
            <a:r>
              <a:rPr lang="en-US" sz="1800" b="1">
                <a:solidFill>
                  <a:srgbClr val="851F1E"/>
                </a:solidFill>
                <a:latin typeface="Arial"/>
                <a:ea typeface="Arial"/>
                <a:cs typeface="Arial"/>
                <a:sym typeface="Arial"/>
              </a:rPr>
              <a:t>ROUND</a:t>
            </a:r>
            <a:r>
              <a:rPr lang="en-US" sz="1800">
                <a:solidFill>
                  <a:srgbClr val="000000"/>
                </a:solidFill>
                <a:latin typeface="Arial"/>
                <a:ea typeface="Arial"/>
                <a:cs typeface="Arial"/>
                <a:sym typeface="Arial"/>
              </a:rPr>
              <a:t>(LOG(</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2</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RoundedLogTotal</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WHERE</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&gt; </a:t>
            </a:r>
            <a:r>
              <a:rPr lang="en-US" sz="1800">
                <a:solidFill>
                  <a:srgbClr val="0000FF"/>
                </a:solidFill>
                <a:latin typeface="Arial"/>
                <a:ea typeface="Arial"/>
                <a:cs typeface="Arial"/>
                <a:sym typeface="Arial"/>
              </a:rPr>
              <a:t>0</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187" name="Google Shape;187;p12"/>
          <p:cNvSpPr txBox="1"/>
          <p:nvPr/>
        </p:nvSpPr>
        <p:spPr>
          <a:xfrm>
            <a:off x="1072945" y="5480096"/>
            <a:ext cx="60984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calculates the logarithm of the invoice total and rounds the result to 2 decimal places.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575894" y="729658"/>
            <a:ext cx="11029616" cy="55345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STRING FUNCTIONS</a:t>
            </a:r>
            <a:endParaRPr/>
          </a:p>
        </p:txBody>
      </p:sp>
      <p:pic>
        <p:nvPicPr>
          <p:cNvPr id="193" name="Google Shape;193;p13" descr="Graphical user interface, text, application, email&#10;&#10;Description automatically generated"/>
          <p:cNvPicPr preferRelativeResize="0"/>
          <p:nvPr/>
        </p:nvPicPr>
        <p:blipFill rotWithShape="1">
          <a:blip r:embed="rId3">
            <a:alphaModFix/>
          </a:blip>
          <a:srcRect t="9544" b="1554"/>
          <a:stretch/>
        </p:blipFill>
        <p:spPr>
          <a:xfrm>
            <a:off x="1873045" y="1710813"/>
            <a:ext cx="8153031" cy="4218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575894" y="729658"/>
            <a:ext cx="11029616" cy="61244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STRING FUNCTION EXAMPLES: CONCAT(), LOWER()</a:t>
            </a:r>
            <a:endParaRPr/>
          </a:p>
        </p:txBody>
      </p:sp>
      <p:sp>
        <p:nvSpPr>
          <p:cNvPr id="199" name="Google Shape;199;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0" name="Google Shape;200;p14"/>
          <p:cNvSpPr txBox="1"/>
          <p:nvPr/>
        </p:nvSpPr>
        <p:spPr>
          <a:xfrm>
            <a:off x="575894" y="1826623"/>
            <a:ext cx="592814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CONCAT(): Concatenating Strings</a:t>
            </a:r>
            <a:endParaRPr sz="1800">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The CONCAT() function combines two or more strings into one. It’s useful for creating full names from separate FirstName and LastName columns, for example.</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Combining first and last names into a full name</a:t>
            </a:r>
            <a:endParaRPr sz="1800">
              <a:solidFill>
                <a:srgbClr val="0E0E0E"/>
              </a:solidFill>
              <a:latin typeface="Arial"/>
              <a:ea typeface="Arial"/>
              <a:cs typeface="Arial"/>
              <a:sym typeface="Arial"/>
            </a:endParaRPr>
          </a:p>
        </p:txBody>
      </p:sp>
      <p:sp>
        <p:nvSpPr>
          <p:cNvPr id="201" name="Google Shape;201;p14"/>
          <p:cNvSpPr txBox="1"/>
          <p:nvPr/>
        </p:nvSpPr>
        <p:spPr>
          <a:xfrm>
            <a:off x="575894" y="4102961"/>
            <a:ext cx="5190725"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CustomerID, </a:t>
            </a:r>
            <a:r>
              <a:rPr lang="en-US" sz="1800" u="sng">
                <a:solidFill>
                  <a:srgbClr val="000000"/>
                </a:solidFill>
                <a:latin typeface="Arial"/>
                <a:ea typeface="Arial"/>
                <a:cs typeface="Arial"/>
                <a:sym typeface="Arial"/>
              </a:rPr>
              <a:t>CONCAT</a:t>
            </a:r>
            <a:r>
              <a:rPr lang="en-US" sz="1800">
                <a:solidFill>
                  <a:srgbClr val="000000"/>
                </a:solidFill>
                <a:latin typeface="Arial"/>
                <a:ea typeface="Arial"/>
                <a:cs typeface="Arial"/>
                <a:sym typeface="Arial"/>
              </a:rPr>
              <a:t>(</a:t>
            </a:r>
            <a:r>
              <a:rPr lang="en-US" sz="1800" u="sng">
                <a:solidFill>
                  <a:srgbClr val="000000"/>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b="1">
                <a:solidFill>
                  <a:srgbClr val="000080"/>
                </a:solidFill>
                <a:latin typeface="Arial"/>
                <a:ea typeface="Arial"/>
                <a:cs typeface="Arial"/>
                <a:sym typeface="Arial"/>
              </a:rPr>
              <a:t>' '</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LastName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FullName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02" name="Google Shape;202;p14"/>
          <p:cNvSpPr txBox="1"/>
          <p:nvPr/>
        </p:nvSpPr>
        <p:spPr>
          <a:xfrm>
            <a:off x="6504039" y="1826623"/>
            <a:ext cx="523567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LOWER(): Converting Text to Lowercase</a:t>
            </a:r>
            <a:endParaRPr sz="1800">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The LOWER() function converts all characters in a string to lowercase. This can be useful when comparing text data case-insensitively.</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Converting email addresses to lowercase</a:t>
            </a:r>
            <a:endParaRPr sz="1800">
              <a:solidFill>
                <a:srgbClr val="0E0E0E"/>
              </a:solidFill>
              <a:latin typeface="Arial"/>
              <a:ea typeface="Arial"/>
              <a:cs typeface="Arial"/>
              <a:sym typeface="Arial"/>
            </a:endParaRPr>
          </a:p>
        </p:txBody>
      </p:sp>
      <p:sp>
        <p:nvSpPr>
          <p:cNvPr id="203" name="Google Shape;203;p14"/>
          <p:cNvSpPr txBox="1"/>
          <p:nvPr/>
        </p:nvSpPr>
        <p:spPr>
          <a:xfrm>
            <a:off x="6504039" y="4102961"/>
            <a:ext cx="5101471"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CustomerID, </a:t>
            </a:r>
            <a:r>
              <a:rPr lang="en-US" sz="1800" b="1">
                <a:solidFill>
                  <a:srgbClr val="000080"/>
                </a:solidFill>
                <a:latin typeface="Arial"/>
                <a:ea typeface="Arial"/>
                <a:cs typeface="Arial"/>
                <a:sym typeface="Arial"/>
              </a:rPr>
              <a:t>LOWER</a:t>
            </a:r>
            <a:r>
              <a:rPr lang="en-US" sz="1800">
                <a:solidFill>
                  <a:srgbClr val="000000"/>
                </a:solidFill>
                <a:latin typeface="Arial"/>
                <a:ea typeface="Arial"/>
                <a:cs typeface="Arial"/>
                <a:sym typeface="Arial"/>
              </a:rPr>
              <a:t>(</a:t>
            </a:r>
            <a:r>
              <a:rPr lang="en-US" sz="1800" u="sng">
                <a:solidFill>
                  <a:srgbClr val="000000"/>
                </a:solidFill>
                <a:latin typeface="Arial"/>
                <a:ea typeface="Arial"/>
                <a:cs typeface="Arial"/>
                <a:sym typeface="Arial"/>
              </a:rPr>
              <a:t>Email</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LowercaseEmail</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575894" y="729658"/>
            <a:ext cx="11029616" cy="61244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STRING FUNCTION EXAMPLES: TRIM() AND SUBSTRING()</a:t>
            </a:r>
            <a:endParaRPr/>
          </a:p>
        </p:txBody>
      </p:sp>
      <p:sp>
        <p:nvSpPr>
          <p:cNvPr id="209" name="Google Shape;209;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10" name="Google Shape;210;p15"/>
          <p:cNvSpPr txBox="1"/>
          <p:nvPr/>
        </p:nvSpPr>
        <p:spPr>
          <a:xfrm>
            <a:off x="615750" y="1800341"/>
            <a:ext cx="5386849"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E0E0E"/>
                </a:solidFill>
                <a:latin typeface="Arial"/>
                <a:ea typeface="Arial"/>
                <a:cs typeface="Arial"/>
                <a:sym typeface="Arial"/>
              </a:rPr>
              <a:t>TRIM(): Removing Leading and Trailing Spaces</a:t>
            </a:r>
            <a:endParaRPr sz="2000">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The TRIM() function removes any leading and trailing spaces from a string. It’s useful for cleaning up user input or inconsistent data.</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Removing extra spaces from customer names</a:t>
            </a:r>
            <a:endParaRPr sz="1800">
              <a:solidFill>
                <a:srgbClr val="0E0E0E"/>
              </a:solidFill>
              <a:latin typeface="Arial"/>
              <a:ea typeface="Arial"/>
              <a:cs typeface="Arial"/>
              <a:sym typeface="Arial"/>
            </a:endParaRPr>
          </a:p>
        </p:txBody>
      </p:sp>
      <p:sp>
        <p:nvSpPr>
          <p:cNvPr id="211" name="Google Shape;211;p15"/>
          <p:cNvSpPr txBox="1"/>
          <p:nvPr/>
        </p:nvSpPr>
        <p:spPr>
          <a:xfrm>
            <a:off x="615750" y="4102961"/>
            <a:ext cx="5386849"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b="1">
                <a:solidFill>
                  <a:srgbClr val="000080"/>
                </a:solidFill>
                <a:latin typeface="Arial"/>
                <a:ea typeface="Arial"/>
                <a:cs typeface="Arial"/>
                <a:sym typeface="Arial"/>
              </a:rPr>
              <a:t>TRIM</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CleanedFirstName</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000080"/>
                </a:solidFill>
                <a:latin typeface="Arial"/>
                <a:ea typeface="Arial"/>
                <a:cs typeface="Arial"/>
                <a:sym typeface="Arial"/>
              </a:rPr>
              <a:t>TRIM</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LastName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CleanedLastName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12" name="Google Shape;212;p15"/>
          <p:cNvSpPr txBox="1"/>
          <p:nvPr/>
        </p:nvSpPr>
        <p:spPr>
          <a:xfrm>
            <a:off x="575894" y="5576114"/>
            <a:ext cx="54267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removes any extra spaces at the beginning or end of the FirstName and LastName fields.</a:t>
            </a:r>
            <a:endParaRPr/>
          </a:p>
        </p:txBody>
      </p:sp>
      <p:sp>
        <p:nvSpPr>
          <p:cNvPr id="213" name="Google Shape;213;p15"/>
          <p:cNvSpPr txBox="1"/>
          <p:nvPr/>
        </p:nvSpPr>
        <p:spPr>
          <a:xfrm>
            <a:off x="6090702" y="1800341"/>
            <a:ext cx="5796498"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E0E0E"/>
                </a:solidFill>
                <a:latin typeface="Arial"/>
                <a:ea typeface="Arial"/>
                <a:cs typeface="Arial"/>
                <a:sym typeface="Arial"/>
              </a:rPr>
              <a:t>SUBSTRING(): Extracting Part of a String</a:t>
            </a:r>
            <a:endParaRPr sz="2000">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a:solidFill>
                  <a:srgbClr val="0E0E0E"/>
                </a:solidFill>
                <a:latin typeface="Arial"/>
                <a:ea typeface="Arial"/>
                <a:cs typeface="Arial"/>
                <a:sym typeface="Arial"/>
              </a:rPr>
              <a:t>The SUBSTRING() function extracts a portion of a string, starting from a given position and extracting a specified number of characters.</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0" marR="0" lvl="0" indent="0" algn="l" rtl="0">
              <a:spcBef>
                <a:spcPts val="0"/>
              </a:spcBef>
              <a:spcAft>
                <a:spcPts val="0"/>
              </a:spcAft>
              <a:buNone/>
            </a:pPr>
            <a:r>
              <a:rPr lang="en-US" sz="1800" b="1">
                <a:solidFill>
                  <a:srgbClr val="0E0E0E"/>
                </a:solidFill>
                <a:latin typeface="Arial"/>
                <a:ea typeface="Arial"/>
                <a:cs typeface="Arial"/>
                <a:sym typeface="Arial"/>
              </a:rPr>
              <a:t>Example: Extracting the first 3 characters of the first name</a:t>
            </a:r>
            <a:endParaRPr sz="1800">
              <a:solidFill>
                <a:srgbClr val="0E0E0E"/>
              </a:solidFill>
              <a:latin typeface="Arial"/>
              <a:ea typeface="Arial"/>
              <a:cs typeface="Arial"/>
              <a:sym typeface="Arial"/>
            </a:endParaRPr>
          </a:p>
        </p:txBody>
      </p:sp>
      <p:sp>
        <p:nvSpPr>
          <p:cNvPr id="214" name="Google Shape;214;p15"/>
          <p:cNvSpPr txBox="1"/>
          <p:nvPr/>
        </p:nvSpPr>
        <p:spPr>
          <a:xfrm>
            <a:off x="6189403" y="4102961"/>
            <a:ext cx="5697797"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a:t>
            </a:r>
            <a:r>
              <a:rPr lang="en-US" sz="1800" b="1">
                <a:solidFill>
                  <a:srgbClr val="000080"/>
                </a:solidFill>
                <a:latin typeface="Arial"/>
                <a:ea typeface="Arial"/>
                <a:cs typeface="Arial"/>
                <a:sym typeface="Arial"/>
              </a:rPr>
              <a:t>SUBSTRING</a:t>
            </a:r>
            <a:r>
              <a:rPr lang="en-US" sz="1800">
                <a:solidFill>
                  <a:srgbClr val="000000"/>
                </a:solidFill>
                <a:latin typeface="Arial"/>
                <a:ea typeface="Arial"/>
                <a:cs typeface="Arial"/>
                <a:sym typeface="Arial"/>
              </a:rPr>
              <a:t>(</a:t>
            </a:r>
            <a:r>
              <a:rPr lang="en-US" sz="1800" b="1" i="1" u="sng">
                <a:solidFill>
                  <a:srgbClr val="FF3737"/>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1</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3</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NamePrefix</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VIPCustomer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15" name="Google Shape;215;p15"/>
          <p:cNvSpPr txBox="1"/>
          <p:nvPr/>
        </p:nvSpPr>
        <p:spPr>
          <a:xfrm>
            <a:off x="6189403" y="5503493"/>
            <a:ext cx="5796498" cy="92333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Explanation</a:t>
            </a:r>
            <a:r>
              <a:rPr lang="en-US" sz="1800">
                <a:solidFill>
                  <a:srgbClr val="0E0E0E"/>
                </a:solidFill>
                <a:latin typeface="Arial"/>
                <a:ea typeface="Arial"/>
                <a:cs typeface="Arial"/>
                <a:sym typeface="Arial"/>
              </a:rPr>
              <a:t>: This query extracts the first 3 characters from the FirstName of each customer, which can be useful for generating a prefix or performing partial matches.</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1363</Words>
  <Application>Microsoft Office PowerPoint</Application>
  <PresentationFormat>Widescreen</PresentationFormat>
  <Paragraphs>190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Libre Franklin</vt:lpstr>
      <vt:lpstr>Franklin Gothic</vt:lpstr>
      <vt:lpstr>Noto Sans Symbols</vt:lpstr>
      <vt:lpstr>Arial</vt:lpstr>
      <vt:lpstr>Calibri</vt:lpstr>
      <vt:lpstr>DividendVTI</vt:lpstr>
      <vt:lpstr>SQL Functions</vt:lpstr>
      <vt:lpstr>SQL REVIEW</vt:lpstr>
      <vt:lpstr>DISTINCT</vt:lpstr>
      <vt:lpstr>FUNCTIONS IN SQL </vt:lpstr>
      <vt:lpstr>NUMERIC FUNCTIONS</vt:lpstr>
      <vt:lpstr>COMBINING FUNCTIONS:</vt:lpstr>
      <vt:lpstr>STRING FUNCTIONS</vt:lpstr>
      <vt:lpstr>STRING FUNCTION EXAMPLES: CONCAT(), LOWER()</vt:lpstr>
      <vt:lpstr>STRING FUNCTION EXAMPLES: TRIM() AND SUBSTRING()</vt:lpstr>
      <vt:lpstr>COMBINING STRING FUNCTIONS</vt:lpstr>
      <vt:lpstr>LIKE</vt:lpstr>
      <vt:lpstr>DATE/TIME FUNCTIONS</vt:lpstr>
      <vt:lpstr>CURTIME(): RETRIEVES THE CURRENT TIME</vt:lpstr>
      <vt:lpstr>NOW(): RETRIEVES THE CURRENT DATE AND TIME</vt:lpstr>
      <vt:lpstr>DATEDIFF(): CALCULATES THE DIFFERENCE BETWEEN TWO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Scott Toborg</dc:creator>
  <cp:lastModifiedBy>Jake Rhodes</cp:lastModifiedBy>
  <cp:revision>4</cp:revision>
  <dcterms:created xsi:type="dcterms:W3CDTF">2023-08-21T23:41:59Z</dcterms:created>
  <dcterms:modified xsi:type="dcterms:W3CDTF">2025-10-13T15:42:15Z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