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74" r:id="rId3"/>
    <p:sldId id="275" r:id="rId4"/>
    <p:sldId id="276" r:id="rId5"/>
    <p:sldId id="277" r:id="rId6"/>
    <p:sldId id="278" r:id="rId7"/>
    <p:sldId id="279" r:id="rId8"/>
    <p:sldId id="280" r:id="rId9"/>
    <p:sldId id="281" r:id="rId10"/>
    <p:sldId id="282" r:id="rId11"/>
    <p:sldId id="283" r:id="rId12"/>
    <p:sldId id="284" r:id="rId13"/>
  </p:sldIdLst>
  <p:sldSz cx="12192000" cy="6858000"/>
  <p:notesSz cx="7102475" cy="9388475"/>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fDKrfYraVQTmOsaZXXQS4aGPdY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604"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9" Type="http://customschemas.google.com/relationships/presentationmetadata" Target="metadata"/><Relationship Id="rId3" Type="http://schemas.openxmlformats.org/officeDocument/2006/relationships/slide" Target="slides/slide2.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7739" cy="471054"/>
          </a:xfrm>
          <a:prstGeom prst="rect">
            <a:avLst/>
          </a:prstGeom>
          <a:noFill/>
          <a:ln>
            <a:noFill/>
          </a:ln>
        </p:spPr>
        <p:txBody>
          <a:bodyPr spcFirstLastPara="1" wrap="square" lIns="94225" tIns="47100" rIns="94225" bIns="471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3092" y="0"/>
            <a:ext cx="3077739" cy="471054"/>
          </a:xfrm>
          <a:prstGeom prst="rect">
            <a:avLst/>
          </a:prstGeom>
          <a:noFill/>
          <a:ln>
            <a:noFill/>
          </a:ln>
        </p:spPr>
        <p:txBody>
          <a:bodyPr spcFirstLastPara="1" wrap="square" lIns="94225" tIns="47100" rIns="94225" bIns="471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0248" y="4518204"/>
            <a:ext cx="5681980" cy="3696712"/>
          </a:xfrm>
          <a:prstGeom prst="rect">
            <a:avLst/>
          </a:prstGeom>
          <a:noFill/>
          <a:ln>
            <a:noFill/>
          </a:ln>
        </p:spPr>
        <p:txBody>
          <a:bodyPr spcFirstLastPara="1" wrap="square" lIns="94225" tIns="47100" rIns="94225" bIns="471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917422"/>
            <a:ext cx="3077739" cy="471053"/>
          </a:xfrm>
          <a:prstGeom prst="rect">
            <a:avLst/>
          </a:prstGeom>
          <a:noFill/>
          <a:ln>
            <a:noFill/>
          </a:ln>
        </p:spPr>
        <p:txBody>
          <a:bodyPr spcFirstLastPara="1" wrap="square" lIns="94225" tIns="47100" rIns="94225" bIns="471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3092" y="8917422"/>
            <a:ext cx="3077739" cy="471053"/>
          </a:xfrm>
          <a:prstGeom prst="rect">
            <a:avLst/>
          </a:prstGeom>
          <a:noFill/>
          <a:ln>
            <a:noFill/>
          </a:ln>
        </p:spPr>
        <p:txBody>
          <a:bodyPr spcFirstLastPara="1" wrap="square" lIns="94225" tIns="47100" rIns="94225" bIns="471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1:notes"/>
          <p:cNvSpPr txBox="1">
            <a:spLocks noGrp="1"/>
          </p:cNvSpPr>
          <p:nvPr>
            <p:ph type="body" idx="1"/>
          </p:nvPr>
        </p:nvSpPr>
        <p:spPr>
          <a:xfrm>
            <a:off x="710248" y="4518204"/>
            <a:ext cx="5681980" cy="3696712"/>
          </a:xfrm>
          <a:prstGeom prst="rect">
            <a:avLst/>
          </a:prstGeom>
          <a:noFill/>
          <a:ln>
            <a:noFill/>
          </a:ln>
        </p:spPr>
        <p:txBody>
          <a:bodyPr spcFirstLastPara="1" wrap="square" lIns="94225" tIns="47100" rIns="94225" bIns="47100" anchor="t" anchorCtr="0">
            <a:noAutofit/>
          </a:bodyPr>
          <a:lstStyle/>
          <a:p>
            <a:pPr marL="0" lvl="0" indent="0" algn="l" rtl="0">
              <a:spcBef>
                <a:spcPts val="0"/>
              </a:spcBef>
              <a:spcAft>
                <a:spcPts val="0"/>
              </a:spcAft>
              <a:buNone/>
            </a:pPr>
            <a:r>
              <a:rPr lang="en-US"/>
              <a:t>Prompt: Data Scientists joining together to build the ultimate AI system</a:t>
            </a:r>
            <a:endParaRPr/>
          </a:p>
        </p:txBody>
      </p:sp>
      <p:sp>
        <p:nvSpPr>
          <p:cNvPr id="98" name="Google Shape;98;p1:notes"/>
          <p:cNvSpPr txBox="1">
            <a:spLocks noGrp="1"/>
          </p:cNvSpPr>
          <p:nvPr>
            <p:ph type="sldNum" idx="12"/>
          </p:nvPr>
        </p:nvSpPr>
        <p:spPr>
          <a:xfrm>
            <a:off x="4023092" y="8917422"/>
            <a:ext cx="3077739" cy="471053"/>
          </a:xfrm>
          <a:prstGeom prst="rect">
            <a:avLst/>
          </a:prstGeom>
          <a:noFill/>
          <a:ln>
            <a:noFill/>
          </a:ln>
        </p:spPr>
        <p:txBody>
          <a:bodyPr spcFirstLastPara="1" wrap="square" lIns="94225" tIns="47100" rIns="94225" bIns="471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0: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360" name="Google Shape;360;p30: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1: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370" name="Google Shape;370;p31: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2: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381" name="Google Shape;381;p32: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2: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22:notes"/>
          <p:cNvSpPr txBox="1">
            <a:spLocks noGrp="1"/>
          </p:cNvSpPr>
          <p:nvPr>
            <p:ph type="body" idx="1"/>
          </p:nvPr>
        </p:nvSpPr>
        <p:spPr>
          <a:xfrm>
            <a:off x="710248" y="4518204"/>
            <a:ext cx="5681980" cy="3696712"/>
          </a:xfrm>
          <a:prstGeom prst="rect">
            <a:avLst/>
          </a:prstGeom>
          <a:noFill/>
          <a:ln>
            <a:noFill/>
          </a:ln>
        </p:spPr>
        <p:txBody>
          <a:bodyPr spcFirstLastPara="1" wrap="square" lIns="94225" tIns="47100" rIns="94225" bIns="47100" anchor="t" anchorCtr="0">
            <a:noAutofit/>
          </a:bodyPr>
          <a:lstStyle/>
          <a:p>
            <a:pPr marL="0" lvl="0" indent="0" algn="l" rtl="0">
              <a:spcBef>
                <a:spcPts val="0"/>
              </a:spcBef>
              <a:spcAft>
                <a:spcPts val="0"/>
              </a:spcAft>
              <a:buNone/>
            </a:pPr>
            <a:r>
              <a:rPr lang="en-US"/>
              <a:t>INNER and LEFT JOINs are the most common. You will likely use these in 98.3% of all cases. ☺</a:t>
            </a:r>
            <a:endParaRPr/>
          </a:p>
        </p:txBody>
      </p:sp>
      <p:sp>
        <p:nvSpPr>
          <p:cNvPr id="278" name="Google Shape;278;p22:notes"/>
          <p:cNvSpPr txBox="1">
            <a:spLocks noGrp="1"/>
          </p:cNvSpPr>
          <p:nvPr>
            <p:ph type="sldNum" idx="12"/>
          </p:nvPr>
        </p:nvSpPr>
        <p:spPr>
          <a:xfrm>
            <a:off x="4023092" y="8917422"/>
            <a:ext cx="3077739" cy="471053"/>
          </a:xfrm>
          <a:prstGeom prst="rect">
            <a:avLst/>
          </a:prstGeom>
          <a:noFill/>
          <a:ln>
            <a:noFill/>
          </a:ln>
        </p:spPr>
        <p:txBody>
          <a:bodyPr spcFirstLastPara="1" wrap="square" lIns="94225" tIns="47100" rIns="94225" bIns="471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3: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87" name="Google Shape;287;p23: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4: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297" name="Google Shape;297;p24: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5: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308" name="Google Shape;308;p25: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6: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318" name="Google Shape;318;p26: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7: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328" name="Google Shape;328;p27: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8:notes"/>
          <p:cNvSpPr txBox="1">
            <a:spLocks noGrp="1"/>
          </p:cNvSpPr>
          <p:nvPr>
            <p:ph type="body" idx="1"/>
          </p:nvPr>
        </p:nvSpPr>
        <p:spPr>
          <a:xfrm>
            <a:off x="710248" y="4518204"/>
            <a:ext cx="5681980" cy="3696712"/>
          </a:xfrm>
          <a:prstGeom prst="rect">
            <a:avLst/>
          </a:prstGeom>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339" name="Google Shape;339;p28: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9: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p29:notes"/>
          <p:cNvSpPr txBox="1">
            <a:spLocks noGrp="1"/>
          </p:cNvSpPr>
          <p:nvPr>
            <p:ph type="body" idx="1"/>
          </p:nvPr>
        </p:nvSpPr>
        <p:spPr>
          <a:xfrm>
            <a:off x="710248" y="4518204"/>
            <a:ext cx="5681980" cy="3696712"/>
          </a:xfrm>
          <a:prstGeom prst="rect">
            <a:avLst/>
          </a:prstGeom>
          <a:noFill/>
          <a:ln>
            <a:noFill/>
          </a:ln>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350" name="Google Shape;350;p29:notes"/>
          <p:cNvSpPr txBox="1">
            <a:spLocks noGrp="1"/>
          </p:cNvSpPr>
          <p:nvPr>
            <p:ph type="sldNum" idx="12"/>
          </p:nvPr>
        </p:nvSpPr>
        <p:spPr>
          <a:xfrm>
            <a:off x="4023092" y="8917422"/>
            <a:ext cx="3077739" cy="471053"/>
          </a:xfrm>
          <a:prstGeom prst="rect">
            <a:avLst/>
          </a:prstGeom>
          <a:noFill/>
          <a:ln>
            <a:noFill/>
          </a:ln>
        </p:spPr>
        <p:txBody>
          <a:bodyPr spcFirstLastPara="1" wrap="square" lIns="94225" tIns="47100" rIns="94225" bIns="471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4"/>
          <p:cNvSpPr txBox="1">
            <a:spLocks noGrp="1"/>
          </p:cNvSpPr>
          <p:nvPr>
            <p:ph type="title"/>
          </p:nvPr>
        </p:nvSpPr>
        <p:spPr>
          <a:xfrm>
            <a:off x="581192" y="702156"/>
            <a:ext cx="11029616" cy="55017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4"/>
          <p:cNvSpPr txBox="1">
            <a:spLocks noGrp="1"/>
          </p:cNvSpPr>
          <p:nvPr>
            <p:ph type="body" idx="1"/>
          </p:nvPr>
        </p:nvSpPr>
        <p:spPr>
          <a:xfrm>
            <a:off x="581192" y="1451113"/>
            <a:ext cx="11029615" cy="4524237"/>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2" name="Google Shape;22;p3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4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3"/>
          <p:cNvSpPr txBox="1">
            <a:spLocks noGrp="1"/>
          </p:cNvSpPr>
          <p:nvPr>
            <p:ph type="body" idx="1"/>
          </p:nvPr>
        </p:nvSpPr>
        <p:spPr>
          <a:xfrm rot="5400000">
            <a:off x="4269977" y="-1352782"/>
            <a:ext cx="3652047"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2" name="Google Shape;82;p4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4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44"/>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4"/>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4"/>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9" name="Google Shape;89;p44"/>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4"/>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4"/>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4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
        <p:cNvGrpSpPr/>
        <p:nvPr/>
      </p:nvGrpSpPr>
      <p:grpSpPr>
        <a:xfrm>
          <a:off x="0" y="0"/>
          <a:ext cx="0" cy="0"/>
          <a:chOff x="0" y="0"/>
          <a:chExt cx="0" cy="0"/>
        </a:xfrm>
      </p:grpSpPr>
      <p:sp>
        <p:nvSpPr>
          <p:cNvPr id="26" name="Google Shape;26;p35"/>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5"/>
          <p:cNvSpPr txBox="1">
            <a:spLocks noGrp="1"/>
          </p:cNvSpPr>
          <p:nvPr>
            <p:ph type="body" idx="1"/>
          </p:nvPr>
        </p:nvSpPr>
        <p:spPr>
          <a:xfrm>
            <a:off x="581193" y="2228003"/>
            <a:ext cx="5194767"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5"/>
          <p:cNvSpPr txBox="1">
            <a:spLocks noGrp="1"/>
          </p:cNvSpPr>
          <p:nvPr>
            <p:ph type="body" idx="2"/>
          </p:nvPr>
        </p:nvSpPr>
        <p:spPr>
          <a:xfrm>
            <a:off x="6416039" y="2228003"/>
            <a:ext cx="5194769" cy="3633047"/>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9" name="Google Shape;29;p3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36"/>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37"/>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7"/>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7"/>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41" name="Google Shape;41;p3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38"/>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8"/>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8"/>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8" name="Google Shape;48;p3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1"/>
        <p:cNvGrpSpPr/>
        <p:nvPr/>
      </p:nvGrpSpPr>
      <p:grpSpPr>
        <a:xfrm>
          <a:off x="0" y="0"/>
          <a:ext cx="0" cy="0"/>
          <a:chOff x="0" y="0"/>
          <a:chExt cx="0" cy="0"/>
        </a:xfrm>
      </p:grpSpPr>
      <p:sp>
        <p:nvSpPr>
          <p:cNvPr id="52" name="Google Shape;52;p39"/>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9"/>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4" name="Google Shape;54;p39"/>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5" name="Google Shape;55;p39"/>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6" name="Google Shape;56;p39"/>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7" name="Google Shape;57;p39"/>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39"/>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9"/>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4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41"/>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1"/>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1"/>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8" name="Google Shape;68;p41"/>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9" name="Google Shape;69;p41"/>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1"/>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1"/>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42"/>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2"/>
          <p:cNvSpPr>
            <a:spLocks noGrp="1"/>
          </p:cNvSpPr>
          <p:nvPr>
            <p:ph type="pic" idx="2"/>
          </p:nvPr>
        </p:nvSpPr>
        <p:spPr>
          <a:xfrm>
            <a:off x="447817" y="641350"/>
            <a:ext cx="11290859" cy="3651249"/>
          </a:xfrm>
          <a:prstGeom prst="rect">
            <a:avLst/>
          </a:prstGeom>
          <a:noFill/>
          <a:ln>
            <a:noFill/>
          </a:ln>
        </p:spPr>
      </p:sp>
      <p:sp>
        <p:nvSpPr>
          <p:cNvPr id="75" name="Google Shape;75;p42"/>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6" name="Google Shape;76;p4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33"/>
          <p:cNvSpPr txBox="1">
            <a:spLocks noGrp="1"/>
          </p:cNvSpPr>
          <p:nvPr>
            <p:ph type="body" idx="1"/>
          </p:nvPr>
        </p:nvSpPr>
        <p:spPr>
          <a:xfrm>
            <a:off x="581192" y="2336002"/>
            <a:ext cx="11029616" cy="3652047"/>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3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33"/>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4" name="Google Shape;14;p33"/>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33"/>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3"/>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3"/>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 name="Google Shape;18;p33"/>
          <p:cNvPicPr preferRelativeResize="0"/>
          <p:nvPr/>
        </p:nvPicPr>
        <p:blipFill rotWithShape="1">
          <a:blip r:embed="rId13">
            <a:alphaModFix/>
          </a:blip>
          <a:srcRect/>
          <a:stretch/>
        </p:blipFill>
        <p:spPr>
          <a:xfrm>
            <a:off x="10473306" y="5930473"/>
            <a:ext cx="1354843" cy="539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1"/>
          <p:cNvSpPr/>
          <p:nvPr/>
        </p:nvSpPr>
        <p:spPr>
          <a:xfrm>
            <a:off x="446534" y="457200"/>
            <a:ext cx="3703320" cy="94997"/>
          </a:xfrm>
          <a:prstGeom prst="rect">
            <a:avLst/>
          </a:prstGeom>
          <a:solidFill>
            <a:srgbClr val="4653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1" name="Google Shape;101;p1"/>
          <p:cNvSpPr/>
          <p:nvPr/>
        </p:nvSpPr>
        <p:spPr>
          <a:xfrm>
            <a:off x="8042147" y="453643"/>
            <a:ext cx="3703320" cy="98554"/>
          </a:xfrm>
          <a:prstGeom prst="rect">
            <a:avLst/>
          </a:prstGeom>
          <a:solidFill>
            <a:srgbClr val="969FA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2" name="Google Shape;102;p1"/>
          <p:cNvSpPr/>
          <p:nvPr/>
        </p:nvSpPr>
        <p:spPr>
          <a:xfrm>
            <a:off x="4241830" y="457200"/>
            <a:ext cx="3703320" cy="9144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3" name="Google Shape;103;p1"/>
          <p:cNvSpPr/>
          <p:nvPr/>
        </p:nvSpPr>
        <p:spPr>
          <a:xfrm>
            <a:off x="446534" y="3085764"/>
            <a:ext cx="11298932" cy="3338149"/>
          </a:xfrm>
          <a:prstGeom prst="rect">
            <a:avLst/>
          </a:prstGeom>
          <a:solidFill>
            <a:srgbClr val="4653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4" name="Google Shape;104;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105" name="Google Shape;105;p1" descr="A group of people around a table with computers&#10;&#10;Description automatically generated"/>
          <p:cNvPicPr preferRelativeResize="0">
            <a:picLocks noGrp="1"/>
          </p:cNvPicPr>
          <p:nvPr>
            <p:ph type="body" idx="1"/>
          </p:nvPr>
        </p:nvPicPr>
        <p:blipFill rotWithShape="1">
          <a:blip r:embed="rId3">
            <a:alphaModFix/>
          </a:blip>
          <a:srcRect t="29179" b="14570"/>
          <a:stretch/>
        </p:blipFill>
        <p:spPr>
          <a:xfrm>
            <a:off x="20" y="10"/>
            <a:ext cx="12191980" cy="6857990"/>
          </a:xfrm>
          <a:prstGeom prst="rect">
            <a:avLst/>
          </a:prstGeom>
          <a:noFill/>
          <a:ln>
            <a:noFill/>
          </a:ln>
        </p:spPr>
      </p:pic>
      <p:sp>
        <p:nvSpPr>
          <p:cNvPr id="106" name="Google Shape;106;p1"/>
          <p:cNvSpPr/>
          <p:nvPr/>
        </p:nvSpPr>
        <p:spPr>
          <a:xfrm rot="10800000">
            <a:off x="-3" y="4530071"/>
            <a:ext cx="12191999" cy="2327926"/>
          </a:xfrm>
          <a:prstGeom prst="rect">
            <a:avLst/>
          </a:prstGeom>
          <a:gradFill>
            <a:gsLst>
              <a:gs pos="0">
                <a:srgbClr val="000000">
                  <a:alpha val="0"/>
                </a:srgbClr>
              </a:gs>
              <a:gs pos="56000">
                <a:srgbClr val="000000">
                  <a:alpha val="38823"/>
                </a:srgbClr>
              </a:gs>
              <a:gs pos="100000">
                <a:srgbClr val="000000">
                  <a:alpha val="80000"/>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
          <p:cNvSpPr txBox="1">
            <a:spLocks noGrp="1"/>
          </p:cNvSpPr>
          <p:nvPr>
            <p:ph type="title"/>
          </p:nvPr>
        </p:nvSpPr>
        <p:spPr>
          <a:xfrm>
            <a:off x="2103121" y="4727173"/>
            <a:ext cx="7985759" cy="86882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lt1"/>
              </a:buClr>
              <a:buSzPts val="4000"/>
              <a:buFont typeface="Franklin Gothic"/>
              <a:buNone/>
            </a:pPr>
            <a:r>
              <a:rPr lang="en-US" sz="4000" dirty="0">
                <a:solidFill>
                  <a:schemeClr val="lt1"/>
                </a:solidFill>
              </a:rPr>
              <a:t>SQL JOINS</a:t>
            </a:r>
            <a:endParaRPr sz="4000" dirty="0">
              <a:solidFill>
                <a:schemeClr val="lt1"/>
              </a:solidFill>
            </a:endParaRPr>
          </a:p>
        </p:txBody>
      </p:sp>
      <p:sp>
        <p:nvSpPr>
          <p:cNvPr id="108" name="Google Shape;108;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solidFill>
                  <a:schemeClr val="lt1"/>
                </a:solidFill>
              </a:rPr>
              <a:t>1</a:t>
            </a:fld>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1"/>
        <p:cNvGrpSpPr/>
        <p:nvPr/>
      </p:nvGrpSpPr>
      <p:grpSpPr>
        <a:xfrm>
          <a:off x="0" y="0"/>
          <a:ext cx="0" cy="0"/>
          <a:chOff x="0" y="0"/>
          <a:chExt cx="0" cy="0"/>
        </a:xfrm>
      </p:grpSpPr>
      <p:sp>
        <p:nvSpPr>
          <p:cNvPr id="362" name="Google Shape;362;p30"/>
          <p:cNvSpPr/>
          <p:nvPr/>
        </p:nvSpPr>
        <p:spPr>
          <a:xfrm>
            <a:off x="446534" y="457200"/>
            <a:ext cx="3703320" cy="94997"/>
          </a:xfrm>
          <a:prstGeom prst="rect">
            <a:avLst/>
          </a:prstGeom>
          <a:solidFill>
            <a:srgbClr val="4653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63" name="Google Shape;363;p30"/>
          <p:cNvSpPr/>
          <p:nvPr/>
        </p:nvSpPr>
        <p:spPr>
          <a:xfrm>
            <a:off x="8042147" y="453643"/>
            <a:ext cx="3703320" cy="98554"/>
          </a:xfrm>
          <a:prstGeom prst="rect">
            <a:avLst/>
          </a:prstGeom>
          <a:solidFill>
            <a:srgbClr val="969FA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64" name="Google Shape;364;p30"/>
          <p:cNvSpPr/>
          <p:nvPr/>
        </p:nvSpPr>
        <p:spPr>
          <a:xfrm>
            <a:off x="4241830" y="457200"/>
            <a:ext cx="3703320" cy="9144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65" name="Google Shape;365;p30"/>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366" name="Google Shape;366;p30"/>
          <p:cNvPicPr preferRelativeResize="0"/>
          <p:nvPr/>
        </p:nvPicPr>
        <p:blipFill rotWithShape="1">
          <a:blip r:embed="rId3">
            <a:alphaModFix/>
          </a:blip>
          <a:srcRect r="18131" b="45367"/>
          <a:stretch/>
        </p:blipFill>
        <p:spPr>
          <a:xfrm>
            <a:off x="647907" y="1449711"/>
            <a:ext cx="10896185" cy="3781050"/>
          </a:xfrm>
          <a:prstGeom prst="rect">
            <a:avLst/>
          </a:prstGeom>
          <a:noFill/>
          <a:ln>
            <a:noFill/>
          </a:ln>
        </p:spPr>
      </p:pic>
      <p:sp>
        <p:nvSpPr>
          <p:cNvPr id="367" name="Google Shape;367;p3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1"/>
          <p:cNvSpPr txBox="1">
            <a:spLocks noGrp="1"/>
          </p:cNvSpPr>
          <p:nvPr>
            <p:ph type="title"/>
          </p:nvPr>
        </p:nvSpPr>
        <p:spPr>
          <a:xfrm>
            <a:off x="575894" y="729658"/>
            <a:ext cx="1341396" cy="53870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UNION</a:t>
            </a:r>
            <a:endParaRPr/>
          </a:p>
        </p:txBody>
      </p:sp>
      <p:sp>
        <p:nvSpPr>
          <p:cNvPr id="373" name="Google Shape;373;p3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374" name="Google Shape;374;p31"/>
          <p:cNvSpPr txBox="1"/>
          <p:nvPr/>
        </p:nvSpPr>
        <p:spPr>
          <a:xfrm>
            <a:off x="428411" y="1539962"/>
            <a:ext cx="4674532" cy="203132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1"/>
              </a:buClr>
              <a:buSzPts val="1800"/>
              <a:buFont typeface="Noto Sans Symbols"/>
              <a:buChar char="▪"/>
            </a:pPr>
            <a:r>
              <a:rPr lang="en-US" sz="1800">
                <a:solidFill>
                  <a:srgbClr val="0E0E0E"/>
                </a:solidFill>
                <a:latin typeface="Arial"/>
                <a:ea typeface="Arial"/>
                <a:cs typeface="Arial"/>
                <a:sym typeface="Arial"/>
              </a:rPr>
              <a:t>The UNION operator is used to combine results of two or more SELECT queries into a single result set. </a:t>
            </a:r>
            <a:endParaRPr/>
          </a:p>
          <a:p>
            <a:pPr marL="285750" marR="0" lvl="0" indent="-285750" algn="l" rtl="0">
              <a:spcBef>
                <a:spcPts val="0"/>
              </a:spcBef>
              <a:spcAft>
                <a:spcPts val="0"/>
              </a:spcAft>
              <a:buClr>
                <a:schemeClr val="accent1"/>
              </a:buClr>
              <a:buSzPts val="1800"/>
              <a:buFont typeface="Noto Sans Symbols"/>
              <a:buChar char="▪"/>
            </a:pPr>
            <a:r>
              <a:rPr lang="en-US" sz="1800">
                <a:solidFill>
                  <a:srgbClr val="0E0E0E"/>
                </a:solidFill>
                <a:latin typeface="Arial"/>
                <a:ea typeface="Arial"/>
                <a:cs typeface="Arial"/>
                <a:sym typeface="Arial"/>
              </a:rPr>
              <a:t>It removes duplicate rows by default, so the result set contains only unique rows. </a:t>
            </a:r>
            <a:endParaRPr/>
          </a:p>
          <a:p>
            <a:pPr marL="285750" marR="0" lvl="0" indent="-285750" algn="l" rtl="0">
              <a:spcBef>
                <a:spcPts val="0"/>
              </a:spcBef>
              <a:spcAft>
                <a:spcPts val="0"/>
              </a:spcAft>
              <a:buClr>
                <a:schemeClr val="accent1"/>
              </a:buClr>
              <a:buSzPts val="1800"/>
              <a:buFont typeface="Noto Sans Symbols"/>
              <a:buChar char="▪"/>
            </a:pPr>
            <a:r>
              <a:rPr lang="en-US" sz="1800">
                <a:solidFill>
                  <a:srgbClr val="0E0E0E"/>
                </a:solidFill>
                <a:latin typeface="Arial"/>
                <a:ea typeface="Arial"/>
                <a:cs typeface="Arial"/>
                <a:sym typeface="Arial"/>
              </a:rPr>
              <a:t>If you want to include all duplicate rows, you can use UNION ALL.</a:t>
            </a:r>
            <a:endParaRPr/>
          </a:p>
        </p:txBody>
      </p:sp>
      <p:sp>
        <p:nvSpPr>
          <p:cNvPr id="375" name="Google Shape;375;p31"/>
          <p:cNvSpPr txBox="1"/>
          <p:nvPr/>
        </p:nvSpPr>
        <p:spPr>
          <a:xfrm>
            <a:off x="428411" y="3685798"/>
            <a:ext cx="5452509"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E0E0E"/>
                </a:solidFill>
                <a:latin typeface="Arial"/>
                <a:ea typeface="Arial"/>
                <a:cs typeface="Arial"/>
                <a:sym typeface="Arial"/>
              </a:rPr>
              <a:t>Key Points:</a:t>
            </a:r>
            <a:endParaRPr sz="1800" b="1">
              <a:solidFill>
                <a:srgbClr val="0E0E0E"/>
              </a:solidFill>
              <a:latin typeface="Arial"/>
              <a:ea typeface="Arial"/>
              <a:cs typeface="Arial"/>
              <a:sym typeface="Arial"/>
            </a:endParaRPr>
          </a:p>
          <a:p>
            <a:pPr marL="0" marR="0" lvl="0" indent="0" algn="l" rtl="0">
              <a:spcBef>
                <a:spcPts val="0"/>
              </a:spcBef>
              <a:spcAft>
                <a:spcPts val="0"/>
              </a:spcAft>
              <a:buNone/>
            </a:pPr>
            <a:endParaRPr sz="1800">
              <a:solidFill>
                <a:srgbClr val="0E0E0E"/>
              </a:solidFill>
              <a:latin typeface="Arial"/>
              <a:ea typeface="Arial"/>
              <a:cs typeface="Arial"/>
              <a:sym typeface="Arial"/>
            </a:endParaRPr>
          </a:p>
          <a:p>
            <a:pPr marL="285750" marR="0" lvl="0" indent="-285750" algn="l" rtl="0">
              <a:spcBef>
                <a:spcPts val="0"/>
              </a:spcBef>
              <a:spcAft>
                <a:spcPts val="0"/>
              </a:spcAft>
              <a:buClr>
                <a:schemeClr val="accent1"/>
              </a:buClr>
              <a:buSzPts val="1800"/>
              <a:buFont typeface="Noto Sans Symbols"/>
              <a:buChar char="▪"/>
            </a:pPr>
            <a:r>
              <a:rPr lang="en-US" sz="1800" b="1">
                <a:solidFill>
                  <a:srgbClr val="0E0E0E"/>
                </a:solidFill>
                <a:latin typeface="Arial"/>
                <a:ea typeface="Arial"/>
                <a:cs typeface="Arial"/>
                <a:sym typeface="Arial"/>
              </a:rPr>
              <a:t>Queries must have the same number of columns</a:t>
            </a:r>
            <a:r>
              <a:rPr lang="en-US" sz="1800">
                <a:solidFill>
                  <a:srgbClr val="0E0E0E"/>
                </a:solidFill>
                <a:latin typeface="Arial"/>
                <a:ea typeface="Arial"/>
                <a:cs typeface="Arial"/>
                <a:sym typeface="Arial"/>
              </a:rPr>
              <a:t>.</a:t>
            </a:r>
            <a:endParaRPr/>
          </a:p>
          <a:p>
            <a:pPr marL="285750" marR="0" lvl="0" indent="-285750" algn="l" rtl="0">
              <a:spcBef>
                <a:spcPts val="0"/>
              </a:spcBef>
              <a:spcAft>
                <a:spcPts val="0"/>
              </a:spcAft>
              <a:buClr>
                <a:schemeClr val="accent1"/>
              </a:buClr>
              <a:buSzPts val="1800"/>
              <a:buFont typeface="Noto Sans Symbols"/>
              <a:buChar char="▪"/>
            </a:pPr>
            <a:r>
              <a:rPr lang="en-US" sz="1800" b="1">
                <a:solidFill>
                  <a:srgbClr val="0E0E0E"/>
                </a:solidFill>
                <a:latin typeface="Arial"/>
                <a:ea typeface="Arial"/>
                <a:cs typeface="Arial"/>
                <a:sym typeface="Arial"/>
              </a:rPr>
              <a:t>The columns must have compatible data types</a:t>
            </a:r>
            <a:r>
              <a:rPr lang="en-US" sz="1800">
                <a:solidFill>
                  <a:srgbClr val="0E0E0E"/>
                </a:solidFill>
                <a:latin typeface="Arial"/>
                <a:ea typeface="Arial"/>
                <a:cs typeface="Arial"/>
                <a:sym typeface="Arial"/>
              </a:rPr>
              <a:t> in corresponding positions.</a:t>
            </a:r>
            <a:endParaRPr/>
          </a:p>
          <a:p>
            <a:pPr marL="285750" marR="0" lvl="0" indent="-285750" algn="l" rtl="0">
              <a:spcBef>
                <a:spcPts val="0"/>
              </a:spcBef>
              <a:spcAft>
                <a:spcPts val="0"/>
              </a:spcAft>
              <a:buClr>
                <a:schemeClr val="accent1"/>
              </a:buClr>
              <a:buSzPts val="1800"/>
              <a:buFont typeface="Noto Sans Symbols"/>
              <a:buChar char="▪"/>
            </a:pPr>
            <a:r>
              <a:rPr lang="en-US" sz="1800">
                <a:solidFill>
                  <a:srgbClr val="0E0E0E"/>
                </a:solidFill>
                <a:latin typeface="Arial"/>
                <a:ea typeface="Arial"/>
                <a:cs typeface="Arial"/>
                <a:sym typeface="Arial"/>
              </a:rPr>
              <a:t>The </a:t>
            </a:r>
            <a:r>
              <a:rPr lang="en-US" sz="1800" b="1">
                <a:solidFill>
                  <a:srgbClr val="0E0E0E"/>
                </a:solidFill>
                <a:latin typeface="Arial"/>
                <a:ea typeface="Arial"/>
                <a:cs typeface="Arial"/>
                <a:sym typeface="Arial"/>
              </a:rPr>
              <a:t>column names in the result</a:t>
            </a:r>
            <a:r>
              <a:rPr lang="en-US" sz="1800">
                <a:solidFill>
                  <a:srgbClr val="0E0E0E"/>
                </a:solidFill>
                <a:latin typeface="Arial"/>
                <a:ea typeface="Arial"/>
                <a:cs typeface="Arial"/>
                <a:sym typeface="Arial"/>
              </a:rPr>
              <a:t> will be based on the first SELECT statement.</a:t>
            </a:r>
            <a:endParaRPr/>
          </a:p>
          <a:p>
            <a:pPr marL="285750" marR="0" lvl="0" indent="-285750" algn="l" rtl="0">
              <a:spcBef>
                <a:spcPts val="0"/>
              </a:spcBef>
              <a:spcAft>
                <a:spcPts val="0"/>
              </a:spcAft>
              <a:buClr>
                <a:schemeClr val="accent1"/>
              </a:buClr>
              <a:buSzPts val="1800"/>
              <a:buFont typeface="Noto Sans Symbols"/>
              <a:buChar char="▪"/>
            </a:pPr>
            <a:r>
              <a:rPr lang="en-US" sz="1800">
                <a:solidFill>
                  <a:srgbClr val="0E0E0E"/>
                </a:solidFill>
                <a:latin typeface="Arial"/>
                <a:ea typeface="Arial"/>
                <a:cs typeface="Arial"/>
                <a:sym typeface="Arial"/>
              </a:rPr>
              <a:t>By default, UNION removes duplicates, but UNION ALL keeps all rows.</a:t>
            </a:r>
            <a:endParaRPr/>
          </a:p>
          <a:p>
            <a:pPr marL="0" marR="0" lvl="0" indent="0" algn="l" rtl="0">
              <a:spcBef>
                <a:spcPts val="0"/>
              </a:spcBef>
              <a:spcAft>
                <a:spcPts val="0"/>
              </a:spcAft>
              <a:buNone/>
            </a:pPr>
            <a:endParaRPr sz="1800">
              <a:solidFill>
                <a:srgbClr val="0E0E0E"/>
              </a:solidFill>
              <a:latin typeface="Arial"/>
              <a:ea typeface="Arial"/>
              <a:cs typeface="Arial"/>
              <a:sym typeface="Arial"/>
            </a:endParaRPr>
          </a:p>
        </p:txBody>
      </p:sp>
      <p:sp>
        <p:nvSpPr>
          <p:cNvPr id="376" name="Google Shape;376;p31"/>
          <p:cNvSpPr txBox="1"/>
          <p:nvPr/>
        </p:nvSpPr>
        <p:spPr>
          <a:xfrm>
            <a:off x="5880920" y="3316466"/>
            <a:ext cx="599153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E0E0E"/>
                </a:solidFill>
                <a:latin typeface="Arial"/>
                <a:ea typeface="Arial"/>
                <a:cs typeface="Arial"/>
                <a:sym typeface="Arial"/>
              </a:rPr>
              <a:t>Let’s say we have two tables: VIPCustomer (for VIP customers) and RegularCustomer (for regular customers). We want to retrieve a list of all customers, combining both tables.</a:t>
            </a:r>
            <a:endParaRPr/>
          </a:p>
        </p:txBody>
      </p:sp>
      <p:sp>
        <p:nvSpPr>
          <p:cNvPr id="377" name="Google Shape;377;p31"/>
          <p:cNvSpPr txBox="1"/>
          <p:nvPr/>
        </p:nvSpPr>
        <p:spPr>
          <a:xfrm>
            <a:off x="6096000" y="931746"/>
            <a:ext cx="4428203"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E0E0E"/>
                </a:solidFill>
                <a:latin typeface="Arial"/>
                <a:ea typeface="Arial"/>
                <a:cs typeface="Arial"/>
                <a:sym typeface="Arial"/>
              </a:rPr>
              <a:t>Syntax:</a:t>
            </a:r>
            <a:r>
              <a:rPr lang="en-US" sz="1800" b="1">
                <a:solidFill>
                  <a:srgbClr val="800000"/>
                </a:solidFill>
                <a:latin typeface="Arial"/>
                <a:ea typeface="Arial"/>
                <a:cs typeface="Arial"/>
                <a:sym typeface="Arial"/>
              </a:rPr>
              <a:t> </a:t>
            </a:r>
            <a:endParaRPr/>
          </a:p>
          <a:p>
            <a:pPr marL="0" marR="0" lvl="0" indent="0" algn="l" rtl="0">
              <a:spcBef>
                <a:spcPts val="0"/>
              </a:spcBef>
              <a:spcAft>
                <a:spcPts val="0"/>
              </a:spcAft>
              <a:buNone/>
            </a:pPr>
            <a:endParaRPr sz="1800" b="1">
              <a:solidFill>
                <a:srgbClr val="8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a:t>
            </a:r>
            <a:r>
              <a:rPr lang="en-US" sz="1800" b="1" i="1" u="sng">
                <a:solidFill>
                  <a:srgbClr val="FF3737"/>
                </a:solidFill>
                <a:latin typeface="Arial"/>
                <a:ea typeface="Arial"/>
                <a:cs typeface="Arial"/>
                <a:sym typeface="Arial"/>
              </a:rPr>
              <a:t>column1</a:t>
            </a:r>
            <a:r>
              <a:rPr lang="en-US" sz="1800">
                <a:solidFill>
                  <a:srgbClr val="000000"/>
                </a:solidFill>
                <a:latin typeface="Arial"/>
                <a:ea typeface="Arial"/>
                <a:cs typeface="Arial"/>
                <a:sym typeface="Arial"/>
              </a:rPr>
              <a:t>, </a:t>
            </a:r>
            <a:r>
              <a:rPr lang="en-US" sz="1800" b="1" i="1" u="sng">
                <a:solidFill>
                  <a:srgbClr val="FF3737"/>
                </a:solidFill>
                <a:latin typeface="Arial"/>
                <a:ea typeface="Arial"/>
                <a:cs typeface="Arial"/>
                <a:sym typeface="Arial"/>
              </a:rPr>
              <a:t>column2</a:t>
            </a:r>
            <a:r>
              <a:rPr lang="en-US" sz="1800">
                <a:solidFill>
                  <a:srgbClr val="000000"/>
                </a:solidFill>
                <a:latin typeface="Arial"/>
                <a:ea typeface="Arial"/>
                <a:cs typeface="Arial"/>
                <a:sym typeface="Arial"/>
              </a:rPr>
              <a:t>, ...</a:t>
            </a:r>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table1</a:t>
            </a:r>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UNION</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column1, column2, ...</a:t>
            </a:r>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table2</a:t>
            </a:r>
            <a:r>
              <a:rPr lang="en-US" sz="1800">
                <a:solidFill>
                  <a:srgbClr val="FF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378" name="Google Shape;378;p31"/>
          <p:cNvSpPr txBox="1"/>
          <p:nvPr/>
        </p:nvSpPr>
        <p:spPr>
          <a:xfrm>
            <a:off x="6096000" y="4593191"/>
            <a:ext cx="5667589" cy="1477328"/>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CustomerID, FirstName, LastName</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VIPCustomer</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UNION</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CustomerID, FirstName, LastName</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RegularCustomer</a:t>
            </a:r>
            <a:r>
              <a:rPr lang="en-US" sz="1800">
                <a:solidFill>
                  <a:srgbClr val="FF0000"/>
                </a:solidFill>
                <a:latin typeface="Arial"/>
                <a:ea typeface="Arial"/>
                <a:cs typeface="Arial"/>
                <a:sym typeface="Arial"/>
              </a:rPr>
              <a:t>;</a:t>
            </a:r>
            <a:endParaRPr sz="180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4"/>
                                        </p:tgtEl>
                                        <p:attrNameLst>
                                          <p:attrName>style.visibility</p:attrName>
                                        </p:attrNameLst>
                                      </p:cBhvr>
                                      <p:to>
                                        <p:strVal val="visible"/>
                                      </p:to>
                                    </p:set>
                                    <p:animEffect transition="in" filter="fade">
                                      <p:cBhvr>
                                        <p:cTn id="7" dur="500"/>
                                        <p:tgtEl>
                                          <p:spTgt spid="3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5"/>
                                        </p:tgtEl>
                                        <p:attrNameLst>
                                          <p:attrName>style.visibility</p:attrName>
                                        </p:attrNameLst>
                                      </p:cBhvr>
                                      <p:to>
                                        <p:strVal val="visible"/>
                                      </p:to>
                                    </p:set>
                                    <p:animEffect transition="in" filter="fade">
                                      <p:cBhvr>
                                        <p:cTn id="12" dur="500"/>
                                        <p:tgtEl>
                                          <p:spTgt spid="3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7"/>
                                        </p:tgtEl>
                                        <p:attrNameLst>
                                          <p:attrName>style.visibility</p:attrName>
                                        </p:attrNameLst>
                                      </p:cBhvr>
                                      <p:to>
                                        <p:strVal val="visible"/>
                                      </p:to>
                                    </p:set>
                                    <p:animEffect transition="in" filter="fade">
                                      <p:cBhvr>
                                        <p:cTn id="17" dur="500"/>
                                        <p:tgtEl>
                                          <p:spTgt spid="3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6"/>
                                        </p:tgtEl>
                                        <p:attrNameLst>
                                          <p:attrName>style.visibility</p:attrName>
                                        </p:attrNameLst>
                                      </p:cBhvr>
                                      <p:to>
                                        <p:strVal val="visible"/>
                                      </p:to>
                                    </p:set>
                                    <p:animEffect transition="in" filter="fade">
                                      <p:cBhvr>
                                        <p:cTn id="22" dur="500"/>
                                        <p:tgtEl>
                                          <p:spTgt spid="3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
                                        </p:tgtEl>
                                        <p:attrNameLst>
                                          <p:attrName>style.visibility</p:attrName>
                                        </p:attrNameLst>
                                      </p:cBhvr>
                                      <p:to>
                                        <p:strVal val="visible"/>
                                      </p:to>
                                    </p:set>
                                    <p:animEffect transition="in" filter="fade">
                                      <p:cBhvr>
                                        <p:cTn id="27" dur="500"/>
                                        <p:tgtEl>
                                          <p:spTgt spid="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2"/>
        <p:cNvGrpSpPr/>
        <p:nvPr/>
      </p:nvGrpSpPr>
      <p:grpSpPr>
        <a:xfrm>
          <a:off x="0" y="0"/>
          <a:ext cx="0" cy="0"/>
          <a:chOff x="0" y="0"/>
          <a:chExt cx="0" cy="0"/>
        </a:xfrm>
      </p:grpSpPr>
      <p:sp>
        <p:nvSpPr>
          <p:cNvPr id="383" name="Google Shape;383;p32"/>
          <p:cNvSpPr/>
          <p:nvPr/>
        </p:nvSpPr>
        <p:spPr>
          <a:xfrm>
            <a:off x="446534" y="457200"/>
            <a:ext cx="3703320" cy="94997"/>
          </a:xfrm>
          <a:prstGeom prst="rect">
            <a:avLst/>
          </a:prstGeom>
          <a:solidFill>
            <a:srgbClr val="4653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84" name="Google Shape;384;p32"/>
          <p:cNvSpPr/>
          <p:nvPr/>
        </p:nvSpPr>
        <p:spPr>
          <a:xfrm>
            <a:off x="8042147" y="453643"/>
            <a:ext cx="3703320" cy="98554"/>
          </a:xfrm>
          <a:prstGeom prst="rect">
            <a:avLst/>
          </a:prstGeom>
          <a:solidFill>
            <a:srgbClr val="969FA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85" name="Google Shape;385;p32"/>
          <p:cNvSpPr/>
          <p:nvPr/>
        </p:nvSpPr>
        <p:spPr>
          <a:xfrm>
            <a:off x="4241830" y="457200"/>
            <a:ext cx="3703320" cy="9144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86" name="Google Shape;386;p32"/>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387" name="Google Shape;387;p32"/>
          <p:cNvPicPr preferRelativeResize="0"/>
          <p:nvPr/>
        </p:nvPicPr>
        <p:blipFill rotWithShape="1">
          <a:blip r:embed="rId3">
            <a:alphaModFix/>
          </a:blip>
          <a:srcRect r="47418"/>
          <a:stretch/>
        </p:blipFill>
        <p:spPr>
          <a:xfrm>
            <a:off x="3184899" y="594306"/>
            <a:ext cx="5817181" cy="5780448"/>
          </a:xfrm>
          <a:prstGeom prst="rect">
            <a:avLst/>
          </a:prstGeom>
          <a:noFill/>
          <a:ln>
            <a:noFill/>
          </a:ln>
        </p:spPr>
      </p:pic>
      <p:sp>
        <p:nvSpPr>
          <p:cNvPr id="388" name="Google Shape;388;p3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2"/>
          <p:cNvSpPr txBox="1">
            <a:spLocks noGrp="1"/>
          </p:cNvSpPr>
          <p:nvPr>
            <p:ph type="title"/>
          </p:nvPr>
        </p:nvSpPr>
        <p:spPr>
          <a:xfrm>
            <a:off x="575894" y="729658"/>
            <a:ext cx="11029616" cy="523955"/>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JOINING TABLES</a:t>
            </a:r>
            <a:endParaRPr/>
          </a:p>
        </p:txBody>
      </p:sp>
      <p:sp>
        <p:nvSpPr>
          <p:cNvPr id="281" name="Google Shape;281;p22"/>
          <p:cNvSpPr txBox="1"/>
          <p:nvPr/>
        </p:nvSpPr>
        <p:spPr>
          <a:xfrm>
            <a:off x="575894" y="1604027"/>
            <a:ext cx="4202583" cy="4832092"/>
          </a:xfrm>
          <a:prstGeom prst="rect">
            <a:avLst/>
          </a:prstGeom>
          <a:solidFill>
            <a:srgbClr val="F2F2F2"/>
          </a:solid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1"/>
              </a:buClr>
              <a:buSzPts val="1800"/>
              <a:buFont typeface="Noto Sans Symbols"/>
              <a:buChar char="▪"/>
            </a:pPr>
            <a:r>
              <a:rPr lang="en-US" sz="1800" b="1">
                <a:solidFill>
                  <a:srgbClr val="0E0E0E"/>
                </a:solidFill>
                <a:latin typeface="Arial"/>
                <a:ea typeface="Arial"/>
                <a:cs typeface="Arial"/>
                <a:sym typeface="Arial"/>
              </a:rPr>
              <a:t>JOIN</a:t>
            </a:r>
            <a:r>
              <a:rPr lang="en-US" sz="1800">
                <a:solidFill>
                  <a:srgbClr val="0E0E0E"/>
                </a:solidFill>
                <a:latin typeface="Arial"/>
                <a:ea typeface="Arial"/>
                <a:cs typeface="Arial"/>
                <a:sym typeface="Arial"/>
              </a:rPr>
              <a:t> is used to combine rows from two or more tables based on a related column between them. </a:t>
            </a:r>
            <a:endParaRPr/>
          </a:p>
          <a:p>
            <a:pPr marL="285750" marR="0" lvl="0" indent="-285750" algn="l" rtl="0">
              <a:spcBef>
                <a:spcPts val="0"/>
              </a:spcBef>
              <a:spcAft>
                <a:spcPts val="0"/>
              </a:spcAft>
              <a:buClr>
                <a:schemeClr val="accent1"/>
              </a:buClr>
              <a:buSzPts val="1800"/>
              <a:buFont typeface="Noto Sans Symbols"/>
              <a:buChar char="▪"/>
            </a:pPr>
            <a:r>
              <a:rPr lang="en-US" sz="1800">
                <a:solidFill>
                  <a:srgbClr val="0E0E0E"/>
                </a:solidFill>
                <a:latin typeface="Arial"/>
                <a:ea typeface="Arial"/>
                <a:cs typeface="Arial"/>
                <a:sym typeface="Arial"/>
              </a:rPr>
              <a:t>There 4 major types of joins.</a:t>
            </a:r>
            <a:endParaRPr/>
          </a:p>
          <a:p>
            <a:pPr marL="742950" marR="0" lvl="1" indent="-285750" algn="l" rtl="0">
              <a:spcBef>
                <a:spcPts val="600"/>
              </a:spcBef>
              <a:spcAft>
                <a:spcPts val="0"/>
              </a:spcAft>
              <a:buClr>
                <a:schemeClr val="accent1"/>
              </a:buClr>
              <a:buSzPts val="1800"/>
              <a:buFont typeface="Arial"/>
              <a:buChar char="•"/>
            </a:pPr>
            <a:r>
              <a:rPr lang="en-US" sz="1800" b="1" i="0" u="none" strike="noStrike" cap="none">
                <a:solidFill>
                  <a:srgbClr val="0E0E0E"/>
                </a:solidFill>
                <a:latin typeface="Arial"/>
                <a:ea typeface="Arial"/>
                <a:cs typeface="Arial"/>
                <a:sym typeface="Arial"/>
              </a:rPr>
              <a:t>INNER JOIN </a:t>
            </a:r>
            <a:r>
              <a:rPr lang="en-US" sz="1800" b="0" i="0" u="none" strike="noStrike" cap="none">
                <a:solidFill>
                  <a:srgbClr val="0E0E0E"/>
                </a:solidFill>
                <a:latin typeface="Arial"/>
                <a:ea typeface="Arial"/>
                <a:cs typeface="Arial"/>
                <a:sym typeface="Arial"/>
              </a:rPr>
              <a:t>returns rows when there is a match in both tables.</a:t>
            </a:r>
            <a:endParaRPr/>
          </a:p>
          <a:p>
            <a:pPr marL="742950" marR="0" lvl="1" indent="-285750" algn="l" rtl="0">
              <a:spcBef>
                <a:spcPts val="600"/>
              </a:spcBef>
              <a:spcAft>
                <a:spcPts val="0"/>
              </a:spcAft>
              <a:buClr>
                <a:schemeClr val="accent1"/>
              </a:buClr>
              <a:buSzPts val="1800"/>
              <a:buFont typeface="Arial"/>
              <a:buChar char="•"/>
            </a:pPr>
            <a:r>
              <a:rPr lang="en-US" sz="1800" b="1" i="0" u="none" strike="noStrike" cap="none">
                <a:solidFill>
                  <a:srgbClr val="0E0E0E"/>
                </a:solidFill>
                <a:latin typeface="Arial"/>
                <a:ea typeface="Arial"/>
                <a:cs typeface="Arial"/>
                <a:sym typeface="Arial"/>
              </a:rPr>
              <a:t>LEFT JOIN </a:t>
            </a:r>
            <a:r>
              <a:rPr lang="en-US" sz="1800" b="0" i="0" u="none" strike="noStrike" cap="none">
                <a:solidFill>
                  <a:srgbClr val="0E0E0E"/>
                </a:solidFill>
                <a:latin typeface="Arial"/>
                <a:ea typeface="Arial"/>
                <a:cs typeface="Arial"/>
                <a:sym typeface="Arial"/>
              </a:rPr>
              <a:t>returns all rows from the left table and the matched rows from the right table</a:t>
            </a:r>
            <a:endParaRPr sz="1800" b="0" i="0" u="none" strike="noStrike" cap="none">
              <a:solidFill>
                <a:srgbClr val="0E0E0E"/>
              </a:solidFill>
              <a:latin typeface="Arial"/>
              <a:ea typeface="Arial"/>
              <a:cs typeface="Arial"/>
              <a:sym typeface="Arial"/>
            </a:endParaRPr>
          </a:p>
          <a:p>
            <a:pPr marL="742950" marR="0" lvl="1" indent="-285750" algn="l" rtl="0">
              <a:spcBef>
                <a:spcPts val="600"/>
              </a:spcBef>
              <a:spcAft>
                <a:spcPts val="0"/>
              </a:spcAft>
              <a:buClr>
                <a:schemeClr val="accent1"/>
              </a:buClr>
              <a:buSzPts val="1800"/>
              <a:buFont typeface="Arial"/>
              <a:buChar char="•"/>
            </a:pPr>
            <a:r>
              <a:rPr lang="en-US" sz="1800" b="1" i="0" u="none" strike="noStrike" cap="none">
                <a:solidFill>
                  <a:srgbClr val="0E0E0E"/>
                </a:solidFill>
                <a:latin typeface="Arial"/>
                <a:ea typeface="Arial"/>
                <a:cs typeface="Arial"/>
                <a:sym typeface="Arial"/>
              </a:rPr>
              <a:t>RIGHT JOIN </a:t>
            </a:r>
            <a:r>
              <a:rPr lang="en-US" sz="1800" b="0" i="0" u="none" strike="noStrike" cap="none">
                <a:solidFill>
                  <a:srgbClr val="0E0E0E"/>
                </a:solidFill>
                <a:latin typeface="Arial"/>
                <a:ea typeface="Arial"/>
                <a:cs typeface="Arial"/>
                <a:sym typeface="Arial"/>
              </a:rPr>
              <a:t>returns all rows from the right table and the matched rows from the left table</a:t>
            </a:r>
            <a:endParaRPr sz="1800" b="0" i="0" u="none" strike="noStrike" cap="none">
              <a:solidFill>
                <a:srgbClr val="0E0E0E"/>
              </a:solidFill>
              <a:latin typeface="Arial"/>
              <a:ea typeface="Arial"/>
              <a:cs typeface="Arial"/>
              <a:sym typeface="Arial"/>
            </a:endParaRPr>
          </a:p>
          <a:p>
            <a:pPr marL="742950" marR="0" lvl="1" indent="-285750" algn="l" rtl="0">
              <a:spcBef>
                <a:spcPts val="600"/>
              </a:spcBef>
              <a:spcAft>
                <a:spcPts val="0"/>
              </a:spcAft>
              <a:buClr>
                <a:schemeClr val="accent1"/>
              </a:buClr>
              <a:buSzPts val="1800"/>
              <a:buFont typeface="Arial"/>
              <a:buChar char="•"/>
            </a:pPr>
            <a:r>
              <a:rPr lang="en-US" sz="1800" b="1" i="0" u="none" strike="noStrike" cap="none">
                <a:solidFill>
                  <a:srgbClr val="0E0E0E"/>
                </a:solidFill>
                <a:latin typeface="Arial"/>
                <a:ea typeface="Arial"/>
                <a:cs typeface="Arial"/>
                <a:sym typeface="Arial"/>
              </a:rPr>
              <a:t>FULL (OUTER) JOIN </a:t>
            </a:r>
            <a:r>
              <a:rPr lang="en-US" sz="1800" b="0" i="0" u="none" strike="noStrike" cap="none">
                <a:solidFill>
                  <a:srgbClr val="0E0E0E"/>
                </a:solidFill>
                <a:latin typeface="Arial"/>
                <a:ea typeface="Arial"/>
                <a:cs typeface="Arial"/>
                <a:sym typeface="Arial"/>
              </a:rPr>
              <a:t>returns all rows when there is a match in either table. If there is no match</a:t>
            </a:r>
            <a:endParaRPr sz="1800" b="0" i="0" u="none" strike="noStrike" cap="none">
              <a:solidFill>
                <a:srgbClr val="0E0E0E"/>
              </a:solidFill>
              <a:latin typeface="Arial"/>
              <a:ea typeface="Arial"/>
              <a:cs typeface="Arial"/>
              <a:sym typeface="Arial"/>
            </a:endParaRPr>
          </a:p>
          <a:p>
            <a:pPr marL="285750" marR="0" lvl="0" indent="-171450" algn="l" rtl="0">
              <a:spcBef>
                <a:spcPts val="0"/>
              </a:spcBef>
              <a:spcAft>
                <a:spcPts val="0"/>
              </a:spcAft>
              <a:buClr>
                <a:schemeClr val="accent1"/>
              </a:buClr>
              <a:buSzPts val="1800"/>
              <a:buFont typeface="Noto Sans Symbols"/>
              <a:buNone/>
            </a:pPr>
            <a:endParaRPr sz="1800">
              <a:solidFill>
                <a:srgbClr val="0E0E0E"/>
              </a:solidFill>
              <a:latin typeface="Arial"/>
              <a:ea typeface="Arial"/>
              <a:cs typeface="Arial"/>
              <a:sym typeface="Arial"/>
            </a:endParaRPr>
          </a:p>
        </p:txBody>
      </p:sp>
      <p:pic>
        <p:nvPicPr>
          <p:cNvPr id="282" name="Google Shape;282;p22" descr="Understanding SQL Join Queries with Examples"/>
          <p:cNvPicPr preferRelativeResize="0"/>
          <p:nvPr/>
        </p:nvPicPr>
        <p:blipFill rotWithShape="1">
          <a:blip r:embed="rId3">
            <a:alphaModFix/>
          </a:blip>
          <a:srcRect/>
          <a:stretch/>
        </p:blipFill>
        <p:spPr>
          <a:xfrm>
            <a:off x="5941310" y="1604027"/>
            <a:ext cx="5664200" cy="4152900"/>
          </a:xfrm>
          <a:prstGeom prst="rect">
            <a:avLst/>
          </a:prstGeom>
          <a:noFill/>
          <a:ln>
            <a:noFill/>
          </a:ln>
        </p:spPr>
      </p:pic>
      <p:sp>
        <p:nvSpPr>
          <p:cNvPr id="283" name="Google Shape;283;p22"/>
          <p:cNvSpPr txBox="1"/>
          <p:nvPr/>
        </p:nvSpPr>
        <p:spPr>
          <a:xfrm>
            <a:off x="6581104" y="1604027"/>
            <a:ext cx="1184857" cy="338554"/>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Libre Franklin"/>
                <a:ea typeface="Libre Franklin"/>
                <a:cs typeface="Libre Franklin"/>
                <a:sym typeface="Libre Franklin"/>
              </a:rPr>
              <a:t>INNER JOIN</a:t>
            </a:r>
            <a:endParaRPr/>
          </a:p>
        </p:txBody>
      </p:sp>
      <p:sp>
        <p:nvSpPr>
          <p:cNvPr id="284" name="Google Shape;284;p22"/>
          <p:cNvSpPr/>
          <p:nvPr/>
        </p:nvSpPr>
        <p:spPr>
          <a:xfrm>
            <a:off x="5783283" y="1425039"/>
            <a:ext cx="2814452" cy="4524499"/>
          </a:xfrm>
          <a:prstGeom prst="rect">
            <a:avLst/>
          </a:prstGeom>
          <a:solidFill>
            <a:srgbClr val="FFFF00">
              <a:alpha val="254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3"/>
          <p:cNvSpPr txBox="1">
            <a:spLocks noGrp="1"/>
          </p:cNvSpPr>
          <p:nvPr>
            <p:ph type="title"/>
          </p:nvPr>
        </p:nvSpPr>
        <p:spPr>
          <a:xfrm>
            <a:off x="575894" y="729658"/>
            <a:ext cx="11029616" cy="523955"/>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INNER JOIN</a:t>
            </a:r>
            <a:endParaRPr/>
          </a:p>
        </p:txBody>
      </p:sp>
      <p:sp>
        <p:nvSpPr>
          <p:cNvPr id="290" name="Google Shape;290;p23"/>
          <p:cNvSpPr txBox="1"/>
          <p:nvPr/>
        </p:nvSpPr>
        <p:spPr>
          <a:xfrm>
            <a:off x="575894" y="1604027"/>
            <a:ext cx="4202583" cy="923330"/>
          </a:xfrm>
          <a:prstGeom prst="rect">
            <a:avLst/>
          </a:prstGeom>
          <a:solidFill>
            <a:srgbClr val="F2F2F2"/>
          </a:solid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accent1"/>
              </a:buClr>
              <a:buSzPts val="1800"/>
              <a:buFont typeface="Noto Sans Symbols"/>
              <a:buChar char="▪"/>
            </a:pPr>
            <a:r>
              <a:rPr lang="en-US" sz="1800">
                <a:solidFill>
                  <a:srgbClr val="0E0E0E"/>
                </a:solidFill>
                <a:latin typeface="Arial"/>
                <a:ea typeface="Arial"/>
                <a:cs typeface="Arial"/>
                <a:sym typeface="Arial"/>
              </a:rPr>
              <a:t>An INNER JOIN returns rows when there is a match in both tables. It excludes rows where the condition is not met.</a:t>
            </a:r>
            <a:endParaRPr/>
          </a:p>
        </p:txBody>
      </p:sp>
      <p:pic>
        <p:nvPicPr>
          <p:cNvPr id="291" name="Google Shape;291;p23" descr="Diagrams representing INNER JOIN and LEFT JOIN each include two overlapping circles labeled A (left) and B (right). For INNER JOIN, the intersection of the two circles is filled in. The associated query is SELECT * FROM A JOIN B ON A.Key = B.Key. For LEFT JOIN, circle A, including its intersection with circle B, is filled in. The associated query is SELECT * FROM A LEFT JOIN B ON A.Key = B.Key."/>
          <p:cNvPicPr preferRelativeResize="0"/>
          <p:nvPr/>
        </p:nvPicPr>
        <p:blipFill rotWithShape="1">
          <a:blip r:embed="rId3">
            <a:alphaModFix/>
          </a:blip>
          <a:srcRect r="54144" b="31975"/>
          <a:stretch/>
        </p:blipFill>
        <p:spPr>
          <a:xfrm>
            <a:off x="7000940" y="1570089"/>
            <a:ext cx="4438099" cy="3717822"/>
          </a:xfrm>
          <a:prstGeom prst="rect">
            <a:avLst/>
          </a:prstGeom>
          <a:noFill/>
          <a:ln>
            <a:noFill/>
          </a:ln>
        </p:spPr>
      </p:pic>
      <p:sp>
        <p:nvSpPr>
          <p:cNvPr id="292" name="Google Shape;292;p23"/>
          <p:cNvSpPr txBox="1"/>
          <p:nvPr/>
        </p:nvSpPr>
        <p:spPr>
          <a:xfrm>
            <a:off x="575894" y="3025255"/>
            <a:ext cx="5647926"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808080"/>
                </a:solidFill>
                <a:latin typeface="Arial"/>
                <a:ea typeface="Arial"/>
                <a:cs typeface="Arial"/>
                <a:sym typeface="Arial"/>
              </a:rPr>
              <a:t>Retrieve customer names and their invoice totals by joining Customer and Invoice</a:t>
            </a:r>
            <a:endParaRPr/>
          </a:p>
          <a:p>
            <a:pPr marL="0" marR="0" lvl="0" indent="0" algn="l" rtl="0">
              <a:spcBef>
                <a:spcPts val="0"/>
              </a:spcBef>
              <a:spcAft>
                <a:spcPts val="0"/>
              </a:spcAft>
              <a:buNone/>
            </a:pP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a:t>
            </a:r>
            <a:r>
              <a:rPr lang="en-US" sz="1800" i="1">
                <a:solidFill>
                  <a:srgbClr val="8E00C6"/>
                </a:solidFill>
                <a:latin typeface="Arial"/>
                <a:ea typeface="Arial"/>
                <a:cs typeface="Arial"/>
                <a:sym typeface="Arial"/>
              </a:rPr>
              <a:t>c</a:t>
            </a:r>
            <a:r>
              <a:rPr lang="en-US" sz="1800">
                <a:solidFill>
                  <a:srgbClr val="000000"/>
                </a:solidFill>
                <a:latin typeface="Arial"/>
                <a:ea typeface="Arial"/>
                <a:cs typeface="Arial"/>
                <a:sym typeface="Arial"/>
              </a:rPr>
              <a:t>.</a:t>
            </a:r>
            <a:r>
              <a:rPr lang="en-US" sz="1800">
                <a:solidFill>
                  <a:srgbClr val="006464"/>
                </a:solidFill>
                <a:latin typeface="Arial"/>
                <a:ea typeface="Arial"/>
                <a:cs typeface="Arial"/>
                <a:sym typeface="Arial"/>
              </a:rPr>
              <a:t>FirstName</a:t>
            </a:r>
            <a:r>
              <a:rPr lang="en-US" sz="1800">
                <a:solidFill>
                  <a:srgbClr val="000000"/>
                </a:solidFill>
                <a:latin typeface="Arial"/>
                <a:ea typeface="Arial"/>
                <a:cs typeface="Arial"/>
                <a:sym typeface="Arial"/>
              </a:rPr>
              <a:t>, </a:t>
            </a:r>
            <a:r>
              <a:rPr lang="en-US" sz="1800" i="1">
                <a:solidFill>
                  <a:srgbClr val="8E00C6"/>
                </a:solidFill>
                <a:latin typeface="Arial"/>
                <a:ea typeface="Arial"/>
                <a:cs typeface="Arial"/>
                <a:sym typeface="Arial"/>
              </a:rPr>
              <a:t>c</a:t>
            </a:r>
            <a:r>
              <a:rPr lang="en-US" sz="1800">
                <a:solidFill>
                  <a:srgbClr val="000000"/>
                </a:solidFill>
                <a:latin typeface="Arial"/>
                <a:ea typeface="Arial"/>
                <a:cs typeface="Arial"/>
                <a:sym typeface="Arial"/>
              </a:rPr>
              <a:t>.</a:t>
            </a:r>
            <a:r>
              <a:rPr lang="en-US" sz="1800">
                <a:solidFill>
                  <a:srgbClr val="006464"/>
                </a:solidFill>
                <a:latin typeface="Arial"/>
                <a:ea typeface="Arial"/>
                <a:cs typeface="Arial"/>
                <a:sym typeface="Arial"/>
              </a:rPr>
              <a:t>LastName</a:t>
            </a:r>
            <a:r>
              <a:rPr lang="en-US" sz="1800">
                <a:solidFill>
                  <a:srgbClr val="000000"/>
                </a:solidFill>
                <a:latin typeface="Arial"/>
                <a:ea typeface="Arial"/>
                <a:cs typeface="Arial"/>
                <a:sym typeface="Arial"/>
              </a:rPr>
              <a:t>, </a:t>
            </a:r>
            <a:r>
              <a:rPr lang="en-US" sz="1800" i="1">
                <a:solidFill>
                  <a:srgbClr val="8E00C6"/>
                </a:solidFill>
                <a:latin typeface="Arial"/>
                <a:ea typeface="Arial"/>
                <a:cs typeface="Arial"/>
                <a:sym typeface="Arial"/>
              </a:rPr>
              <a:t>i</a:t>
            </a:r>
            <a:r>
              <a:rPr lang="en-US" sz="1800">
                <a:solidFill>
                  <a:srgbClr val="000000"/>
                </a:solidFill>
                <a:latin typeface="Arial"/>
                <a:ea typeface="Arial"/>
                <a:cs typeface="Arial"/>
                <a:sym typeface="Arial"/>
              </a:rPr>
              <a:t>.</a:t>
            </a:r>
            <a:r>
              <a:rPr lang="en-US" sz="1800">
                <a:solidFill>
                  <a:srgbClr val="006464"/>
                </a:solidFill>
                <a:latin typeface="Arial"/>
                <a:ea typeface="Arial"/>
                <a:cs typeface="Arial"/>
                <a:sym typeface="Arial"/>
              </a:rPr>
              <a:t>Total</a:t>
            </a:r>
            <a:r>
              <a:rPr lang="en-US" sz="1800">
                <a:solidFill>
                  <a:srgbClr val="000000"/>
                </a:solidFill>
                <a:latin typeface="Arial"/>
                <a:ea typeface="Arial"/>
                <a:cs typeface="Arial"/>
                <a:sym typeface="Arial"/>
              </a:rPr>
              <a:t> </a:t>
            </a:r>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a:t>
            </a:r>
            <a:r>
              <a:rPr lang="en-US" sz="1800">
                <a:solidFill>
                  <a:srgbClr val="8E00C6"/>
                </a:solidFill>
                <a:latin typeface="Arial"/>
                <a:ea typeface="Arial"/>
                <a:cs typeface="Arial"/>
                <a:sym typeface="Arial"/>
              </a:rPr>
              <a:t>Customer</a:t>
            </a:r>
            <a:r>
              <a:rPr lang="en-US" sz="1800">
                <a:solidFill>
                  <a:srgbClr val="000000"/>
                </a:solidFill>
                <a:latin typeface="Arial"/>
                <a:ea typeface="Arial"/>
                <a:cs typeface="Arial"/>
                <a:sym typeface="Arial"/>
              </a:rPr>
              <a:t> </a:t>
            </a:r>
            <a:r>
              <a:rPr lang="en-US" sz="1800" i="1">
                <a:solidFill>
                  <a:srgbClr val="8E00C6"/>
                </a:solidFill>
                <a:latin typeface="Arial"/>
                <a:ea typeface="Arial"/>
                <a:cs typeface="Arial"/>
                <a:sym typeface="Arial"/>
              </a:rPr>
              <a:t>c</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INNER</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JOIN</a:t>
            </a:r>
            <a:r>
              <a:rPr lang="en-US" sz="1800">
                <a:solidFill>
                  <a:srgbClr val="000000"/>
                </a:solidFill>
                <a:latin typeface="Arial"/>
                <a:ea typeface="Arial"/>
                <a:cs typeface="Arial"/>
                <a:sym typeface="Arial"/>
              </a:rPr>
              <a:t> </a:t>
            </a:r>
            <a:r>
              <a:rPr lang="en-US" sz="1800">
                <a:solidFill>
                  <a:srgbClr val="8E00C6"/>
                </a:solidFill>
                <a:latin typeface="Arial"/>
                <a:ea typeface="Arial"/>
                <a:cs typeface="Arial"/>
                <a:sym typeface="Arial"/>
              </a:rPr>
              <a:t>Invoice</a:t>
            </a:r>
            <a:r>
              <a:rPr lang="en-US" sz="1800">
                <a:solidFill>
                  <a:srgbClr val="000000"/>
                </a:solidFill>
                <a:latin typeface="Arial"/>
                <a:ea typeface="Arial"/>
                <a:cs typeface="Arial"/>
                <a:sym typeface="Arial"/>
              </a:rPr>
              <a:t> </a:t>
            </a:r>
            <a:r>
              <a:rPr lang="en-US" sz="1800" i="1">
                <a:solidFill>
                  <a:srgbClr val="8E00C6"/>
                </a:solidFill>
                <a:latin typeface="Arial"/>
                <a:ea typeface="Arial"/>
                <a:cs typeface="Arial"/>
                <a:sym typeface="Arial"/>
              </a:rPr>
              <a:t>i</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ON</a:t>
            </a:r>
            <a:r>
              <a:rPr lang="en-US" sz="1800">
                <a:solidFill>
                  <a:srgbClr val="000000"/>
                </a:solidFill>
                <a:latin typeface="Arial"/>
                <a:ea typeface="Arial"/>
                <a:cs typeface="Arial"/>
                <a:sym typeface="Arial"/>
              </a:rPr>
              <a:t> </a:t>
            </a:r>
            <a:r>
              <a:rPr lang="en-US" sz="1800" i="1">
                <a:solidFill>
                  <a:srgbClr val="8E00C6"/>
                </a:solidFill>
                <a:latin typeface="Arial"/>
                <a:ea typeface="Arial"/>
                <a:cs typeface="Arial"/>
                <a:sym typeface="Arial"/>
              </a:rPr>
              <a:t>c</a:t>
            </a:r>
            <a:r>
              <a:rPr lang="en-US" sz="1800">
                <a:solidFill>
                  <a:srgbClr val="000000"/>
                </a:solidFill>
                <a:latin typeface="Arial"/>
                <a:ea typeface="Arial"/>
                <a:cs typeface="Arial"/>
                <a:sym typeface="Arial"/>
              </a:rPr>
              <a:t>.</a:t>
            </a:r>
            <a:r>
              <a:rPr lang="en-US" sz="1800">
                <a:solidFill>
                  <a:srgbClr val="006464"/>
                </a:solidFill>
                <a:latin typeface="Arial"/>
                <a:ea typeface="Arial"/>
                <a:cs typeface="Arial"/>
                <a:sym typeface="Arial"/>
              </a:rPr>
              <a:t>CustomerId</a:t>
            </a:r>
            <a:r>
              <a:rPr lang="en-US" sz="1800">
                <a:solidFill>
                  <a:srgbClr val="000000"/>
                </a:solidFill>
                <a:latin typeface="Arial"/>
                <a:ea typeface="Arial"/>
                <a:cs typeface="Arial"/>
                <a:sym typeface="Arial"/>
              </a:rPr>
              <a:t> = </a:t>
            </a:r>
            <a:r>
              <a:rPr lang="en-US" sz="1800" i="1">
                <a:solidFill>
                  <a:srgbClr val="8E00C6"/>
                </a:solidFill>
                <a:latin typeface="Arial"/>
                <a:ea typeface="Arial"/>
                <a:cs typeface="Arial"/>
                <a:sym typeface="Arial"/>
              </a:rPr>
              <a:t>i</a:t>
            </a:r>
            <a:r>
              <a:rPr lang="en-US" sz="1800">
                <a:solidFill>
                  <a:srgbClr val="000000"/>
                </a:solidFill>
                <a:latin typeface="Arial"/>
                <a:ea typeface="Arial"/>
                <a:cs typeface="Arial"/>
                <a:sym typeface="Arial"/>
              </a:rPr>
              <a:t>.</a:t>
            </a:r>
            <a:r>
              <a:rPr lang="en-US" sz="1800">
                <a:solidFill>
                  <a:srgbClr val="006464"/>
                </a:solidFill>
                <a:latin typeface="Arial"/>
                <a:ea typeface="Arial"/>
                <a:cs typeface="Arial"/>
                <a:sym typeface="Arial"/>
              </a:rPr>
              <a:t>CustomerId</a:t>
            </a:r>
            <a:r>
              <a:rPr lang="en-US" sz="1800">
                <a:solidFill>
                  <a:srgbClr val="FF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293" name="Google Shape;293;p23"/>
          <p:cNvSpPr txBox="1"/>
          <p:nvPr/>
        </p:nvSpPr>
        <p:spPr>
          <a:xfrm>
            <a:off x="7266412" y="3539613"/>
            <a:ext cx="1179871" cy="64633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Libre Franklin"/>
                <a:ea typeface="Libre Franklin"/>
                <a:cs typeface="Libre Franklin"/>
                <a:sym typeface="Libre Franklin"/>
              </a:rPr>
              <a:t>Customer</a:t>
            </a:r>
            <a:endParaRPr/>
          </a:p>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CustID</a:t>
            </a:r>
            <a:endParaRPr sz="1800">
              <a:solidFill>
                <a:schemeClr val="dk1"/>
              </a:solidFill>
              <a:latin typeface="Libre Franklin"/>
              <a:ea typeface="Libre Franklin"/>
              <a:cs typeface="Libre Franklin"/>
              <a:sym typeface="Libre Franklin"/>
            </a:endParaRPr>
          </a:p>
        </p:txBody>
      </p:sp>
      <p:sp>
        <p:nvSpPr>
          <p:cNvPr id="294" name="Google Shape;294;p23"/>
          <p:cNvSpPr txBox="1"/>
          <p:nvPr/>
        </p:nvSpPr>
        <p:spPr>
          <a:xfrm>
            <a:off x="9926037" y="3491988"/>
            <a:ext cx="1179871" cy="64633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Libre Franklin"/>
                <a:ea typeface="Libre Franklin"/>
                <a:cs typeface="Libre Franklin"/>
                <a:sym typeface="Libre Franklin"/>
              </a:rPr>
              <a:t>Invoice</a:t>
            </a:r>
            <a:endParaRPr/>
          </a:p>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CustID</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8"/>
        <p:cNvGrpSpPr/>
        <p:nvPr/>
      </p:nvGrpSpPr>
      <p:grpSpPr>
        <a:xfrm>
          <a:off x="0" y="0"/>
          <a:ext cx="0" cy="0"/>
          <a:chOff x="0" y="0"/>
          <a:chExt cx="0" cy="0"/>
        </a:xfrm>
      </p:grpSpPr>
      <p:sp>
        <p:nvSpPr>
          <p:cNvPr id="299" name="Google Shape;299;p24"/>
          <p:cNvSpPr/>
          <p:nvPr/>
        </p:nvSpPr>
        <p:spPr>
          <a:xfrm>
            <a:off x="446534" y="457200"/>
            <a:ext cx="3703320" cy="94997"/>
          </a:xfrm>
          <a:prstGeom prst="rect">
            <a:avLst/>
          </a:prstGeom>
          <a:solidFill>
            <a:srgbClr val="4653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00" name="Google Shape;300;p24"/>
          <p:cNvSpPr/>
          <p:nvPr/>
        </p:nvSpPr>
        <p:spPr>
          <a:xfrm>
            <a:off x="8042147" y="453643"/>
            <a:ext cx="3703320" cy="98554"/>
          </a:xfrm>
          <a:prstGeom prst="rect">
            <a:avLst/>
          </a:prstGeom>
          <a:solidFill>
            <a:srgbClr val="969FA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01" name="Google Shape;301;p24"/>
          <p:cNvSpPr/>
          <p:nvPr/>
        </p:nvSpPr>
        <p:spPr>
          <a:xfrm>
            <a:off x="4241830" y="457200"/>
            <a:ext cx="3703320" cy="9144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02" name="Google Shape;302;p24"/>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303" name="Google Shape;303;p24"/>
          <p:cNvPicPr preferRelativeResize="0"/>
          <p:nvPr/>
        </p:nvPicPr>
        <p:blipFill rotWithShape="1">
          <a:blip r:embed="rId3">
            <a:alphaModFix/>
          </a:blip>
          <a:srcRect t="27127" r="8447" b="38137"/>
          <a:stretch/>
        </p:blipFill>
        <p:spPr>
          <a:xfrm>
            <a:off x="552171" y="1370964"/>
            <a:ext cx="11193296" cy="3418677"/>
          </a:xfrm>
          <a:prstGeom prst="rect">
            <a:avLst/>
          </a:prstGeom>
          <a:noFill/>
          <a:ln>
            <a:noFill/>
          </a:ln>
        </p:spPr>
      </p:pic>
      <p:sp>
        <p:nvSpPr>
          <p:cNvPr id="304" name="Google Shape;304;p2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4</a:t>
            </a:fld>
            <a:endParaRPr/>
          </a:p>
        </p:txBody>
      </p:sp>
      <p:sp>
        <p:nvSpPr>
          <p:cNvPr id="305" name="Google Shape;305;p24"/>
          <p:cNvSpPr/>
          <p:nvPr/>
        </p:nvSpPr>
        <p:spPr>
          <a:xfrm>
            <a:off x="2084439" y="5043948"/>
            <a:ext cx="2157391" cy="111104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5"/>
          <p:cNvSpPr txBox="1">
            <a:spLocks noGrp="1"/>
          </p:cNvSpPr>
          <p:nvPr>
            <p:ph type="title"/>
          </p:nvPr>
        </p:nvSpPr>
        <p:spPr>
          <a:xfrm>
            <a:off x="575894" y="729658"/>
            <a:ext cx="11029616" cy="523955"/>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LEFT JOIN</a:t>
            </a:r>
            <a:endParaRPr/>
          </a:p>
        </p:txBody>
      </p:sp>
      <p:sp>
        <p:nvSpPr>
          <p:cNvPr id="311" name="Google Shape;311;p25"/>
          <p:cNvSpPr txBox="1"/>
          <p:nvPr/>
        </p:nvSpPr>
        <p:spPr>
          <a:xfrm>
            <a:off x="575894" y="1604027"/>
            <a:ext cx="5397203" cy="1200329"/>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E0E0E"/>
                </a:solidFill>
                <a:latin typeface="Arial"/>
                <a:ea typeface="Arial"/>
                <a:cs typeface="Arial"/>
                <a:sym typeface="Arial"/>
              </a:rPr>
              <a:t>A LEFT JOIN returns all rows from the left table and the matched rows from the right table. If there is no match, the result will include NULL values for the columns from the right table.</a:t>
            </a:r>
            <a:endParaRPr/>
          </a:p>
        </p:txBody>
      </p:sp>
      <p:sp>
        <p:nvSpPr>
          <p:cNvPr id="312" name="Google Shape;312;p25"/>
          <p:cNvSpPr txBox="1"/>
          <p:nvPr/>
        </p:nvSpPr>
        <p:spPr>
          <a:xfrm>
            <a:off x="575894" y="3025255"/>
            <a:ext cx="5647926"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808080"/>
                </a:solidFill>
                <a:latin typeface="Arial"/>
                <a:ea typeface="Arial"/>
                <a:cs typeface="Arial"/>
                <a:sym typeface="Arial"/>
              </a:rPr>
              <a:t>List all tracks and their corresponding album titles, including tracks without an album assigned:</a:t>
            </a:r>
            <a:endParaRPr/>
          </a:p>
          <a:p>
            <a:pPr marL="0" marR="0" lvl="0" indent="0" algn="l" rtl="0">
              <a:spcBef>
                <a:spcPts val="0"/>
              </a:spcBef>
              <a:spcAft>
                <a:spcPts val="0"/>
              </a:spcAft>
              <a:buNone/>
            </a:pP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a:t>
            </a:r>
            <a:r>
              <a:rPr lang="en-US" sz="1800" i="1">
                <a:solidFill>
                  <a:srgbClr val="8E00C6"/>
                </a:solidFill>
                <a:latin typeface="Arial"/>
                <a:ea typeface="Arial"/>
                <a:cs typeface="Arial"/>
                <a:sym typeface="Arial"/>
              </a:rPr>
              <a:t>t</a:t>
            </a:r>
            <a:r>
              <a:rPr lang="en-US" sz="1800">
                <a:solidFill>
                  <a:srgbClr val="000000"/>
                </a:solidFill>
                <a:latin typeface="Arial"/>
                <a:ea typeface="Arial"/>
                <a:cs typeface="Arial"/>
                <a:sym typeface="Arial"/>
              </a:rPr>
              <a:t>.</a:t>
            </a:r>
            <a:r>
              <a:rPr lang="en-US" sz="1800">
                <a:solidFill>
                  <a:srgbClr val="006464"/>
                </a:solidFill>
                <a:latin typeface="Arial"/>
                <a:ea typeface="Arial"/>
                <a:cs typeface="Arial"/>
                <a:sym typeface="Arial"/>
              </a:rPr>
              <a:t>Name</a:t>
            </a:r>
            <a:r>
              <a:rPr lang="en-US" sz="1800">
                <a:solidFill>
                  <a:srgbClr val="000000"/>
                </a:solidFill>
                <a:latin typeface="Arial"/>
                <a:ea typeface="Arial"/>
                <a:cs typeface="Arial"/>
                <a:sym typeface="Arial"/>
              </a:rPr>
              <a:t>, </a:t>
            </a:r>
            <a:r>
              <a:rPr lang="en-US" sz="1800" i="1">
                <a:solidFill>
                  <a:srgbClr val="8E00C6"/>
                </a:solidFill>
                <a:latin typeface="Arial"/>
                <a:ea typeface="Arial"/>
                <a:cs typeface="Arial"/>
                <a:sym typeface="Arial"/>
              </a:rPr>
              <a:t>a</a:t>
            </a:r>
            <a:r>
              <a:rPr lang="en-US" sz="1800">
                <a:solidFill>
                  <a:srgbClr val="000000"/>
                </a:solidFill>
                <a:latin typeface="Arial"/>
                <a:ea typeface="Arial"/>
                <a:cs typeface="Arial"/>
                <a:sym typeface="Arial"/>
              </a:rPr>
              <a:t>.</a:t>
            </a:r>
            <a:r>
              <a:rPr lang="en-US" sz="1800">
                <a:solidFill>
                  <a:srgbClr val="006464"/>
                </a:solidFill>
                <a:latin typeface="Arial"/>
                <a:ea typeface="Arial"/>
                <a:cs typeface="Arial"/>
                <a:sym typeface="Arial"/>
              </a:rPr>
              <a:t>Title</a:t>
            </a:r>
            <a:r>
              <a:rPr lang="en-US" sz="1800">
                <a:solidFill>
                  <a:srgbClr val="000000"/>
                </a:solidFill>
                <a:latin typeface="Arial"/>
                <a:ea typeface="Arial"/>
                <a:cs typeface="Arial"/>
                <a:sym typeface="Arial"/>
              </a:rPr>
              <a:t> </a:t>
            </a:r>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a:t>
            </a:r>
            <a:r>
              <a:rPr lang="en-US" sz="1800">
                <a:solidFill>
                  <a:srgbClr val="8E00C6"/>
                </a:solidFill>
                <a:latin typeface="Arial"/>
                <a:ea typeface="Arial"/>
                <a:cs typeface="Arial"/>
                <a:sym typeface="Arial"/>
              </a:rPr>
              <a:t>Track</a:t>
            </a:r>
            <a:r>
              <a:rPr lang="en-US" sz="1800">
                <a:solidFill>
                  <a:srgbClr val="000000"/>
                </a:solidFill>
                <a:latin typeface="Arial"/>
                <a:ea typeface="Arial"/>
                <a:cs typeface="Arial"/>
                <a:sym typeface="Arial"/>
              </a:rPr>
              <a:t> </a:t>
            </a:r>
            <a:r>
              <a:rPr lang="en-US" sz="1800" i="1">
                <a:solidFill>
                  <a:srgbClr val="8E00C6"/>
                </a:solidFill>
                <a:latin typeface="Arial"/>
                <a:ea typeface="Arial"/>
                <a:cs typeface="Arial"/>
                <a:sym typeface="Arial"/>
              </a:rPr>
              <a:t>t</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LEFT</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JOIN</a:t>
            </a:r>
            <a:r>
              <a:rPr lang="en-US" sz="1800">
                <a:solidFill>
                  <a:srgbClr val="000000"/>
                </a:solidFill>
                <a:latin typeface="Arial"/>
                <a:ea typeface="Arial"/>
                <a:cs typeface="Arial"/>
                <a:sym typeface="Arial"/>
              </a:rPr>
              <a:t> </a:t>
            </a:r>
            <a:r>
              <a:rPr lang="en-US" sz="1800">
                <a:solidFill>
                  <a:srgbClr val="8E00C6"/>
                </a:solidFill>
                <a:latin typeface="Arial"/>
                <a:ea typeface="Arial"/>
                <a:cs typeface="Arial"/>
                <a:sym typeface="Arial"/>
              </a:rPr>
              <a:t>Album</a:t>
            </a:r>
            <a:r>
              <a:rPr lang="en-US" sz="1800">
                <a:solidFill>
                  <a:srgbClr val="000000"/>
                </a:solidFill>
                <a:latin typeface="Arial"/>
                <a:ea typeface="Arial"/>
                <a:cs typeface="Arial"/>
                <a:sym typeface="Arial"/>
              </a:rPr>
              <a:t> </a:t>
            </a:r>
            <a:r>
              <a:rPr lang="en-US" sz="1800" i="1">
                <a:solidFill>
                  <a:srgbClr val="8E00C6"/>
                </a:solidFill>
                <a:latin typeface="Arial"/>
                <a:ea typeface="Arial"/>
                <a:cs typeface="Arial"/>
                <a:sym typeface="Arial"/>
              </a:rPr>
              <a:t>a</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ON</a:t>
            </a:r>
            <a:r>
              <a:rPr lang="en-US" sz="1800">
                <a:solidFill>
                  <a:srgbClr val="000000"/>
                </a:solidFill>
                <a:latin typeface="Arial"/>
                <a:ea typeface="Arial"/>
                <a:cs typeface="Arial"/>
                <a:sym typeface="Arial"/>
              </a:rPr>
              <a:t> </a:t>
            </a:r>
            <a:r>
              <a:rPr lang="en-US" sz="1800" i="1">
                <a:solidFill>
                  <a:srgbClr val="8E00C6"/>
                </a:solidFill>
                <a:latin typeface="Arial"/>
                <a:ea typeface="Arial"/>
                <a:cs typeface="Arial"/>
                <a:sym typeface="Arial"/>
              </a:rPr>
              <a:t>t</a:t>
            </a:r>
            <a:r>
              <a:rPr lang="en-US" sz="1800">
                <a:solidFill>
                  <a:srgbClr val="000000"/>
                </a:solidFill>
                <a:latin typeface="Arial"/>
                <a:ea typeface="Arial"/>
                <a:cs typeface="Arial"/>
                <a:sym typeface="Arial"/>
              </a:rPr>
              <a:t>.</a:t>
            </a:r>
            <a:r>
              <a:rPr lang="en-US" sz="1800">
                <a:solidFill>
                  <a:srgbClr val="006464"/>
                </a:solidFill>
                <a:latin typeface="Arial"/>
                <a:ea typeface="Arial"/>
                <a:cs typeface="Arial"/>
                <a:sym typeface="Arial"/>
              </a:rPr>
              <a:t>AlbumId</a:t>
            </a:r>
            <a:r>
              <a:rPr lang="en-US" sz="1800">
                <a:solidFill>
                  <a:srgbClr val="000000"/>
                </a:solidFill>
                <a:latin typeface="Arial"/>
                <a:ea typeface="Arial"/>
                <a:cs typeface="Arial"/>
                <a:sym typeface="Arial"/>
              </a:rPr>
              <a:t> = </a:t>
            </a:r>
            <a:r>
              <a:rPr lang="en-US" sz="1800" i="1">
                <a:solidFill>
                  <a:srgbClr val="8E00C6"/>
                </a:solidFill>
                <a:latin typeface="Arial"/>
                <a:ea typeface="Arial"/>
                <a:cs typeface="Arial"/>
                <a:sym typeface="Arial"/>
              </a:rPr>
              <a:t>a</a:t>
            </a:r>
            <a:r>
              <a:rPr lang="en-US" sz="1800">
                <a:solidFill>
                  <a:srgbClr val="000000"/>
                </a:solidFill>
                <a:latin typeface="Arial"/>
                <a:ea typeface="Arial"/>
                <a:cs typeface="Arial"/>
                <a:sym typeface="Arial"/>
              </a:rPr>
              <a:t>.</a:t>
            </a:r>
            <a:r>
              <a:rPr lang="en-US" sz="1800">
                <a:solidFill>
                  <a:srgbClr val="006464"/>
                </a:solidFill>
                <a:latin typeface="Arial"/>
                <a:ea typeface="Arial"/>
                <a:cs typeface="Arial"/>
                <a:sym typeface="Arial"/>
              </a:rPr>
              <a:t>AlbumId</a:t>
            </a:r>
            <a:r>
              <a:rPr lang="en-US" sz="1800">
                <a:solidFill>
                  <a:srgbClr val="FF0000"/>
                </a:solidFill>
                <a:latin typeface="Arial"/>
                <a:ea typeface="Arial"/>
                <a:cs typeface="Arial"/>
                <a:sym typeface="Arial"/>
              </a:rPr>
              <a:t>;</a:t>
            </a:r>
            <a:endParaRPr sz="1800">
              <a:solidFill>
                <a:srgbClr val="000000"/>
              </a:solidFill>
              <a:latin typeface="Arial"/>
              <a:ea typeface="Arial"/>
              <a:cs typeface="Arial"/>
              <a:sym typeface="Arial"/>
            </a:endParaRPr>
          </a:p>
        </p:txBody>
      </p:sp>
      <p:pic>
        <p:nvPicPr>
          <p:cNvPr id="313" name="Google Shape;313;p25" descr="Diagrams representing INNER JOIN and LEFT JOIN each include two overlapping circles labeled A (left) and B (right). For INNER JOIN, the intersection of the two circles is filled in. The associated query is SELECT * FROM A JOIN B ON A.Key = B.Key. For LEFT JOIN, circle A, including its intersection with circle B, is filled in. The associated query is SELECT * FROM A LEFT JOIN B ON A.Key = B.Key."/>
          <p:cNvPicPr preferRelativeResize="0"/>
          <p:nvPr/>
        </p:nvPicPr>
        <p:blipFill rotWithShape="1">
          <a:blip r:embed="rId3">
            <a:alphaModFix/>
          </a:blip>
          <a:srcRect l="55829" b="32460"/>
          <a:stretch/>
        </p:blipFill>
        <p:spPr>
          <a:xfrm>
            <a:off x="6957105" y="1370371"/>
            <a:ext cx="4768235" cy="4117258"/>
          </a:xfrm>
          <a:prstGeom prst="rect">
            <a:avLst/>
          </a:prstGeom>
          <a:noFill/>
          <a:ln>
            <a:noFill/>
          </a:ln>
        </p:spPr>
      </p:pic>
      <p:sp>
        <p:nvSpPr>
          <p:cNvPr id="314" name="Google Shape;314;p25"/>
          <p:cNvSpPr txBox="1"/>
          <p:nvPr/>
        </p:nvSpPr>
        <p:spPr>
          <a:xfrm>
            <a:off x="7266412" y="3539613"/>
            <a:ext cx="1179871" cy="64633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Libre Franklin"/>
                <a:ea typeface="Libre Franklin"/>
                <a:cs typeface="Libre Franklin"/>
                <a:sym typeface="Libre Franklin"/>
              </a:rPr>
              <a:t>Track</a:t>
            </a:r>
            <a:endParaRPr/>
          </a:p>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AlbumID</a:t>
            </a:r>
            <a:endParaRPr sz="1800">
              <a:solidFill>
                <a:schemeClr val="dk1"/>
              </a:solidFill>
              <a:latin typeface="Libre Franklin"/>
              <a:ea typeface="Libre Franklin"/>
              <a:cs typeface="Libre Franklin"/>
              <a:sym typeface="Libre Franklin"/>
            </a:endParaRPr>
          </a:p>
        </p:txBody>
      </p:sp>
      <p:sp>
        <p:nvSpPr>
          <p:cNvPr id="315" name="Google Shape;315;p25"/>
          <p:cNvSpPr txBox="1"/>
          <p:nvPr/>
        </p:nvSpPr>
        <p:spPr>
          <a:xfrm>
            <a:off x="10103013" y="3491988"/>
            <a:ext cx="1179871" cy="64633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Libre Franklin"/>
                <a:ea typeface="Libre Franklin"/>
                <a:cs typeface="Libre Franklin"/>
                <a:sym typeface="Libre Franklin"/>
              </a:rPr>
              <a:t>Album</a:t>
            </a:r>
            <a:endParaRPr/>
          </a:p>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AlbumID</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9"/>
        <p:cNvGrpSpPr/>
        <p:nvPr/>
      </p:nvGrpSpPr>
      <p:grpSpPr>
        <a:xfrm>
          <a:off x="0" y="0"/>
          <a:ext cx="0" cy="0"/>
          <a:chOff x="0" y="0"/>
          <a:chExt cx="0" cy="0"/>
        </a:xfrm>
      </p:grpSpPr>
      <p:sp>
        <p:nvSpPr>
          <p:cNvPr id="320" name="Google Shape;320;p26"/>
          <p:cNvSpPr/>
          <p:nvPr/>
        </p:nvSpPr>
        <p:spPr>
          <a:xfrm>
            <a:off x="446534" y="457200"/>
            <a:ext cx="3703320" cy="94997"/>
          </a:xfrm>
          <a:prstGeom prst="rect">
            <a:avLst/>
          </a:prstGeom>
          <a:solidFill>
            <a:srgbClr val="4653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21" name="Google Shape;321;p26"/>
          <p:cNvSpPr/>
          <p:nvPr/>
        </p:nvSpPr>
        <p:spPr>
          <a:xfrm>
            <a:off x="8042147" y="453643"/>
            <a:ext cx="3703320" cy="98554"/>
          </a:xfrm>
          <a:prstGeom prst="rect">
            <a:avLst/>
          </a:prstGeom>
          <a:solidFill>
            <a:srgbClr val="969FA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22" name="Google Shape;322;p26"/>
          <p:cNvSpPr/>
          <p:nvPr/>
        </p:nvSpPr>
        <p:spPr>
          <a:xfrm>
            <a:off x="4241830" y="457200"/>
            <a:ext cx="3703320" cy="9144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23" name="Google Shape;323;p26"/>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324" name="Google Shape;324;p26"/>
          <p:cNvPicPr preferRelativeResize="0"/>
          <p:nvPr/>
        </p:nvPicPr>
        <p:blipFill rotWithShape="1">
          <a:blip r:embed="rId3">
            <a:alphaModFix/>
          </a:blip>
          <a:srcRect r="12042" b="44745"/>
          <a:stretch/>
        </p:blipFill>
        <p:spPr>
          <a:xfrm>
            <a:off x="446534" y="1528871"/>
            <a:ext cx="11332821" cy="3328264"/>
          </a:xfrm>
          <a:prstGeom prst="rect">
            <a:avLst/>
          </a:prstGeom>
          <a:noFill/>
          <a:ln>
            <a:noFill/>
          </a:ln>
        </p:spPr>
      </p:pic>
      <p:sp>
        <p:nvSpPr>
          <p:cNvPr id="325" name="Google Shape;325;p2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7"/>
          <p:cNvSpPr txBox="1">
            <a:spLocks noGrp="1"/>
          </p:cNvSpPr>
          <p:nvPr>
            <p:ph type="title"/>
          </p:nvPr>
        </p:nvSpPr>
        <p:spPr>
          <a:xfrm>
            <a:off x="575894" y="729658"/>
            <a:ext cx="1990325" cy="523955"/>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RIGHT JOIN</a:t>
            </a:r>
            <a:endParaRPr/>
          </a:p>
        </p:txBody>
      </p:sp>
      <p:sp>
        <p:nvSpPr>
          <p:cNvPr id="331" name="Google Shape;331;p27"/>
          <p:cNvSpPr txBox="1"/>
          <p:nvPr/>
        </p:nvSpPr>
        <p:spPr>
          <a:xfrm>
            <a:off x="575894" y="1604027"/>
            <a:ext cx="5397203" cy="1200329"/>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E0E0E"/>
                </a:solidFill>
                <a:latin typeface="Arial"/>
                <a:ea typeface="Arial"/>
                <a:cs typeface="Arial"/>
                <a:sym typeface="Arial"/>
              </a:rPr>
              <a:t>A RIGHT JOIN returns all rows from the right table and the matched rows from the left table. If there’s no match, the result will include NULL values for the left table.</a:t>
            </a:r>
            <a:endParaRPr/>
          </a:p>
        </p:txBody>
      </p:sp>
      <p:pic>
        <p:nvPicPr>
          <p:cNvPr id="332" name="Google Shape;332;p27" descr="Understanding SQL Join Queries with Examples"/>
          <p:cNvPicPr preferRelativeResize="0"/>
          <p:nvPr/>
        </p:nvPicPr>
        <p:blipFill rotWithShape="1">
          <a:blip r:embed="rId3">
            <a:alphaModFix/>
          </a:blip>
          <a:srcRect l="56022" t="51086"/>
          <a:stretch/>
        </p:blipFill>
        <p:spPr>
          <a:xfrm>
            <a:off x="6968507" y="1531305"/>
            <a:ext cx="4618103" cy="3765894"/>
          </a:xfrm>
          <a:prstGeom prst="rect">
            <a:avLst/>
          </a:prstGeom>
          <a:noFill/>
          <a:ln>
            <a:noFill/>
          </a:ln>
        </p:spPr>
      </p:pic>
      <p:sp>
        <p:nvSpPr>
          <p:cNvPr id="333" name="Google Shape;333;p27"/>
          <p:cNvSpPr txBox="1"/>
          <p:nvPr/>
        </p:nvSpPr>
        <p:spPr>
          <a:xfrm>
            <a:off x="7266412" y="3436377"/>
            <a:ext cx="1336498" cy="64629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dk1"/>
                </a:solidFill>
                <a:latin typeface="Libre Franklin"/>
                <a:ea typeface="Libre Franklin"/>
                <a:cs typeface="Libre Franklin"/>
                <a:sym typeface="Libre Franklin"/>
              </a:rPr>
              <a:t>Track</a:t>
            </a:r>
            <a:endParaRPr dirty="0"/>
          </a:p>
          <a:p>
            <a:pPr marL="0" marR="0" lvl="0" indent="0" algn="ctr" rtl="0">
              <a:spcBef>
                <a:spcPts val="0"/>
              </a:spcBef>
              <a:spcAft>
                <a:spcPts val="0"/>
              </a:spcAft>
              <a:buNone/>
            </a:pPr>
            <a:r>
              <a:rPr lang="en-US" sz="1800" dirty="0" err="1">
                <a:solidFill>
                  <a:schemeClr val="dk1"/>
                </a:solidFill>
                <a:latin typeface="Libre Franklin"/>
                <a:ea typeface="Libre Franklin"/>
                <a:cs typeface="Libre Franklin"/>
                <a:sym typeface="Libre Franklin"/>
              </a:rPr>
              <a:t>AlbumID</a:t>
            </a:r>
            <a:endParaRPr sz="1800" dirty="0">
              <a:solidFill>
                <a:schemeClr val="dk1"/>
              </a:solidFill>
              <a:latin typeface="Libre Franklin"/>
              <a:ea typeface="Libre Franklin"/>
              <a:cs typeface="Libre Franklin"/>
              <a:sym typeface="Libre Franklin"/>
            </a:endParaRPr>
          </a:p>
        </p:txBody>
      </p:sp>
      <p:sp>
        <p:nvSpPr>
          <p:cNvPr id="334" name="Google Shape;334;p27"/>
          <p:cNvSpPr txBox="1"/>
          <p:nvPr/>
        </p:nvSpPr>
        <p:spPr>
          <a:xfrm>
            <a:off x="9978705" y="3418248"/>
            <a:ext cx="1259935" cy="64629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dk1"/>
                </a:solidFill>
                <a:latin typeface="Libre Franklin"/>
                <a:ea typeface="Libre Franklin"/>
                <a:cs typeface="Libre Franklin"/>
                <a:sym typeface="Libre Franklin"/>
              </a:rPr>
              <a:t>Album</a:t>
            </a:r>
            <a:endParaRPr dirty="0"/>
          </a:p>
          <a:p>
            <a:pPr marL="0" marR="0" lvl="0" indent="0" algn="ctr" rtl="0">
              <a:spcBef>
                <a:spcPts val="0"/>
              </a:spcBef>
              <a:spcAft>
                <a:spcPts val="0"/>
              </a:spcAft>
              <a:buNone/>
            </a:pPr>
            <a:r>
              <a:rPr lang="en-US" sz="1800" dirty="0" err="1">
                <a:solidFill>
                  <a:schemeClr val="dk1"/>
                </a:solidFill>
                <a:latin typeface="Libre Franklin"/>
                <a:ea typeface="Libre Franklin"/>
                <a:cs typeface="Libre Franklin"/>
                <a:sym typeface="Libre Franklin"/>
              </a:rPr>
              <a:t>AlbumID</a:t>
            </a:r>
            <a:endParaRPr sz="1800" dirty="0">
              <a:solidFill>
                <a:schemeClr val="dk1"/>
              </a:solidFill>
              <a:latin typeface="Libre Franklin"/>
              <a:ea typeface="Libre Franklin"/>
              <a:cs typeface="Libre Franklin"/>
              <a:sym typeface="Libre Franklin"/>
            </a:endParaRPr>
          </a:p>
        </p:txBody>
      </p:sp>
      <p:sp>
        <p:nvSpPr>
          <p:cNvPr id="335" name="Google Shape;335;p27"/>
          <p:cNvSpPr txBox="1"/>
          <p:nvPr/>
        </p:nvSpPr>
        <p:spPr>
          <a:xfrm>
            <a:off x="575894" y="3037982"/>
            <a:ext cx="5721667"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808080"/>
                </a:solidFill>
                <a:latin typeface="Arial"/>
                <a:ea typeface="Arial"/>
                <a:cs typeface="Arial"/>
                <a:sym typeface="Arial"/>
              </a:rPr>
              <a:t>List all albums and the tracks they contain, including albums without tracks</a:t>
            </a:r>
            <a:endParaRPr/>
          </a:p>
          <a:p>
            <a:pPr marL="0" marR="0" lvl="0" indent="0" algn="l" rtl="0">
              <a:spcBef>
                <a:spcPts val="0"/>
              </a:spcBef>
              <a:spcAft>
                <a:spcPts val="0"/>
              </a:spcAft>
              <a:buNone/>
            </a:pP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a:t>
            </a:r>
            <a:r>
              <a:rPr lang="en-US" sz="1800" i="1">
                <a:solidFill>
                  <a:srgbClr val="8E00C6"/>
                </a:solidFill>
                <a:latin typeface="Arial"/>
                <a:ea typeface="Arial"/>
                <a:cs typeface="Arial"/>
                <a:sym typeface="Arial"/>
              </a:rPr>
              <a:t>a</a:t>
            </a:r>
            <a:r>
              <a:rPr lang="en-US" sz="1800">
                <a:solidFill>
                  <a:srgbClr val="000000"/>
                </a:solidFill>
                <a:latin typeface="Arial"/>
                <a:ea typeface="Arial"/>
                <a:cs typeface="Arial"/>
                <a:sym typeface="Arial"/>
              </a:rPr>
              <a:t>.</a:t>
            </a:r>
            <a:r>
              <a:rPr lang="en-US" sz="1800">
                <a:solidFill>
                  <a:srgbClr val="006464"/>
                </a:solidFill>
                <a:latin typeface="Arial"/>
                <a:ea typeface="Arial"/>
                <a:cs typeface="Arial"/>
                <a:sym typeface="Arial"/>
              </a:rPr>
              <a:t>Title</a:t>
            </a:r>
            <a:r>
              <a:rPr lang="en-US" sz="1800">
                <a:solidFill>
                  <a:srgbClr val="000000"/>
                </a:solidFill>
                <a:latin typeface="Arial"/>
                <a:ea typeface="Arial"/>
                <a:cs typeface="Arial"/>
                <a:sym typeface="Arial"/>
              </a:rPr>
              <a:t>, </a:t>
            </a:r>
            <a:r>
              <a:rPr lang="en-US" sz="1800" i="1">
                <a:solidFill>
                  <a:srgbClr val="8E00C6"/>
                </a:solidFill>
                <a:latin typeface="Arial"/>
                <a:ea typeface="Arial"/>
                <a:cs typeface="Arial"/>
                <a:sym typeface="Arial"/>
              </a:rPr>
              <a:t>t</a:t>
            </a:r>
            <a:r>
              <a:rPr lang="en-US" sz="1800">
                <a:solidFill>
                  <a:srgbClr val="000000"/>
                </a:solidFill>
                <a:latin typeface="Arial"/>
                <a:ea typeface="Arial"/>
                <a:cs typeface="Arial"/>
                <a:sym typeface="Arial"/>
              </a:rPr>
              <a:t>.</a:t>
            </a:r>
            <a:r>
              <a:rPr lang="en-US" sz="1800">
                <a:solidFill>
                  <a:srgbClr val="006464"/>
                </a:solidFill>
                <a:latin typeface="Arial"/>
                <a:ea typeface="Arial"/>
                <a:cs typeface="Arial"/>
                <a:sym typeface="Arial"/>
              </a:rPr>
              <a:t>Name</a:t>
            </a:r>
            <a:r>
              <a:rPr lang="en-US" sz="1800">
                <a:solidFill>
                  <a:srgbClr val="000000"/>
                </a:solidFill>
                <a:latin typeface="Arial"/>
                <a:ea typeface="Arial"/>
                <a:cs typeface="Arial"/>
                <a:sym typeface="Arial"/>
              </a:rPr>
              <a:t> </a:t>
            </a:r>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a:t>
            </a:r>
            <a:r>
              <a:rPr lang="en-US" sz="1800">
                <a:solidFill>
                  <a:srgbClr val="8E00C6"/>
                </a:solidFill>
                <a:latin typeface="Arial"/>
                <a:ea typeface="Arial"/>
                <a:cs typeface="Arial"/>
                <a:sym typeface="Arial"/>
              </a:rPr>
              <a:t>Track</a:t>
            </a:r>
            <a:r>
              <a:rPr lang="en-US" sz="1800">
                <a:solidFill>
                  <a:srgbClr val="000000"/>
                </a:solidFill>
                <a:latin typeface="Arial"/>
                <a:ea typeface="Arial"/>
                <a:cs typeface="Arial"/>
                <a:sym typeface="Arial"/>
              </a:rPr>
              <a:t> </a:t>
            </a:r>
            <a:r>
              <a:rPr lang="en-US" sz="1800" i="1">
                <a:solidFill>
                  <a:srgbClr val="8E00C6"/>
                </a:solidFill>
                <a:latin typeface="Arial"/>
                <a:ea typeface="Arial"/>
                <a:cs typeface="Arial"/>
                <a:sym typeface="Arial"/>
              </a:rPr>
              <a:t>t</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RIGHT</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JOIN</a:t>
            </a:r>
            <a:r>
              <a:rPr lang="en-US" sz="1800">
                <a:solidFill>
                  <a:srgbClr val="000000"/>
                </a:solidFill>
                <a:latin typeface="Arial"/>
                <a:ea typeface="Arial"/>
                <a:cs typeface="Arial"/>
                <a:sym typeface="Arial"/>
              </a:rPr>
              <a:t> </a:t>
            </a:r>
            <a:r>
              <a:rPr lang="en-US" sz="1800">
                <a:solidFill>
                  <a:srgbClr val="8E00C6"/>
                </a:solidFill>
                <a:latin typeface="Arial"/>
                <a:ea typeface="Arial"/>
                <a:cs typeface="Arial"/>
                <a:sym typeface="Arial"/>
              </a:rPr>
              <a:t>Album</a:t>
            </a:r>
            <a:r>
              <a:rPr lang="en-US" sz="1800">
                <a:solidFill>
                  <a:srgbClr val="000000"/>
                </a:solidFill>
                <a:latin typeface="Arial"/>
                <a:ea typeface="Arial"/>
                <a:cs typeface="Arial"/>
                <a:sym typeface="Arial"/>
              </a:rPr>
              <a:t> </a:t>
            </a:r>
            <a:r>
              <a:rPr lang="en-US" sz="1800" i="1">
                <a:solidFill>
                  <a:srgbClr val="8E00C6"/>
                </a:solidFill>
                <a:latin typeface="Arial"/>
                <a:ea typeface="Arial"/>
                <a:cs typeface="Arial"/>
                <a:sym typeface="Arial"/>
              </a:rPr>
              <a:t>a</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ON</a:t>
            </a:r>
            <a:r>
              <a:rPr lang="en-US" sz="1800">
                <a:solidFill>
                  <a:srgbClr val="000000"/>
                </a:solidFill>
                <a:latin typeface="Arial"/>
                <a:ea typeface="Arial"/>
                <a:cs typeface="Arial"/>
                <a:sym typeface="Arial"/>
              </a:rPr>
              <a:t> </a:t>
            </a:r>
            <a:r>
              <a:rPr lang="en-US" sz="1800" i="1">
                <a:solidFill>
                  <a:srgbClr val="8E00C6"/>
                </a:solidFill>
                <a:latin typeface="Arial"/>
                <a:ea typeface="Arial"/>
                <a:cs typeface="Arial"/>
                <a:sym typeface="Arial"/>
              </a:rPr>
              <a:t>t</a:t>
            </a:r>
            <a:r>
              <a:rPr lang="en-US" sz="1800">
                <a:solidFill>
                  <a:srgbClr val="000000"/>
                </a:solidFill>
                <a:latin typeface="Arial"/>
                <a:ea typeface="Arial"/>
                <a:cs typeface="Arial"/>
                <a:sym typeface="Arial"/>
              </a:rPr>
              <a:t>.</a:t>
            </a:r>
            <a:r>
              <a:rPr lang="en-US" sz="1800">
                <a:solidFill>
                  <a:srgbClr val="006464"/>
                </a:solidFill>
                <a:latin typeface="Arial"/>
                <a:ea typeface="Arial"/>
                <a:cs typeface="Arial"/>
                <a:sym typeface="Arial"/>
              </a:rPr>
              <a:t>AlbumId</a:t>
            </a:r>
            <a:r>
              <a:rPr lang="en-US" sz="1800">
                <a:solidFill>
                  <a:srgbClr val="000000"/>
                </a:solidFill>
                <a:latin typeface="Arial"/>
                <a:ea typeface="Arial"/>
                <a:cs typeface="Arial"/>
                <a:sym typeface="Arial"/>
              </a:rPr>
              <a:t> = </a:t>
            </a:r>
            <a:r>
              <a:rPr lang="en-US" sz="1800" i="1">
                <a:solidFill>
                  <a:srgbClr val="8E00C6"/>
                </a:solidFill>
                <a:latin typeface="Arial"/>
                <a:ea typeface="Arial"/>
                <a:cs typeface="Arial"/>
                <a:sym typeface="Arial"/>
              </a:rPr>
              <a:t>a</a:t>
            </a:r>
            <a:r>
              <a:rPr lang="en-US" sz="1800">
                <a:solidFill>
                  <a:srgbClr val="000000"/>
                </a:solidFill>
                <a:latin typeface="Arial"/>
                <a:ea typeface="Arial"/>
                <a:cs typeface="Arial"/>
                <a:sym typeface="Arial"/>
              </a:rPr>
              <a:t>.</a:t>
            </a:r>
            <a:r>
              <a:rPr lang="en-US" sz="1800">
                <a:solidFill>
                  <a:srgbClr val="006464"/>
                </a:solidFill>
                <a:latin typeface="Arial"/>
                <a:ea typeface="Arial"/>
                <a:cs typeface="Arial"/>
                <a:sym typeface="Arial"/>
              </a:rPr>
              <a:t>AlbumId</a:t>
            </a:r>
            <a:r>
              <a:rPr lang="en-US" sz="1800">
                <a:solidFill>
                  <a:srgbClr val="FF0000"/>
                </a:solidFill>
                <a:latin typeface="Arial"/>
                <a:ea typeface="Arial"/>
                <a:cs typeface="Arial"/>
                <a:sym typeface="Arial"/>
              </a:rPr>
              <a:t>;</a:t>
            </a:r>
            <a:endParaRPr sz="1800">
              <a:solidFill>
                <a:srgbClr val="000000"/>
              </a:solidFill>
              <a:latin typeface="Arial"/>
              <a:ea typeface="Arial"/>
              <a:cs typeface="Arial"/>
              <a:sym typeface="Arial"/>
            </a:endParaRPr>
          </a:p>
        </p:txBody>
      </p:sp>
      <p:sp>
        <p:nvSpPr>
          <p:cNvPr id="336" name="Google Shape;336;p27"/>
          <p:cNvSpPr txBox="1"/>
          <p:nvPr/>
        </p:nvSpPr>
        <p:spPr>
          <a:xfrm>
            <a:off x="575894" y="5469466"/>
            <a:ext cx="57216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Libre Franklin"/>
                <a:ea typeface="Libre Franklin"/>
                <a:cs typeface="Libre Franklin"/>
                <a:sym typeface="Libre Franklin"/>
              </a:rPr>
              <a:t>Can be converted into a LEFT JOIN by reversing the tables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0"/>
        <p:cNvGrpSpPr/>
        <p:nvPr/>
      </p:nvGrpSpPr>
      <p:grpSpPr>
        <a:xfrm>
          <a:off x="0" y="0"/>
          <a:ext cx="0" cy="0"/>
          <a:chOff x="0" y="0"/>
          <a:chExt cx="0" cy="0"/>
        </a:xfrm>
      </p:grpSpPr>
      <p:sp>
        <p:nvSpPr>
          <p:cNvPr id="341" name="Google Shape;341;p28"/>
          <p:cNvSpPr/>
          <p:nvPr/>
        </p:nvSpPr>
        <p:spPr>
          <a:xfrm>
            <a:off x="446534" y="457200"/>
            <a:ext cx="3703320" cy="94997"/>
          </a:xfrm>
          <a:prstGeom prst="rect">
            <a:avLst/>
          </a:prstGeom>
          <a:solidFill>
            <a:srgbClr val="46535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42" name="Google Shape;342;p28"/>
          <p:cNvSpPr/>
          <p:nvPr/>
        </p:nvSpPr>
        <p:spPr>
          <a:xfrm>
            <a:off x="8042147" y="453643"/>
            <a:ext cx="3703320" cy="98554"/>
          </a:xfrm>
          <a:prstGeom prst="rect">
            <a:avLst/>
          </a:prstGeom>
          <a:solidFill>
            <a:srgbClr val="969FA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43" name="Google Shape;343;p28"/>
          <p:cNvSpPr/>
          <p:nvPr/>
        </p:nvSpPr>
        <p:spPr>
          <a:xfrm>
            <a:off x="4241830" y="457200"/>
            <a:ext cx="3703320" cy="9144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344" name="Google Shape;344;p28"/>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345" name="Google Shape;345;p28"/>
          <p:cNvPicPr preferRelativeResize="0"/>
          <p:nvPr/>
        </p:nvPicPr>
        <p:blipFill rotWithShape="1">
          <a:blip r:embed="rId3">
            <a:alphaModFix/>
          </a:blip>
          <a:srcRect r="14596" b="43566"/>
          <a:stretch/>
        </p:blipFill>
        <p:spPr>
          <a:xfrm>
            <a:off x="540357" y="1470236"/>
            <a:ext cx="11111286" cy="3524243"/>
          </a:xfrm>
          <a:prstGeom prst="rect">
            <a:avLst/>
          </a:prstGeom>
          <a:noFill/>
          <a:ln>
            <a:noFill/>
          </a:ln>
        </p:spPr>
      </p:pic>
      <p:sp>
        <p:nvSpPr>
          <p:cNvPr id="346" name="Google Shape;346;p2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9"/>
          <p:cNvSpPr txBox="1">
            <a:spLocks noGrp="1"/>
          </p:cNvSpPr>
          <p:nvPr>
            <p:ph type="title"/>
          </p:nvPr>
        </p:nvSpPr>
        <p:spPr>
          <a:xfrm>
            <a:off x="575894" y="729658"/>
            <a:ext cx="5721667" cy="523955"/>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3F3F3F"/>
              </a:buClr>
              <a:buSzPts val="2800"/>
              <a:buFont typeface="Franklin Gothic"/>
              <a:buNone/>
            </a:pPr>
            <a:r>
              <a:rPr lang="en-US"/>
              <a:t>FULL JOIN (AKA FULL OUTER JOIN)</a:t>
            </a:r>
            <a:endParaRPr/>
          </a:p>
        </p:txBody>
      </p:sp>
      <p:sp>
        <p:nvSpPr>
          <p:cNvPr id="353" name="Google Shape;353;p29"/>
          <p:cNvSpPr txBox="1"/>
          <p:nvPr/>
        </p:nvSpPr>
        <p:spPr>
          <a:xfrm>
            <a:off x="575894" y="1604027"/>
            <a:ext cx="5397203" cy="1200329"/>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E0E0E"/>
                </a:solidFill>
                <a:latin typeface="Arial"/>
                <a:ea typeface="Arial"/>
                <a:cs typeface="Arial"/>
                <a:sym typeface="Arial"/>
              </a:rPr>
              <a:t>A FULL OUTER JOIN returns all rows when there is a match in either table. If there is no match, the result will include NULL values for the missing data from both tables.</a:t>
            </a:r>
            <a:endParaRPr/>
          </a:p>
        </p:txBody>
      </p:sp>
      <p:pic>
        <p:nvPicPr>
          <p:cNvPr id="354" name="Google Shape;354;p29" descr="Understanding SQL Join Queries with Examples"/>
          <p:cNvPicPr preferRelativeResize="0"/>
          <p:nvPr/>
        </p:nvPicPr>
        <p:blipFill rotWithShape="1">
          <a:blip r:embed="rId3">
            <a:alphaModFix/>
          </a:blip>
          <a:srcRect l="57245" t="1913" r="836" b="55366"/>
          <a:stretch/>
        </p:blipFill>
        <p:spPr>
          <a:xfrm>
            <a:off x="7025150" y="1850922"/>
            <a:ext cx="4463844" cy="3288893"/>
          </a:xfrm>
          <a:prstGeom prst="rect">
            <a:avLst/>
          </a:prstGeom>
          <a:noFill/>
          <a:ln>
            <a:noFill/>
          </a:ln>
        </p:spPr>
      </p:pic>
      <p:sp>
        <p:nvSpPr>
          <p:cNvPr id="355" name="Google Shape;355;p29"/>
          <p:cNvSpPr txBox="1"/>
          <p:nvPr/>
        </p:nvSpPr>
        <p:spPr>
          <a:xfrm>
            <a:off x="7266412" y="3436377"/>
            <a:ext cx="1302401" cy="64633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Libre Franklin"/>
                <a:ea typeface="Libre Franklin"/>
                <a:cs typeface="Libre Franklin"/>
                <a:sym typeface="Libre Franklin"/>
              </a:rPr>
              <a:t>Track</a:t>
            </a:r>
            <a:endParaRPr/>
          </a:p>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AlbumID</a:t>
            </a:r>
            <a:endParaRPr sz="1800">
              <a:solidFill>
                <a:schemeClr val="dk1"/>
              </a:solidFill>
              <a:latin typeface="Libre Franklin"/>
              <a:ea typeface="Libre Franklin"/>
              <a:cs typeface="Libre Franklin"/>
              <a:sym typeface="Libre Franklin"/>
            </a:endParaRPr>
          </a:p>
        </p:txBody>
      </p:sp>
      <p:sp>
        <p:nvSpPr>
          <p:cNvPr id="356" name="Google Shape;356;p29"/>
          <p:cNvSpPr txBox="1"/>
          <p:nvPr/>
        </p:nvSpPr>
        <p:spPr>
          <a:xfrm>
            <a:off x="10058769" y="3418248"/>
            <a:ext cx="1179871" cy="646331"/>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Libre Franklin"/>
                <a:ea typeface="Libre Franklin"/>
                <a:cs typeface="Libre Franklin"/>
                <a:sym typeface="Libre Franklin"/>
              </a:rPr>
              <a:t>Album</a:t>
            </a:r>
            <a:endParaRPr/>
          </a:p>
          <a:p>
            <a:pPr marL="0" marR="0" lvl="0" indent="0" algn="ctr" rtl="0">
              <a:spcBef>
                <a:spcPts val="0"/>
              </a:spcBef>
              <a:spcAft>
                <a:spcPts val="0"/>
              </a:spcAft>
              <a:buNone/>
            </a:pPr>
            <a:r>
              <a:rPr lang="en-US" sz="1800">
                <a:solidFill>
                  <a:schemeClr val="dk1"/>
                </a:solidFill>
                <a:latin typeface="Libre Franklin"/>
                <a:ea typeface="Libre Franklin"/>
                <a:cs typeface="Libre Franklin"/>
                <a:sym typeface="Libre Franklin"/>
              </a:rPr>
              <a:t>AlbumID</a:t>
            </a:r>
            <a:endParaRPr sz="1800">
              <a:solidFill>
                <a:schemeClr val="dk1"/>
              </a:solidFill>
              <a:latin typeface="Libre Franklin"/>
              <a:ea typeface="Libre Franklin"/>
              <a:cs typeface="Libre Franklin"/>
              <a:sym typeface="Libre Franklin"/>
            </a:endParaRPr>
          </a:p>
        </p:txBody>
      </p:sp>
      <p:sp>
        <p:nvSpPr>
          <p:cNvPr id="357" name="Google Shape;357;p29"/>
          <p:cNvSpPr txBox="1"/>
          <p:nvPr/>
        </p:nvSpPr>
        <p:spPr>
          <a:xfrm>
            <a:off x="575894" y="3037982"/>
            <a:ext cx="5721667"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808080"/>
                </a:solidFill>
                <a:latin typeface="Arial"/>
                <a:ea typeface="Arial"/>
                <a:cs typeface="Arial"/>
                <a:sym typeface="Arial"/>
              </a:rPr>
              <a:t>Retrieve all artists and albums, showing nulls where there’s no match:</a:t>
            </a:r>
            <a:endParaRPr/>
          </a:p>
          <a:p>
            <a:pPr marL="0" marR="0" lvl="0" indent="0" algn="l" rtl="0">
              <a:spcBef>
                <a:spcPts val="0"/>
              </a:spcBef>
              <a:spcAft>
                <a:spcPts val="0"/>
              </a:spcAft>
              <a:buNone/>
            </a:pP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SELECT</a:t>
            </a:r>
            <a:r>
              <a:rPr lang="en-US" sz="1800">
                <a:solidFill>
                  <a:srgbClr val="000000"/>
                </a:solidFill>
                <a:latin typeface="Arial"/>
                <a:ea typeface="Arial"/>
                <a:cs typeface="Arial"/>
                <a:sym typeface="Arial"/>
              </a:rPr>
              <a:t> </a:t>
            </a:r>
            <a:r>
              <a:rPr lang="en-US" sz="1800" i="1">
                <a:solidFill>
                  <a:srgbClr val="8E00C6"/>
                </a:solidFill>
                <a:latin typeface="Arial"/>
                <a:ea typeface="Arial"/>
                <a:cs typeface="Arial"/>
                <a:sym typeface="Arial"/>
              </a:rPr>
              <a:t>ar</a:t>
            </a:r>
            <a:r>
              <a:rPr lang="en-US" sz="1800">
                <a:solidFill>
                  <a:srgbClr val="000000"/>
                </a:solidFill>
                <a:latin typeface="Arial"/>
                <a:ea typeface="Arial"/>
                <a:cs typeface="Arial"/>
                <a:sym typeface="Arial"/>
              </a:rPr>
              <a:t>.</a:t>
            </a:r>
            <a:r>
              <a:rPr lang="en-US" sz="1800">
                <a:solidFill>
                  <a:srgbClr val="006464"/>
                </a:solidFill>
                <a:latin typeface="Arial"/>
                <a:ea typeface="Arial"/>
                <a:cs typeface="Arial"/>
                <a:sym typeface="Arial"/>
              </a:rPr>
              <a:t>Name</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AS</a:t>
            </a:r>
            <a:r>
              <a:rPr lang="en-US" sz="1800">
                <a:solidFill>
                  <a:srgbClr val="000000"/>
                </a:solidFill>
                <a:latin typeface="Arial"/>
                <a:ea typeface="Arial"/>
                <a:cs typeface="Arial"/>
                <a:sym typeface="Arial"/>
              </a:rPr>
              <a:t> </a:t>
            </a:r>
            <a:r>
              <a:rPr lang="en-US" sz="1800" i="1">
                <a:solidFill>
                  <a:srgbClr val="006464"/>
                </a:solidFill>
                <a:latin typeface="Arial"/>
                <a:ea typeface="Arial"/>
                <a:cs typeface="Arial"/>
                <a:sym typeface="Arial"/>
              </a:rPr>
              <a:t>ArtistName</a:t>
            </a:r>
            <a:r>
              <a:rPr lang="en-US" sz="1800">
                <a:solidFill>
                  <a:srgbClr val="000000"/>
                </a:solidFill>
                <a:latin typeface="Arial"/>
                <a:ea typeface="Arial"/>
                <a:cs typeface="Arial"/>
                <a:sym typeface="Arial"/>
              </a:rPr>
              <a:t>, </a:t>
            </a:r>
            <a:r>
              <a:rPr lang="en-US" sz="1800" i="1">
                <a:solidFill>
                  <a:srgbClr val="8E00C6"/>
                </a:solidFill>
                <a:latin typeface="Arial"/>
                <a:ea typeface="Arial"/>
                <a:cs typeface="Arial"/>
                <a:sym typeface="Arial"/>
              </a:rPr>
              <a:t>al</a:t>
            </a:r>
            <a:r>
              <a:rPr lang="en-US" sz="1800">
                <a:solidFill>
                  <a:srgbClr val="000000"/>
                </a:solidFill>
                <a:latin typeface="Arial"/>
                <a:ea typeface="Arial"/>
                <a:cs typeface="Arial"/>
                <a:sym typeface="Arial"/>
              </a:rPr>
              <a:t>.</a:t>
            </a:r>
            <a:r>
              <a:rPr lang="en-US" sz="1800">
                <a:solidFill>
                  <a:srgbClr val="006464"/>
                </a:solidFill>
                <a:latin typeface="Arial"/>
                <a:ea typeface="Arial"/>
                <a:cs typeface="Arial"/>
                <a:sym typeface="Arial"/>
              </a:rPr>
              <a:t>Title</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AS</a:t>
            </a:r>
            <a:r>
              <a:rPr lang="en-US" sz="1800">
                <a:solidFill>
                  <a:srgbClr val="000000"/>
                </a:solidFill>
                <a:latin typeface="Arial"/>
                <a:ea typeface="Arial"/>
                <a:cs typeface="Arial"/>
                <a:sym typeface="Arial"/>
              </a:rPr>
              <a:t> </a:t>
            </a:r>
            <a:r>
              <a:rPr lang="en-US" sz="1800" i="1">
                <a:solidFill>
                  <a:srgbClr val="006464"/>
                </a:solidFill>
                <a:latin typeface="Arial"/>
                <a:ea typeface="Arial"/>
                <a:cs typeface="Arial"/>
                <a:sym typeface="Arial"/>
              </a:rPr>
              <a:t>AlbumTitle</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FROM</a:t>
            </a:r>
            <a:r>
              <a:rPr lang="en-US" sz="1800">
                <a:solidFill>
                  <a:srgbClr val="000000"/>
                </a:solidFill>
                <a:latin typeface="Arial"/>
                <a:ea typeface="Arial"/>
                <a:cs typeface="Arial"/>
                <a:sym typeface="Arial"/>
              </a:rPr>
              <a:t> </a:t>
            </a:r>
            <a:r>
              <a:rPr lang="en-US" sz="1800">
                <a:solidFill>
                  <a:srgbClr val="8E00C6"/>
                </a:solidFill>
                <a:latin typeface="Arial"/>
                <a:ea typeface="Arial"/>
                <a:cs typeface="Arial"/>
                <a:sym typeface="Arial"/>
              </a:rPr>
              <a:t>Artist</a:t>
            </a:r>
            <a:r>
              <a:rPr lang="en-US" sz="1800">
                <a:solidFill>
                  <a:srgbClr val="000000"/>
                </a:solidFill>
                <a:latin typeface="Arial"/>
                <a:ea typeface="Arial"/>
                <a:cs typeface="Arial"/>
                <a:sym typeface="Arial"/>
              </a:rPr>
              <a:t> </a:t>
            </a:r>
            <a:r>
              <a:rPr lang="en-US" sz="1800" i="1">
                <a:solidFill>
                  <a:srgbClr val="8E00C6"/>
                </a:solidFill>
                <a:latin typeface="Arial"/>
                <a:ea typeface="Arial"/>
                <a:cs typeface="Arial"/>
                <a:sym typeface="Arial"/>
              </a:rPr>
              <a:t>ar</a:t>
            </a:r>
            <a:endParaRPr sz="1800">
              <a:solidFill>
                <a:srgbClr val="000000"/>
              </a:solidFill>
              <a:latin typeface="Arial"/>
              <a:ea typeface="Arial"/>
              <a:cs typeface="Arial"/>
              <a:sym typeface="Arial"/>
            </a:endParaRPr>
          </a:p>
          <a:p>
            <a:pPr marL="0" marR="0" lvl="0" indent="0" algn="l" rtl="0">
              <a:spcBef>
                <a:spcPts val="0"/>
              </a:spcBef>
              <a:spcAft>
                <a:spcPts val="0"/>
              </a:spcAft>
              <a:buNone/>
            </a:pPr>
            <a:r>
              <a:rPr lang="en-US" sz="1800" b="1">
                <a:solidFill>
                  <a:srgbClr val="800000"/>
                </a:solidFill>
                <a:latin typeface="Arial"/>
                <a:ea typeface="Arial"/>
                <a:cs typeface="Arial"/>
                <a:sym typeface="Arial"/>
              </a:rPr>
              <a:t>FULL</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OUTER</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JOIN</a:t>
            </a:r>
            <a:r>
              <a:rPr lang="en-US" sz="1800">
                <a:solidFill>
                  <a:srgbClr val="000000"/>
                </a:solidFill>
                <a:latin typeface="Arial"/>
                <a:ea typeface="Arial"/>
                <a:cs typeface="Arial"/>
                <a:sym typeface="Arial"/>
              </a:rPr>
              <a:t> </a:t>
            </a:r>
            <a:r>
              <a:rPr lang="en-US" sz="1800">
                <a:solidFill>
                  <a:srgbClr val="8E00C6"/>
                </a:solidFill>
                <a:latin typeface="Arial"/>
                <a:ea typeface="Arial"/>
                <a:cs typeface="Arial"/>
                <a:sym typeface="Arial"/>
              </a:rPr>
              <a:t>Album</a:t>
            </a:r>
            <a:r>
              <a:rPr lang="en-US" sz="1800">
                <a:solidFill>
                  <a:srgbClr val="000000"/>
                </a:solidFill>
                <a:latin typeface="Arial"/>
                <a:ea typeface="Arial"/>
                <a:cs typeface="Arial"/>
                <a:sym typeface="Arial"/>
              </a:rPr>
              <a:t> </a:t>
            </a:r>
            <a:r>
              <a:rPr lang="en-US" sz="1800" i="1">
                <a:solidFill>
                  <a:srgbClr val="8E00C6"/>
                </a:solidFill>
                <a:latin typeface="Arial"/>
                <a:ea typeface="Arial"/>
                <a:cs typeface="Arial"/>
                <a:sym typeface="Arial"/>
              </a:rPr>
              <a:t>al</a:t>
            </a:r>
            <a:r>
              <a:rPr lang="en-US" sz="1800">
                <a:solidFill>
                  <a:srgbClr val="000000"/>
                </a:solidFill>
                <a:latin typeface="Arial"/>
                <a:ea typeface="Arial"/>
                <a:cs typeface="Arial"/>
                <a:sym typeface="Arial"/>
              </a:rPr>
              <a:t> </a:t>
            </a:r>
            <a:r>
              <a:rPr lang="en-US" sz="1800" b="1">
                <a:solidFill>
                  <a:srgbClr val="800000"/>
                </a:solidFill>
                <a:latin typeface="Arial"/>
                <a:ea typeface="Arial"/>
                <a:cs typeface="Arial"/>
                <a:sym typeface="Arial"/>
              </a:rPr>
              <a:t>ON</a:t>
            </a:r>
            <a:r>
              <a:rPr lang="en-US" sz="1800">
                <a:solidFill>
                  <a:srgbClr val="000000"/>
                </a:solidFill>
                <a:latin typeface="Arial"/>
                <a:ea typeface="Arial"/>
                <a:cs typeface="Arial"/>
                <a:sym typeface="Arial"/>
              </a:rPr>
              <a:t> </a:t>
            </a:r>
            <a:r>
              <a:rPr lang="en-US" sz="1800" i="1">
                <a:solidFill>
                  <a:srgbClr val="8E00C6"/>
                </a:solidFill>
                <a:latin typeface="Arial"/>
                <a:ea typeface="Arial"/>
                <a:cs typeface="Arial"/>
                <a:sym typeface="Arial"/>
              </a:rPr>
              <a:t>ar</a:t>
            </a:r>
            <a:r>
              <a:rPr lang="en-US" sz="1800">
                <a:solidFill>
                  <a:srgbClr val="000000"/>
                </a:solidFill>
                <a:latin typeface="Arial"/>
                <a:ea typeface="Arial"/>
                <a:cs typeface="Arial"/>
                <a:sym typeface="Arial"/>
              </a:rPr>
              <a:t>.</a:t>
            </a:r>
            <a:r>
              <a:rPr lang="en-US" sz="1800">
                <a:solidFill>
                  <a:srgbClr val="006464"/>
                </a:solidFill>
                <a:latin typeface="Arial"/>
                <a:ea typeface="Arial"/>
                <a:cs typeface="Arial"/>
                <a:sym typeface="Arial"/>
              </a:rPr>
              <a:t>ArtistId</a:t>
            </a:r>
            <a:r>
              <a:rPr lang="en-US" sz="1800">
                <a:solidFill>
                  <a:srgbClr val="000000"/>
                </a:solidFill>
                <a:latin typeface="Arial"/>
                <a:ea typeface="Arial"/>
                <a:cs typeface="Arial"/>
                <a:sym typeface="Arial"/>
              </a:rPr>
              <a:t> = </a:t>
            </a:r>
            <a:r>
              <a:rPr lang="en-US" sz="1800" i="1">
                <a:solidFill>
                  <a:srgbClr val="8E00C6"/>
                </a:solidFill>
                <a:latin typeface="Arial"/>
                <a:ea typeface="Arial"/>
                <a:cs typeface="Arial"/>
                <a:sym typeface="Arial"/>
              </a:rPr>
              <a:t>al</a:t>
            </a:r>
            <a:r>
              <a:rPr lang="en-US" sz="1800">
                <a:solidFill>
                  <a:srgbClr val="000000"/>
                </a:solidFill>
                <a:latin typeface="Arial"/>
                <a:ea typeface="Arial"/>
                <a:cs typeface="Arial"/>
                <a:sym typeface="Arial"/>
              </a:rPr>
              <a:t>.</a:t>
            </a:r>
            <a:r>
              <a:rPr lang="en-US" sz="1800">
                <a:solidFill>
                  <a:srgbClr val="006464"/>
                </a:solidFill>
                <a:latin typeface="Arial"/>
                <a:ea typeface="Arial"/>
                <a:cs typeface="Arial"/>
                <a:sym typeface="Arial"/>
              </a:rPr>
              <a:t>ArtistId</a:t>
            </a:r>
            <a:r>
              <a:rPr lang="en-US" sz="1800">
                <a:solidFill>
                  <a:srgbClr val="FF0000"/>
                </a:solidFill>
                <a:latin typeface="Arial"/>
                <a:ea typeface="Arial"/>
                <a:cs typeface="Arial"/>
                <a:sym typeface="Arial"/>
              </a:rPr>
              <a:t>;</a:t>
            </a:r>
            <a:endParaRPr sz="18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655</Words>
  <Application>Microsoft Office PowerPoint</Application>
  <PresentationFormat>Widescreen</PresentationFormat>
  <Paragraphs>89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Libre Franklin</vt:lpstr>
      <vt:lpstr>Franklin Gothic</vt:lpstr>
      <vt:lpstr>Arial</vt:lpstr>
      <vt:lpstr>Noto Sans Symbols</vt:lpstr>
      <vt:lpstr>Calibri</vt:lpstr>
      <vt:lpstr>DividendVTI</vt:lpstr>
      <vt:lpstr>SQL JOINS</vt:lpstr>
      <vt:lpstr>JOINING TABLES</vt:lpstr>
      <vt:lpstr>INNER JOIN</vt:lpstr>
      <vt:lpstr>PowerPoint Presentation</vt:lpstr>
      <vt:lpstr>LEFT JOIN</vt:lpstr>
      <vt:lpstr>PowerPoint Presentation</vt:lpstr>
      <vt:lpstr>RIGHT JOIN</vt:lpstr>
      <vt:lpstr>PowerPoint Presentation</vt:lpstr>
      <vt:lpstr>FULL JOIN (AKA FULL OUTER JOIN)</vt:lpstr>
      <vt:lpstr>PowerPoint Presentation</vt:lpstr>
      <vt:lpstr>UNION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Scott Toborg</dc:creator>
  <cp:lastModifiedBy>Jake Rhodes</cp:lastModifiedBy>
  <cp:revision>4</cp:revision>
  <dcterms:created xsi:type="dcterms:W3CDTF">2023-08-21T23:41:59Z</dcterms:created>
  <dcterms:modified xsi:type="dcterms:W3CDTF">2025-10-13T15:42:28Z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