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1"/>
  </p:notesMasterIdLst>
  <p:sldIdLst>
    <p:sldId id="1068" r:id="rId5"/>
    <p:sldId id="1080" r:id="rId6"/>
    <p:sldId id="1070" r:id="rId7"/>
    <p:sldId id="1071" r:id="rId8"/>
    <p:sldId id="1072" r:id="rId9"/>
    <p:sldId id="1073" r:id="rId10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F1EB"/>
    <a:srgbClr val="0C49E0"/>
    <a:srgbClr val="BE2834"/>
    <a:srgbClr val="6FF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9" autoAdjust="0"/>
    <p:restoredTop sz="94014" autoAdjust="0"/>
  </p:normalViewPr>
  <p:slideViewPr>
    <p:cSldViewPr snapToGrid="0">
      <p:cViewPr varScale="1">
        <p:scale>
          <a:sx n="151" d="100"/>
          <a:sy n="151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0410C5D-EFA8-4E5F-B3E8-14958F5B9CBA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55DEEBF-2505-4DC8-86E0-258042D38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3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Prompt: </a:t>
            </a:r>
            <a:r>
              <a:rPr lang="en-US" b="1" i="0" dirty="0">
                <a:solidFill>
                  <a:srgbClr val="FFFFFF"/>
                </a:solidFill>
                <a:effectLst/>
                <a:latin typeface="Roboto" panose="020F0502020204030204" pitchFamily="34" charset="0"/>
              </a:rPr>
              <a:t>Spaceport docks where starships are fueled by the colorful gases of a nebula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DEEBF-2505-4DC8-86E0-258042D380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Steps to Get SQLite Connection Information in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DBeaver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: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br>
              <a:rPr lang="en-US" dirty="0">
                <a:solidFill>
                  <a:srgbClr val="0E0E0E"/>
                </a:solidFill>
                <a:effectLst/>
                <a:latin typeface=".SF NS"/>
              </a:rPr>
            </a:b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Open </a:t>
            </a:r>
            <a:r>
              <a:rPr lang="en-US" b="1" dirty="0" err="1">
                <a:solidFill>
                  <a:srgbClr val="0E0E0E"/>
                </a:solidFill>
                <a:effectLst/>
                <a:latin typeface=".SF NS"/>
              </a:rPr>
              <a:t>DBeaver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and ensure your SQLite database is connected.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Locate Your Database File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If you’ve already created a database in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DBeaver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you can find 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file path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by: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Right-clicking on your SQLite connection in 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Database Navigator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(left sidebar).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Select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Edit Connection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In 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General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tab, you’ll see 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file path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to your SQLite database file (it typically ends with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db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Use the Database File Path in Your Python Code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The only connection information you need for SQLite is the path to the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db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file.</a:t>
            </a:r>
          </a:p>
          <a:p>
            <a:endParaRPr lang="en-US" dirty="0"/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Copying an SQLite database is straightforward since it’s a file-based database. You can simply copy the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db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file to another location. 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1.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Locate the SQLite Database File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In </a:t>
            </a:r>
            <a:r>
              <a:rPr lang="en-US" dirty="0" err="1">
                <a:solidFill>
                  <a:srgbClr val="0E0E0E"/>
                </a:solidFill>
                <a:effectLst/>
                <a:latin typeface=".SF NS"/>
              </a:rPr>
              <a:t>DBeaver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, right-click on your SQLite connection and choose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Edit Connection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In 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General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tab, find the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Database File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path (it will be something like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/path/to/your/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database.db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2.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Copy the File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Navigate to that file location using your file explorer (Windows Explorer, Finder on Mac, etc.).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Copy the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db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file by right-clicking on it and selecting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Copy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Times New Roman" panose="02020603050405020304" pitchFamily="18" charset="0"/>
              </a:rPr>
              <a:t>3.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Paste the File to a New Location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Navigate to the desired new location on your system.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• Paste the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db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file there (right-click and choose 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Paste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DEEBF-2505-4DC8-86E0-258042D380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9C35B-7FCA-4820-96CF-7A07428D141B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961D6-EA4B-4BC1-9368-58B3B3DFB6E4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ACD8E-F0B7-4458-9AAA-2644029419D2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1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451113"/>
            <a:ext cx="11029615" cy="4524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E4058-D781-4C6C-9684-F447CF6B3601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871FE-B239-4808-9BEE-61F89448C14F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C05C-234E-4136-8C47-FF654E6B6864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8C090-6300-4200-964F-EFF219631C6A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F502E-6B8C-467A-9787-57A79BACE203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B64B-9CED-4E9E-BAE2-62F9B08AE730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A1915E85-D6A4-47BE-BA72-24FFAE6BFC33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F91AE-E540-456F-BDA6-6972932B32A8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99F8ABD-A758-48A5-999C-085808217707}" type="datetime1">
              <a:rPr lang="en-US" smtClean="0"/>
              <a:t>10/13/2025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6680F-15D4-6415-D4A1-498D4EEE20A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73306" y="5930473"/>
            <a:ext cx="1354843" cy="5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A group of buildings with lights and planets in the background&#10;&#10;Description automatically generated">
            <a:extLst>
              <a:ext uri="{FF2B5EF4-FFF2-40B4-BE49-F238E27FC236}">
                <a16:creationId xmlns:a16="http://schemas.microsoft.com/office/drawing/2014/main" id="{F7FDD32E-3115-0F07-88B7-3505957357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664" b="1608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9E759-C21A-449E-EC1B-21F3FDE13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SQLite3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5B9C-49F2-6440-EDD5-DAE07F93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3808" y="6214533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 defTabSz="457200"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31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DDC3EF6-2EA5-44B3-94C7-9DDA67A1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7925A9A-E9FA-496E-9C09-7C2845E0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73ABB4-E164-4CBF-ADFF-25552BB7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259A422-0023-4292-8200-E080556F3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F4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2413CA5-4739-4BC9-8BB3-B0A4928D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qlite">
            <a:extLst>
              <a:ext uri="{FF2B5EF4-FFF2-40B4-BE49-F238E27FC236}">
                <a16:creationId xmlns:a16="http://schemas.microsoft.com/office/drawing/2014/main" id="{6B224E8D-0F43-49B2-7861-F27BF3993B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02733"/>
            <a:ext cx="10905066" cy="5452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3CD82-DFD2-56B7-4851-C7DC5609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384762"/>
            <a:ext cx="10525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3A98EE3D-8CD1-4C3F-BD1C-C98C9596463C}" type="slidenum">
              <a:rPr lang="en-US">
                <a:solidFill>
                  <a:schemeClr val="bg1"/>
                </a:solidFill>
              </a:rPr>
              <a:pPr defTabSz="457200"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528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6FF6-930A-12D0-6794-F0E9E5F6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an SQLite Database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3367-CE21-6065-2846-9DF087EBA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1113"/>
            <a:ext cx="5347660" cy="4524237"/>
          </a:xfrm>
        </p:spPr>
        <p:txBody>
          <a:bodyPr anchor="t"/>
          <a:lstStyle/>
          <a:p>
            <a:pPr marL="0" indent="0"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1. Import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 sqlite3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</a:t>
            </a:r>
          </a:p>
          <a:p>
            <a:endParaRPr lang="en-US" dirty="0">
              <a:solidFill>
                <a:srgbClr val="0E0E0E"/>
              </a:solidFill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This module provides a lightweight, built-in database engine that is part of Python’s standard library. 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It allows you to create, connect to, and interact with SQLite databases.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2. Connect to the Database: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3. Create a Cursor: 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477AD-1E27-1277-6647-5C86F2D2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A0C455-14E7-E62E-C35D-CFFD655FDA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513"/>
          <a:stretch>
            <a:fillRect/>
          </a:stretch>
        </p:blipFill>
        <p:spPr>
          <a:xfrm>
            <a:off x="654932" y="4211610"/>
            <a:ext cx="4856751" cy="566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2DA9B-9191-B215-277E-9DEEC3182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2" y="1869153"/>
            <a:ext cx="1981200" cy="31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639CD2-6496-E1AD-0D4F-5D526715A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32" y="5406887"/>
            <a:ext cx="64008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840146-D6C3-2591-D51D-B7D6FB0F7163}"/>
              </a:ext>
            </a:extLst>
          </p:cNvPr>
          <p:cNvSpPr txBox="1"/>
          <p:nvPr/>
        </p:nvSpPr>
        <p:spPr>
          <a:xfrm>
            <a:off x="7282016" y="4852150"/>
            <a:ext cx="4328791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cursor()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The cursor object allows us to execute SQL queries and retrieve data from the database. 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It acts as a control structure to interact with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23666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BFE1-1126-3BAD-4EE0-D83EB40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Inserting into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0919-CEB7-D257-11A7-8BBEA3F8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51113"/>
            <a:ext cx="3636846" cy="4524237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This SQL statement creates a table named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employees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if it doesn’t already exist. The table has four columns: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id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An integer that serves as the primary key, which means it uniquely identifies each row.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name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A text field to store the employee’s name.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age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An integer to store the employee’s age.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department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A text field to store the employee’s department.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The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IF NOT EXISTS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clause ensures that the table is only created if it doesn’t already exist, avoiding errors if it already does.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</a:t>
            </a: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5F412-B8F7-8133-94FD-CBF3C619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935533-DBEC-CD26-61EE-BB49C611AADE}"/>
              </a:ext>
            </a:extLst>
          </p:cNvPr>
          <p:cNvGrpSpPr/>
          <p:nvPr/>
        </p:nvGrpSpPr>
        <p:grpSpPr>
          <a:xfrm>
            <a:off x="4419600" y="1493395"/>
            <a:ext cx="7772400" cy="2956813"/>
            <a:chOff x="4419600" y="1950593"/>
            <a:chExt cx="7772400" cy="295681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809407-4FE0-32D8-7C13-CE8E03FEF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9600" y="1950593"/>
              <a:ext cx="7772400" cy="295681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39E443-1146-B830-632E-16EFF9951B1B}"/>
                </a:ext>
              </a:extLst>
            </p:cNvPr>
            <p:cNvSpPr txBox="1"/>
            <p:nvPr/>
          </p:nvSpPr>
          <p:spPr>
            <a:xfrm>
              <a:off x="6808835" y="2901570"/>
              <a:ext cx="518160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E0E0E"/>
                  </a:solidFill>
                  <a:effectLst/>
                  <a:latin typeface=".SF NS"/>
                </a:rPr>
                <a:t>SQL INSERT Statement</a:t>
              </a:r>
              <a:r>
                <a:rPr lang="en-US" sz="1600" dirty="0">
                  <a:solidFill>
                    <a:srgbClr val="0E0E0E"/>
                  </a:solidFill>
                  <a:effectLst/>
                  <a:latin typeface=".SF NS"/>
                </a:rPr>
                <a:t>: These queries insert three employee records into the </a:t>
              </a:r>
              <a:r>
                <a:rPr lang="en-US" sz="1600" dirty="0">
                  <a:solidFill>
                    <a:srgbClr val="0E0E0E"/>
                  </a:solidFill>
                  <a:effectLst/>
                  <a:latin typeface=".AppleSystemUIFontMonospaced"/>
                </a:rPr>
                <a:t>employees</a:t>
              </a:r>
              <a:r>
                <a:rPr lang="en-US" sz="1600" dirty="0">
                  <a:solidFill>
                    <a:srgbClr val="0E0E0E"/>
                  </a:solidFill>
                  <a:effectLst/>
                  <a:latin typeface=".SF NS"/>
                </a:rPr>
                <a:t> table. Each record contains the </a:t>
              </a:r>
              <a:r>
                <a:rPr lang="en-US" sz="1600" dirty="0">
                  <a:solidFill>
                    <a:srgbClr val="0E0E0E"/>
                  </a:solidFill>
                  <a:effectLst/>
                  <a:latin typeface=".AppleSystemUIFontMonospaced"/>
                </a:rPr>
                <a:t>name</a:t>
              </a:r>
              <a:r>
                <a:rPr lang="en-US" sz="1600" dirty="0">
                  <a:solidFill>
                    <a:srgbClr val="0E0E0E"/>
                  </a:solidFill>
                  <a:effectLst/>
                  <a:latin typeface=".SF NS"/>
                </a:rPr>
                <a:t>, </a:t>
              </a:r>
              <a:r>
                <a:rPr lang="en-US" sz="1600" dirty="0">
                  <a:solidFill>
                    <a:srgbClr val="0E0E0E"/>
                  </a:solidFill>
                  <a:effectLst/>
                  <a:latin typeface=".AppleSystemUIFontMonospaced"/>
                </a:rPr>
                <a:t>age</a:t>
              </a:r>
              <a:r>
                <a:rPr lang="en-US" sz="1600" dirty="0">
                  <a:solidFill>
                    <a:srgbClr val="0E0E0E"/>
                  </a:solidFill>
                  <a:effectLst/>
                  <a:latin typeface=".SF NS"/>
                </a:rPr>
                <a:t>, and </a:t>
              </a:r>
              <a:r>
                <a:rPr lang="en-US" sz="1600" dirty="0">
                  <a:solidFill>
                    <a:srgbClr val="0E0E0E"/>
                  </a:solidFill>
                  <a:effectLst/>
                  <a:latin typeface=".AppleSystemUIFontMonospaced"/>
                </a:rPr>
                <a:t>department</a:t>
              </a:r>
              <a:r>
                <a:rPr lang="en-US" sz="1600" dirty="0">
                  <a:solidFill>
                    <a:srgbClr val="0E0E0E"/>
                  </a:solidFill>
                  <a:effectLst/>
                  <a:latin typeface=".SF NS"/>
                </a:rPr>
                <a:t> values.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FBE3F3-4ED5-71E5-1D87-3BCCA43879FC}"/>
              </a:ext>
            </a:extLst>
          </p:cNvPr>
          <p:cNvSpPr txBox="1"/>
          <p:nvPr/>
        </p:nvSpPr>
        <p:spPr>
          <a:xfrm>
            <a:off x="4699821" y="4536906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commit()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This command saves any changes made during the session (like the data inserted above) to the database. Without committing, the changes would not be permanent.</a:t>
            </a:r>
          </a:p>
        </p:txBody>
      </p:sp>
    </p:spTree>
    <p:extLst>
      <p:ext uri="{BB962C8B-B14F-4D97-AF65-F5344CB8AC3E}">
        <p14:creationId xmlns:p14="http://schemas.microsoft.com/office/powerpoint/2010/main" val="26623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A5DB-C228-B708-62ED-756DB6B7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Data from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0E35-FFC7-111A-BC75-C8E4F423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1113"/>
            <a:ext cx="5082189" cy="2206487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rgbClr val="0E0E0E"/>
                </a:solidFill>
                <a:effectLst/>
                <a:latin typeface=".AppleSystemUIFontMonospaced"/>
              </a:rPr>
              <a:t>SELECT * FROM employees</a:t>
            </a:r>
            <a:r>
              <a:rPr lang="en-US" sz="1800" dirty="0">
                <a:solidFill>
                  <a:srgbClr val="0E0E0E"/>
                </a:solidFill>
                <a:effectLst/>
                <a:latin typeface=".SF NS"/>
              </a:rPr>
              <a:t>: This SQL query retrieves all the rows and columns from the </a:t>
            </a:r>
            <a:r>
              <a:rPr lang="en-US" sz="1800" b="1" dirty="0">
                <a:solidFill>
                  <a:srgbClr val="0E0E0E"/>
                </a:solidFill>
                <a:effectLst/>
                <a:latin typeface=".AppleSystemUIFontMonospaced"/>
              </a:rPr>
              <a:t>employees</a:t>
            </a:r>
            <a:r>
              <a:rPr lang="en-US" sz="1800" dirty="0">
                <a:solidFill>
                  <a:srgbClr val="0E0E0E"/>
                </a:solidFill>
                <a:effectLst/>
                <a:latin typeface=".SF NS"/>
              </a:rPr>
              <a:t> table.</a:t>
            </a:r>
          </a:p>
          <a:p>
            <a:r>
              <a:rPr lang="en-US" sz="1800" dirty="0" err="1">
                <a:solidFill>
                  <a:srgbClr val="0E0E0E"/>
                </a:solidFill>
                <a:effectLst/>
                <a:latin typeface=".AppleSystemUIFontMonospaced"/>
              </a:rPr>
              <a:t>fetchall</a:t>
            </a:r>
            <a:r>
              <a:rPr lang="en-US" sz="1800" dirty="0">
                <a:solidFill>
                  <a:srgbClr val="0E0E0E"/>
                </a:solidFill>
                <a:effectLst/>
                <a:latin typeface=".AppleSystemUIFontMonospaced"/>
              </a:rPr>
              <a:t>()</a:t>
            </a:r>
            <a:r>
              <a:rPr lang="en-US" sz="1800" dirty="0">
                <a:solidFill>
                  <a:srgbClr val="0E0E0E"/>
                </a:solidFill>
                <a:effectLst/>
                <a:latin typeface=".SF NS"/>
              </a:rPr>
              <a:t>: This fetches all the results of the query as a list of tuples. Each tuple represents a row in the table.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45530-D073-910A-A219-A839945E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586ED-A636-8555-3297-C0C5DF4C6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508" y="1280544"/>
            <a:ext cx="5575300" cy="4381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43C1D5-8775-ECF6-B44B-B7B54D7356A3}"/>
              </a:ext>
            </a:extLst>
          </p:cNvPr>
          <p:cNvSpPr txBox="1"/>
          <p:nvPr/>
        </p:nvSpPr>
        <p:spPr>
          <a:xfrm>
            <a:off x="2385551" y="3761148"/>
            <a:ext cx="3145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This loop iterates over the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rows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list and prints each row (a tuple) representing an employee’s data.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4FA4C3B-2F4A-D4D5-D533-522DC4114A58}"/>
              </a:ext>
            </a:extLst>
          </p:cNvPr>
          <p:cNvSpPr/>
          <p:nvPr/>
        </p:nvSpPr>
        <p:spPr>
          <a:xfrm rot="19528249">
            <a:off x="5392246" y="3380861"/>
            <a:ext cx="1047135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290ED-65D5-670A-708A-0FF8707F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Data from a Table &amp; Closing the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24BA1-7D21-1E40-AE2E-0D24CE1F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1113"/>
            <a:ext cx="3887569" cy="4972801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endParaRPr lang="en-US" b="1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SQL Query with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WHERE</a:t>
            </a:r>
            <a:r>
              <a:rPr lang="en-US" b="1" dirty="0">
                <a:solidFill>
                  <a:srgbClr val="0E0E0E"/>
                </a:solidFill>
                <a:effectLst/>
                <a:latin typeface=".SF NS"/>
              </a:rPr>
              <a:t> Clause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This query retrieves only the rows where the </a:t>
            </a:r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age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 is greater than 30, filtering the results based on this condition.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This loop prints out only the employees whose age is greater than 30. It provides filtered data based on the condition.</a:t>
            </a: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latin typeface=".SF NS"/>
            </a:endParaRP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Monospaced"/>
              </a:rPr>
              <a:t>close()</a:t>
            </a:r>
            <a:r>
              <a:rPr lang="en-US" dirty="0">
                <a:solidFill>
                  <a:srgbClr val="0E0E0E"/>
                </a:solidFill>
                <a:effectLst/>
                <a:latin typeface=".SF NS"/>
              </a:rPr>
              <a:t>: Closes the connection to the database. It’s a good practice to close the connection after all queries are completed to release resources.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38415-1085-B009-E995-507053FB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48F3F-8441-E7A0-C4CA-65FF059A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671441"/>
            <a:ext cx="7772400" cy="475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241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71af3243-3dd4-4a8d-8c0d-dd76da1f02a5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36499</TotalTime>
  <Words>695</Words>
  <Application>Microsoft Office PowerPoint</Application>
  <PresentationFormat>Widescreen</PresentationFormat>
  <Paragraphs>63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.AppleSystemUIFontMonospaced</vt:lpstr>
      <vt:lpstr>.SF NS</vt:lpstr>
      <vt:lpstr>Calibri</vt:lpstr>
      <vt:lpstr>Franklin Gothic Book</vt:lpstr>
      <vt:lpstr>Franklin Gothic Demi</vt:lpstr>
      <vt:lpstr>Roboto</vt:lpstr>
      <vt:lpstr>Times New Roman</vt:lpstr>
      <vt:lpstr>Wingdings</vt:lpstr>
      <vt:lpstr>Wingdings 2</vt:lpstr>
      <vt:lpstr>DividendVTI</vt:lpstr>
      <vt:lpstr>SQLite3</vt:lpstr>
      <vt:lpstr>PowerPoint Presentation</vt:lpstr>
      <vt:lpstr>Connecting to an SQLite Database with Python</vt:lpstr>
      <vt:lpstr>Creating and Inserting into a Table</vt:lpstr>
      <vt:lpstr>Selecting Data from a Table</vt:lpstr>
      <vt:lpstr>Filtering Data from a Table &amp; Closing the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 Science Lifecycle</dc:title>
  <dc:creator>Scott Toborg</dc:creator>
  <cp:lastModifiedBy>Jake Rhodes</cp:lastModifiedBy>
  <cp:revision>14</cp:revision>
  <cp:lastPrinted>2023-09-06T17:16:28Z</cp:lastPrinted>
  <dcterms:created xsi:type="dcterms:W3CDTF">2023-08-21T23:41:59Z</dcterms:created>
  <dcterms:modified xsi:type="dcterms:W3CDTF">2025-10-13T15:52:38Z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