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60" r:id="rId5"/>
    <p:sldId id="259" r:id="rId6"/>
    <p:sldId id="262" r:id="rId7"/>
    <p:sldId id="263" r:id="rId8"/>
    <p:sldId id="261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D9A6A-3AAB-409E-9867-88B8024E7B3C}" v="23" dt="2023-10-17T02:40:3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071B-A532-45E4-AB09-43D29E0644A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F13A-0F36-4F77-8247-6B9B088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1F13A-0F36-4F77-8247-6B9B088B4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551329"/>
            <a:ext cx="7540322" cy="2196353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3600">
                <a:solidFill>
                  <a:srgbClr val="FFFFFF"/>
                </a:solidFill>
              </a:rPr>
              <a:t>Analyst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3653118"/>
            <a:ext cx="7504463" cy="1093693"/>
          </a:xfrm>
        </p:spPr>
        <p:txBody>
          <a:bodyPr anchor="ctr"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br>
              <a:rPr lang="en-US"/>
            </a:br>
            <a:br>
              <a:rPr lang="en-US"/>
            </a:br>
            <a:r>
              <a:rPr lang="en-US"/>
              <a:t>Rhodes Kirkpatrick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4835127"/>
            <a:ext cx="2057400" cy="273844"/>
          </a:xfrm>
        </p:spPr>
        <p:txBody>
          <a:bodyPr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10/6/2023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845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EA4AB-F083-6C75-9292-BD46B0EA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Splitting the Data and OAP Ratio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B86E1-A6A2-183A-E5D7-5C79C7898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410" y="1667435"/>
            <a:ext cx="4181080" cy="3344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4D9C6-1BD0-AFAD-7D7D-EA729037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10" y="128371"/>
            <a:ext cx="3272450" cy="127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A1F5D-26D5-33E5-7B7F-78787146FC86}"/>
              </a:ext>
            </a:extLst>
          </p:cNvPr>
          <p:cNvSpPr txBox="1"/>
          <p:nvPr/>
        </p:nvSpPr>
        <p:spPr>
          <a:xfrm>
            <a:off x="478631" y="3926541"/>
            <a:ext cx="3435230" cy="75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A9D90-ECE2-9A34-9043-B35F1391B1EA}"/>
              </a:ext>
            </a:extLst>
          </p:cNvPr>
          <p:cNvSpPr txBox="1"/>
          <p:nvPr/>
        </p:nvSpPr>
        <p:spPr>
          <a:xfrm>
            <a:off x="478631" y="2950669"/>
            <a:ext cx="409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- Splitting Data into 2 frames: </a:t>
            </a:r>
          </a:p>
          <a:p>
            <a:pPr algn="ctr"/>
            <a:r>
              <a:rPr lang="en-US" dirty="0"/>
              <a:t>	(OAP and Insurance)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OAP Ratio: 19% or ≈ 1:4</a:t>
            </a:r>
          </a:p>
        </p:txBody>
      </p:sp>
    </p:spTree>
    <p:extLst>
      <p:ext uri="{BB962C8B-B14F-4D97-AF65-F5344CB8AC3E}">
        <p14:creationId xmlns:p14="http://schemas.microsoft.com/office/powerpoint/2010/main" val="285116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 Insurance Sales</a:t>
            </a:r>
          </a:p>
        </p:txBody>
      </p:sp>
      <p:pic>
        <p:nvPicPr>
          <p:cNvPr id="3" name="Picture 1" descr="CaseStudy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4669" y="238205"/>
            <a:ext cx="5855209" cy="49052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059D-FB3B-E8FB-B127-777651CD2F9E}"/>
              </a:ext>
            </a:extLst>
          </p:cNvPr>
          <p:cNvSpPr txBox="1"/>
          <p:nvPr/>
        </p:nvSpPr>
        <p:spPr>
          <a:xfrm>
            <a:off x="391886" y="2950669"/>
            <a:ext cx="2672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Questions:</a:t>
            </a:r>
          </a:p>
          <a:p>
            <a:endParaRPr lang="en-US" dirty="0"/>
          </a:p>
          <a:p>
            <a:r>
              <a:rPr lang="en-US" dirty="0"/>
              <a:t>Why the Volume Dip for Agent A?</a:t>
            </a:r>
          </a:p>
          <a:p>
            <a:endParaRPr lang="en-US" dirty="0"/>
          </a:p>
          <a:p>
            <a:r>
              <a:rPr lang="en-US" dirty="0"/>
              <a:t>Why the Increase in Volume for Agent 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Sale Per Policy Per Agent</a:t>
            </a:r>
          </a:p>
        </p:txBody>
      </p:sp>
      <p:pic>
        <p:nvPicPr>
          <p:cNvPr id="3" name="Picture 1" descr="CaseStudy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3328" y="198743"/>
            <a:ext cx="4890672" cy="391253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7759F-4356-E04C-F3E7-3B0992058AE7}"/>
              </a:ext>
            </a:extLst>
          </p:cNvPr>
          <p:cNvSpPr txBox="1"/>
          <p:nvPr/>
        </p:nvSpPr>
        <p:spPr>
          <a:xfrm>
            <a:off x="538067" y="3812901"/>
            <a:ext cx="462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Agent C: increase in sales 100% proportional to increase in volume </a:t>
            </a:r>
          </a:p>
          <a:p>
            <a:r>
              <a:rPr lang="en-US" dirty="0"/>
              <a:t>For Agent A: same # of policies sold, Average Sale 100% proportional to volume decrease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208" y="0"/>
            <a:ext cx="9143771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53746"/>
            <a:ext cx="3758604" cy="1330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Proportion of 1 Year Payment Terms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34939" y="127732"/>
            <a:ext cx="1886211" cy="1630750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87B3DF2-F5C2-BAEB-6B59-C6415F3F009D}"/>
              </a:ext>
            </a:extLst>
          </p:cNvPr>
          <p:cNvSpPr txBox="1"/>
          <p:nvPr/>
        </p:nvSpPr>
        <p:spPr>
          <a:xfrm>
            <a:off x="4766730" y="253746"/>
            <a:ext cx="3908544" cy="133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1 Pay Mix of Business: ≈ 64%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Everything Else ≈ 36%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776AA-D334-8AA0-770C-728891A7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0" y="1868788"/>
            <a:ext cx="3005979" cy="2518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AEB6E-95CA-793B-0197-AFD1B301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05469"/>
            <a:ext cx="4564563" cy="36516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OAP Sales Volume and OAPs Sold by Agent by Year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" descr="CaseStudy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34490" y="462836"/>
            <a:ext cx="5272283" cy="4217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OAP Commission</a:t>
            </a:r>
          </a:p>
        </p:txBody>
      </p:sp>
      <p:pic>
        <p:nvPicPr>
          <p:cNvPr id="3" name="Picture 1" descr="CaseStudy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41227"/>
            <a:ext cx="5127840" cy="410227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2B337-18A0-E4F9-297D-CAFFC1F86376}"/>
              </a:ext>
            </a:extLst>
          </p:cNvPr>
          <p:cNvSpPr txBox="1"/>
          <p:nvPr/>
        </p:nvSpPr>
        <p:spPr>
          <a:xfrm>
            <a:off x="5486400" y="1859536"/>
            <a:ext cx="3519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Question: What is influencing this change?</a:t>
            </a:r>
          </a:p>
          <a:p>
            <a:r>
              <a:rPr lang="en-US" dirty="0"/>
              <a:t>	- Fixed Earning so 100% proportional to Sales Volume.</a:t>
            </a:r>
          </a:p>
          <a:p>
            <a:r>
              <a:rPr lang="en-US" dirty="0"/>
              <a:t>	- OAP is Fixed price so Sales is solely function of policies sold.</a:t>
            </a:r>
          </a:p>
          <a:p>
            <a:r>
              <a:rPr lang="en-US" dirty="0"/>
              <a:t>	- Therefore, Commission is fully explained by policies sold.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Commission Per Agent Per Year</a:t>
            </a:r>
          </a:p>
        </p:txBody>
      </p:sp>
      <p:pic>
        <p:nvPicPr>
          <p:cNvPr id="3" name="Picture 1" descr="CaseStudy_files/figure-pptx/unnamed-chunk-1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9567" y="1078320"/>
            <a:ext cx="5594886" cy="383729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A7B20-600B-DB4F-F5C9-5F606BE5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691" y="1036578"/>
            <a:ext cx="2138901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6589B-6816-ABF0-8322-E18995FDB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51" y="1844828"/>
            <a:ext cx="2793741" cy="1453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D7C557-DD72-FF17-9A0F-A5B1F6D0B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851" y="3354447"/>
            <a:ext cx="2638425" cy="790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D2FC2-4ADF-6E1E-27FC-39935EEA472F}"/>
              </a:ext>
            </a:extLst>
          </p:cNvPr>
          <p:cNvSpPr txBox="1"/>
          <p:nvPr/>
        </p:nvSpPr>
        <p:spPr>
          <a:xfrm>
            <a:off x="5502108" y="1036310"/>
            <a:ext cx="4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B69CB-A999-B809-AFA8-1FAE2FFA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Commission Per Agent Per Year</a:t>
            </a:r>
          </a:p>
        </p:txBody>
      </p:sp>
      <p:pic>
        <p:nvPicPr>
          <p:cNvPr id="6" name="Picture 1" descr="CaseStudy_files/figure-pptx/unnamed-chunk-18-1.png">
            <a:extLst>
              <a:ext uri="{FF2B5EF4-FFF2-40B4-BE49-F238E27FC236}">
                <a16:creationId xmlns:a16="http://schemas.microsoft.com/office/drawing/2014/main" id="{766ED013-E7FD-6EA3-F5FD-0F8FF69133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705" y="1041227"/>
            <a:ext cx="5127840" cy="4102273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D6269-7DC4-91E8-4490-F4A64009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21" y="1041227"/>
            <a:ext cx="2639797" cy="792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68E51-DF9C-2D65-33B2-39DA1FA80C9D}"/>
              </a:ext>
            </a:extLst>
          </p:cNvPr>
          <p:cNvSpPr txBox="1"/>
          <p:nvPr/>
        </p:nvSpPr>
        <p:spPr>
          <a:xfrm>
            <a:off x="5417244" y="2159213"/>
            <a:ext cx="3726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Observations:</a:t>
            </a:r>
          </a:p>
          <a:p>
            <a:r>
              <a:rPr lang="en-US" dirty="0"/>
              <a:t>  - Commission variation explained by Commission Rate and Sales Volume</a:t>
            </a:r>
          </a:p>
          <a:p>
            <a:r>
              <a:rPr lang="en-US" dirty="0"/>
              <a:t>  - For Agent A, Earnings Dip in 21’ purely from Volume</a:t>
            </a:r>
          </a:p>
          <a:p>
            <a:r>
              <a:rPr lang="en-US" dirty="0"/>
              <a:t>  - For Agent B, Sales Volume consistent, dips purely </a:t>
            </a:r>
            <a:r>
              <a:rPr lang="en-US" dirty="0" err="1"/>
              <a:t>bc</a:t>
            </a:r>
            <a:r>
              <a:rPr lang="en-US" dirty="0"/>
              <a:t> of Rate</a:t>
            </a:r>
          </a:p>
          <a:p>
            <a:r>
              <a:rPr lang="en-US" dirty="0"/>
              <a:t>  - For Agent C, Rates decrease but overcome by huge Sales increase.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020C9-F012-A249-A774-F16DF7D8EA8F}"/>
              </a:ext>
            </a:extLst>
          </p:cNvPr>
          <p:cNvSpPr txBox="1"/>
          <p:nvPr/>
        </p:nvSpPr>
        <p:spPr>
          <a:xfrm>
            <a:off x="5132844" y="1013585"/>
            <a:ext cx="5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2421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250</Words>
  <Application>Microsoft Office PowerPoint</Application>
  <PresentationFormat>On-screen Show (16:9)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Analyst Case Study</vt:lpstr>
      <vt:lpstr>Splitting the Data and OAP Ratio</vt:lpstr>
      <vt:lpstr>Agent Insurance Sales</vt:lpstr>
      <vt:lpstr>Average Sale Per Policy Per Agent</vt:lpstr>
      <vt:lpstr>Proportion of 1 Year Payment Terms</vt:lpstr>
      <vt:lpstr>OAP Sales Volume and OAPs Sold by Agent by Year</vt:lpstr>
      <vt:lpstr>OAP Commission</vt:lpstr>
      <vt:lpstr>Commission Per Agent Per Year</vt:lpstr>
      <vt:lpstr>Commission Per Agent Per Year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Case Study</dc:title>
  <dc:creator>Rhodes Kirkpatrick</dc:creator>
  <cp:keywords/>
  <cp:lastModifiedBy>Rhodes Kirkpatrick</cp:lastModifiedBy>
  <cp:revision>2</cp:revision>
  <dcterms:created xsi:type="dcterms:W3CDTF">2023-10-10T17:15:56Z</dcterms:created>
  <dcterms:modified xsi:type="dcterms:W3CDTF">2023-11-21T20:07:05Z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10/6/2023</vt:lpwstr>
  </property>
  <property fmtid="{D5CDD505-2E9C-101B-9397-08002B2CF9AE}" pid="3" name="output">
    <vt:lpwstr>powerpoint_presentation</vt:lpwstr>
  </property>
</Properties>
</file>