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74" d="100"/>
          <a:sy n="74" d="100"/>
        </p:scale>
        <p:origin x="510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B463C-85AF-4E08-8AF4-E8B1E13C7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4F7A12-B311-4AE1-BF6D-2F77F342D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60C329-E0C3-40FD-A5B8-79594D01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3A5BD-9EF6-4121-A7E0-71003CCE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93233E-DC69-4624-B533-8B000DA0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9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38292-A9B3-4959-9E6B-81BFACFF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2CA82-4EA1-4DCB-BBA0-A5740DD20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C0A2F-A3EE-42EA-8F0C-FC5647DA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94835-CB01-40D0-92B0-3798D093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10253-1CF7-4CDF-8912-9EA7EE0B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9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D0A942-3A4B-4FBE-8016-9E6C7A2BB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60FE1F-CD8B-47C1-9595-994F825C0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93A3D-70B1-4607-B1C1-E73A9DAB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F9812-AD0A-4538-BD83-80265258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686B8-C9A5-419D-AB45-4426BA05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5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A926-EE5A-4303-90C0-1A1CB11D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91665B-60A0-4687-BBBF-0241D830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6065D-E4CD-42F6-9B18-4BFDF77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F445C-A0D0-404D-ADA8-5FAB6009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640957-0D34-4D05-B3AC-8ACFE0B5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891FF-2BC0-4EA9-AC29-C9D4DA83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AB3C1-5306-45EB-B308-614D669D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FC22D-5EB0-435B-8461-79C7B1E8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68637-CC33-4745-A4A3-08539596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F84DC-0B1F-4076-AE31-1255E09E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8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71C8F-C574-4154-9724-21FB1AF7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13A915-084A-4D0A-863D-4AB3228E9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A7FB79-5705-4AA2-97E2-25B921EEE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3436B1-304C-42A2-BF4E-846076969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98945A-D95D-4A9E-9461-28FC55F6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E6C72B-6217-44FF-9F6C-889E768E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93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BCBA5-D86D-4482-8B1D-6F1A3495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0D9F7-045F-4941-A053-9F91C922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D2646-4495-49EB-A1F6-9EE755022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A535E1-BE48-4E22-A45D-B64B763F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A430E2-D1B6-4B10-A579-7F6E53ECE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DB27C6-B7D4-44DB-AD28-8B1294FB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141FD-A699-432D-98CE-1A52EBC5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014B06-C106-4BC0-ACEE-360C4624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9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4EE3E-F42E-4D1A-8F1F-98FD080D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400439-6B3D-4133-8BEE-F8AC853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C70567-790F-467A-838F-D7D72870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545011-1E19-40FD-8A10-25376F8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73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14E99F-236B-4768-A712-53A5AA8F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22C7FF-6197-4C9A-8ABF-CC304A3D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05D81-5D93-43FE-A525-AD8EAA72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00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B6EE8-F6C4-4F3E-8E3A-0A346937C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4A40C-032B-4882-9978-F3585A324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6D488-011A-4597-A519-9B9640CC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3D3F9-5E20-4CBA-912E-23D5626C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5E84D9-D3FE-42D0-96B1-BD1D8015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356AA1-43ED-4011-B637-C0E7E3E6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7EAA6-B184-4EE9-A818-7527946D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195E94-A46E-4A35-9792-EE62FB5A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C1B41C-8BDC-4234-8368-FB9062402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BE7F1-7959-4E14-B12F-F4E9118B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B392CC-13F6-42DC-9686-94AFB7D7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1D206-B971-4A26-AA25-03FDB4BE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8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AC4F71-61D5-41BD-ADCD-B8BD3169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33E17-679A-43FD-91E2-FF9C912B0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37D2D-4E0F-4A06-AB46-B051278A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BE19-9270-4BD2-B6CA-845AD1C9DE35}" type="datetimeFigureOut">
              <a:rPr lang="zh-CN" altLang="en-US" smtClean="0"/>
              <a:t>2018/11/25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968D2D-84AE-4C13-A6CB-335155487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30063-9350-4B94-964A-C3CAC2AC2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9BDB1-6615-4562-B40B-99DECEE28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27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00AF75-C04D-441D-B179-C0D9D326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25" y="33166"/>
            <a:ext cx="3150435" cy="117196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83E2CF-C8EC-4132-A8AC-49C531327536}"/>
              </a:ext>
            </a:extLst>
          </p:cNvPr>
          <p:cNvSpPr/>
          <p:nvPr/>
        </p:nvSpPr>
        <p:spPr>
          <a:xfrm>
            <a:off x="2880076" y="2412564"/>
            <a:ext cx="8512177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基于聚苯醚的阴离子交联膜的制备与性能研究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5CDF06-3F89-4D01-9D50-AAB4843B6E8D}"/>
              </a:ext>
            </a:extLst>
          </p:cNvPr>
          <p:cNvSpPr/>
          <p:nvPr/>
        </p:nvSpPr>
        <p:spPr>
          <a:xfrm>
            <a:off x="8503526" y="5160985"/>
            <a:ext cx="3422909" cy="9204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报告人：  季晨瑞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指导教师：何荣桓教授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6D72B54-322C-406A-B773-8CF7659860DB}"/>
              </a:ext>
            </a:extLst>
          </p:cNvPr>
          <p:cNvGrpSpPr/>
          <p:nvPr/>
        </p:nvGrpSpPr>
        <p:grpSpPr>
          <a:xfrm>
            <a:off x="0" y="4494121"/>
            <a:ext cx="3357349" cy="1839296"/>
            <a:chOff x="0" y="3010281"/>
            <a:chExt cx="6441740" cy="370487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D7859AB-DDD3-4846-A7CC-E06CB82F1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453" y="4233751"/>
              <a:ext cx="4196555" cy="2481401"/>
            </a:xfrm>
            <a:custGeom>
              <a:avLst/>
              <a:gdLst>
                <a:gd name="T0" fmla="*/ 757 w 757"/>
                <a:gd name="T1" fmla="*/ 322 h 432"/>
                <a:gd name="T2" fmla="*/ 380 w 757"/>
                <a:gd name="T3" fmla="*/ 432 h 432"/>
                <a:gd name="T4" fmla="*/ 0 w 757"/>
                <a:gd name="T5" fmla="*/ 322 h 432"/>
                <a:gd name="T6" fmla="*/ 77 w 757"/>
                <a:gd name="T7" fmla="*/ 0 h 432"/>
                <a:gd name="T8" fmla="*/ 678 w 757"/>
                <a:gd name="T9" fmla="*/ 0 h 432"/>
                <a:gd name="T10" fmla="*/ 757 w 757"/>
                <a:gd name="T11" fmla="*/ 32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57" h="432">
                  <a:moveTo>
                    <a:pt x="757" y="322"/>
                  </a:moveTo>
                  <a:lnTo>
                    <a:pt x="380" y="432"/>
                  </a:lnTo>
                  <a:lnTo>
                    <a:pt x="0" y="322"/>
                  </a:lnTo>
                  <a:lnTo>
                    <a:pt x="77" y="0"/>
                  </a:lnTo>
                  <a:lnTo>
                    <a:pt x="678" y="0"/>
                  </a:lnTo>
                  <a:lnTo>
                    <a:pt x="757" y="322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9DC743B-98D2-4A01-8CFB-42969A30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10281"/>
              <a:ext cx="6441736" cy="2067834"/>
            </a:xfrm>
            <a:custGeom>
              <a:avLst/>
              <a:gdLst>
                <a:gd name="T0" fmla="*/ 1162 w 1162"/>
                <a:gd name="T1" fmla="*/ 128 h 360"/>
                <a:gd name="T2" fmla="*/ 581 w 1162"/>
                <a:gd name="T3" fmla="*/ 0 h 360"/>
                <a:gd name="T4" fmla="*/ 0 w 1162"/>
                <a:gd name="T5" fmla="*/ 128 h 360"/>
                <a:gd name="T6" fmla="*/ 0 w 1162"/>
                <a:gd name="T7" fmla="*/ 185 h 360"/>
                <a:gd name="T8" fmla="*/ 581 w 1162"/>
                <a:gd name="T9" fmla="*/ 360 h 360"/>
                <a:gd name="T10" fmla="*/ 1162 w 1162"/>
                <a:gd name="T11" fmla="*/ 185 h 360"/>
                <a:gd name="T12" fmla="*/ 1162 w 1162"/>
                <a:gd name="T13" fmla="*/ 128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2" h="360">
                  <a:moveTo>
                    <a:pt x="1162" y="128"/>
                  </a:moveTo>
                  <a:lnTo>
                    <a:pt x="581" y="0"/>
                  </a:lnTo>
                  <a:lnTo>
                    <a:pt x="0" y="128"/>
                  </a:lnTo>
                  <a:lnTo>
                    <a:pt x="0" y="185"/>
                  </a:lnTo>
                  <a:lnTo>
                    <a:pt x="581" y="360"/>
                  </a:lnTo>
                  <a:lnTo>
                    <a:pt x="1162" y="185"/>
                  </a:lnTo>
                  <a:lnTo>
                    <a:pt x="1162" y="1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421ADD8-F530-4C6E-AA7C-1544C9262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3" y="3010281"/>
              <a:ext cx="6425107" cy="1757659"/>
            </a:xfrm>
            <a:custGeom>
              <a:avLst/>
              <a:gdLst>
                <a:gd name="T0" fmla="*/ 578 w 1159"/>
                <a:gd name="T1" fmla="*/ 306 h 306"/>
                <a:gd name="T2" fmla="*/ 0 w 1159"/>
                <a:gd name="T3" fmla="*/ 128 h 306"/>
                <a:gd name="T4" fmla="*/ 578 w 1159"/>
                <a:gd name="T5" fmla="*/ 0 h 306"/>
                <a:gd name="T6" fmla="*/ 1159 w 1159"/>
                <a:gd name="T7" fmla="*/ 128 h 306"/>
                <a:gd name="T8" fmla="*/ 578 w 1159"/>
                <a:gd name="T9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9" h="306">
                  <a:moveTo>
                    <a:pt x="578" y="306"/>
                  </a:moveTo>
                  <a:lnTo>
                    <a:pt x="0" y="128"/>
                  </a:lnTo>
                  <a:lnTo>
                    <a:pt x="578" y="0"/>
                  </a:lnTo>
                  <a:lnTo>
                    <a:pt x="1159" y="128"/>
                  </a:lnTo>
                  <a:lnTo>
                    <a:pt x="578" y="306"/>
                  </a:lnTo>
                  <a:close/>
                </a:path>
              </a:pathLst>
            </a:custGeom>
            <a:solidFill>
              <a:srgbClr val="22385C"/>
            </a:solidFill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5E7DF1D-3CFF-4714-9381-63455C0C1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8910" y="3802950"/>
              <a:ext cx="2821726" cy="172320"/>
            </a:xfrm>
            <a:custGeom>
              <a:avLst/>
              <a:gdLst>
                <a:gd name="T0" fmla="*/ 335 w 336"/>
                <a:gd name="T1" fmla="*/ 13 h 20"/>
                <a:gd name="T2" fmla="*/ 326 w 336"/>
                <a:gd name="T3" fmla="*/ 19 h 20"/>
                <a:gd name="T4" fmla="*/ 7 w 336"/>
                <a:gd name="T5" fmla="*/ 16 h 20"/>
                <a:gd name="T6" fmla="*/ 0 w 336"/>
                <a:gd name="T7" fmla="*/ 7 h 20"/>
                <a:gd name="T8" fmla="*/ 0 w 336"/>
                <a:gd name="T9" fmla="*/ 7 h 20"/>
                <a:gd name="T10" fmla="*/ 9 w 336"/>
                <a:gd name="T11" fmla="*/ 1 h 20"/>
                <a:gd name="T12" fmla="*/ 329 w 336"/>
                <a:gd name="T13" fmla="*/ 4 h 20"/>
                <a:gd name="T14" fmla="*/ 335 w 336"/>
                <a:gd name="T1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6" h="20">
                  <a:moveTo>
                    <a:pt x="335" y="13"/>
                  </a:moveTo>
                  <a:cubicBezTo>
                    <a:pt x="335" y="17"/>
                    <a:pt x="331" y="20"/>
                    <a:pt x="326" y="19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329" y="4"/>
                    <a:pt x="329" y="4"/>
                    <a:pt x="329" y="4"/>
                  </a:cubicBezTo>
                  <a:cubicBezTo>
                    <a:pt x="333" y="5"/>
                    <a:pt x="336" y="9"/>
                    <a:pt x="335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B92C9197-951D-420B-BE8A-50E6E3DE1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7161" y="3833066"/>
              <a:ext cx="133048" cy="970735"/>
            </a:xfrm>
            <a:custGeom>
              <a:avLst/>
              <a:gdLst>
                <a:gd name="T0" fmla="*/ 16 w 16"/>
                <a:gd name="T1" fmla="*/ 104 h 112"/>
                <a:gd name="T2" fmla="*/ 8 w 16"/>
                <a:gd name="T3" fmla="*/ 112 h 112"/>
                <a:gd name="T4" fmla="*/ 8 w 16"/>
                <a:gd name="T5" fmla="*/ 112 h 112"/>
                <a:gd name="T6" fmla="*/ 0 w 16"/>
                <a:gd name="T7" fmla="*/ 104 h 112"/>
                <a:gd name="T8" fmla="*/ 0 w 16"/>
                <a:gd name="T9" fmla="*/ 8 h 112"/>
                <a:gd name="T10" fmla="*/ 8 w 16"/>
                <a:gd name="T11" fmla="*/ 0 h 112"/>
                <a:gd name="T12" fmla="*/ 8 w 16"/>
                <a:gd name="T13" fmla="*/ 0 h 112"/>
                <a:gd name="T14" fmla="*/ 16 w 16"/>
                <a:gd name="T15" fmla="*/ 8 h 112"/>
                <a:gd name="T16" fmla="*/ 16 w 16"/>
                <a:gd name="T17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12">
                  <a:moveTo>
                    <a:pt x="16" y="104"/>
                  </a:moveTo>
                  <a:cubicBezTo>
                    <a:pt x="16" y="109"/>
                    <a:pt x="13" y="112"/>
                    <a:pt x="8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3" y="112"/>
                    <a:pt x="0" y="109"/>
                    <a:pt x="0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lnTo>
                    <a:pt x="16" y="104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BB3EE11E-75FC-4AAD-9AD8-53B58626C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0082" y="4664548"/>
              <a:ext cx="443493" cy="459518"/>
            </a:xfrm>
            <a:prstGeom prst="ellipse">
              <a:avLst/>
            </a:pr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8A5F0F5C-3A16-429B-B7DA-FA8E76711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3558" y="5279157"/>
              <a:ext cx="576541" cy="1079869"/>
            </a:xfrm>
            <a:custGeom>
              <a:avLst/>
              <a:gdLst>
                <a:gd name="T0" fmla="*/ 69 w 69"/>
                <a:gd name="T1" fmla="*/ 114 h 124"/>
                <a:gd name="T2" fmla="*/ 59 w 69"/>
                <a:gd name="T3" fmla="*/ 124 h 124"/>
                <a:gd name="T4" fmla="*/ 10 w 69"/>
                <a:gd name="T5" fmla="*/ 124 h 124"/>
                <a:gd name="T6" fmla="*/ 0 w 69"/>
                <a:gd name="T7" fmla="*/ 114 h 124"/>
                <a:gd name="T8" fmla="*/ 10 w 69"/>
                <a:gd name="T9" fmla="*/ 10 h 124"/>
                <a:gd name="T10" fmla="*/ 20 w 69"/>
                <a:gd name="T11" fmla="*/ 0 h 124"/>
                <a:gd name="T12" fmla="*/ 49 w 69"/>
                <a:gd name="T13" fmla="*/ 0 h 124"/>
                <a:gd name="T14" fmla="*/ 59 w 69"/>
                <a:gd name="T15" fmla="*/ 10 h 124"/>
                <a:gd name="T16" fmla="*/ 69 w 69"/>
                <a:gd name="T17" fmla="*/ 11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124">
                  <a:moveTo>
                    <a:pt x="69" y="114"/>
                  </a:moveTo>
                  <a:cubicBezTo>
                    <a:pt x="69" y="119"/>
                    <a:pt x="64" y="124"/>
                    <a:pt x="59" y="124"/>
                  </a:cubicBezTo>
                  <a:cubicBezTo>
                    <a:pt x="10" y="124"/>
                    <a:pt x="10" y="124"/>
                    <a:pt x="10" y="124"/>
                  </a:cubicBezTo>
                  <a:cubicBezTo>
                    <a:pt x="4" y="124"/>
                    <a:pt x="0" y="119"/>
                    <a:pt x="0" y="114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5"/>
                    <a:pt x="14" y="0"/>
                    <a:pt x="2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5" y="0"/>
                    <a:pt x="59" y="5"/>
                    <a:pt x="59" y="10"/>
                  </a:cubicBezTo>
                  <a:lnTo>
                    <a:pt x="69" y="114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544F933C-8596-4638-B89F-6093B8FF4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5623" y="5003445"/>
              <a:ext cx="404689" cy="310175"/>
            </a:xfrm>
            <a:custGeom>
              <a:avLst/>
              <a:gdLst>
                <a:gd name="T0" fmla="*/ 48 w 48"/>
                <a:gd name="T1" fmla="*/ 26 h 36"/>
                <a:gd name="T2" fmla="*/ 38 w 48"/>
                <a:gd name="T3" fmla="*/ 36 h 36"/>
                <a:gd name="T4" fmla="*/ 10 w 48"/>
                <a:gd name="T5" fmla="*/ 36 h 36"/>
                <a:gd name="T6" fmla="*/ 0 w 48"/>
                <a:gd name="T7" fmla="*/ 26 h 36"/>
                <a:gd name="T8" fmla="*/ 0 w 48"/>
                <a:gd name="T9" fmla="*/ 10 h 36"/>
                <a:gd name="T10" fmla="*/ 10 w 48"/>
                <a:gd name="T11" fmla="*/ 0 h 36"/>
                <a:gd name="T12" fmla="*/ 38 w 48"/>
                <a:gd name="T13" fmla="*/ 0 h 36"/>
                <a:gd name="T14" fmla="*/ 48 w 48"/>
                <a:gd name="T15" fmla="*/ 10 h 36"/>
                <a:gd name="T16" fmla="*/ 48 w 48"/>
                <a:gd name="T17" fmla="*/ 2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36">
                  <a:moveTo>
                    <a:pt x="48" y="26"/>
                  </a:moveTo>
                  <a:cubicBezTo>
                    <a:pt x="48" y="32"/>
                    <a:pt x="44" y="36"/>
                    <a:pt x="38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4" y="36"/>
                    <a:pt x="0" y="32"/>
                    <a:pt x="0" y="2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0"/>
                    <a:pt x="48" y="4"/>
                    <a:pt x="48" y="10"/>
                  </a:cubicBezTo>
                  <a:lnTo>
                    <a:pt x="48" y="26"/>
                  </a:lnTo>
                  <a:close/>
                </a:path>
              </a:pathLst>
            </a:custGeom>
            <a:solidFill>
              <a:srgbClr val="22385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F54CDBE0-8673-4B17-9807-5C805FD2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181" y="3711047"/>
              <a:ext cx="820462" cy="3044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75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5CB872-6546-4C1F-8788-628F111ED7E5}"/>
              </a:ext>
            </a:extLst>
          </p:cNvPr>
          <p:cNvGrpSpPr/>
          <p:nvPr/>
        </p:nvGrpSpPr>
        <p:grpSpPr>
          <a:xfrm>
            <a:off x="273619" y="5153"/>
            <a:ext cx="4462818" cy="841649"/>
            <a:chOff x="6100549" y="1712793"/>
            <a:chExt cx="4462818" cy="841649"/>
          </a:xfrm>
        </p:grpSpPr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584CEA5E-A18B-4F33-9471-DAD2BA38E925}"/>
                </a:ext>
              </a:extLst>
            </p:cNvPr>
            <p:cNvSpPr/>
            <p:nvPr/>
          </p:nvSpPr>
          <p:spPr>
            <a:xfrm>
              <a:off x="6100549" y="1712793"/>
              <a:ext cx="4462818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3FD0A3-3BD3-45AD-8D5F-B8B751DFB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2826" y="1953722"/>
              <a:ext cx="432000" cy="43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0833629-0034-4EF8-8F51-106D6A871C2F}"/>
                </a:ext>
              </a:extLst>
            </p:cNvPr>
            <p:cNvSpPr txBox="1"/>
            <p:nvPr/>
          </p:nvSpPr>
          <p:spPr>
            <a:xfrm>
              <a:off x="6984264" y="1785001"/>
              <a:ext cx="3370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研究背景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9D782A5-109F-4569-B251-B7D2D0F31AAB}"/>
              </a:ext>
            </a:extLst>
          </p:cNvPr>
          <p:cNvGrpSpPr/>
          <p:nvPr/>
        </p:nvGrpSpPr>
        <p:grpSpPr>
          <a:xfrm>
            <a:off x="1037896" y="1616607"/>
            <a:ext cx="10290162" cy="4147854"/>
            <a:chOff x="1459474" y="1528992"/>
            <a:chExt cx="10290162" cy="414785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D6E29BC-1160-4FF4-B1CD-E4920261E6A7}"/>
                </a:ext>
              </a:extLst>
            </p:cNvPr>
            <p:cNvGrpSpPr/>
            <p:nvPr/>
          </p:nvGrpSpPr>
          <p:grpSpPr>
            <a:xfrm>
              <a:off x="1822101" y="1528992"/>
              <a:ext cx="8608470" cy="4147854"/>
              <a:chOff x="1779150" y="1456948"/>
              <a:chExt cx="8608470" cy="4147854"/>
            </a:xfrm>
          </p:grpSpPr>
          <p:sp>
            <p:nvSpPr>
              <p:cNvPr id="10" name="空心弧 9">
                <a:extLst>
                  <a:ext uri="{FF2B5EF4-FFF2-40B4-BE49-F238E27FC236}">
                    <a16:creationId xmlns:a16="http://schemas.microsoft.com/office/drawing/2014/main" id="{C211FEDF-9EC0-46B2-9475-DB34EF647DC3}"/>
                  </a:ext>
                </a:extLst>
              </p:cNvPr>
              <p:cNvSpPr/>
              <p:nvPr/>
            </p:nvSpPr>
            <p:spPr>
              <a:xfrm>
                <a:off x="4355110" y="2085877"/>
                <a:ext cx="3517900" cy="3517900"/>
              </a:xfrm>
              <a:prstGeom prst="blockArc">
                <a:avLst>
                  <a:gd name="adj1" fmla="val 10800000"/>
                  <a:gd name="adj2" fmla="val 14392670"/>
                  <a:gd name="adj3" fmla="val 6849"/>
                </a:avLst>
              </a:prstGeom>
              <a:noFill/>
              <a:ln>
                <a:solidFill>
                  <a:srgbClr val="223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262626"/>
                  </a:solidFill>
                </a:endParaRPr>
              </a:p>
            </p:txBody>
          </p:sp>
          <p:sp>
            <p:nvSpPr>
              <p:cNvPr id="11" name="空心弧 10">
                <a:extLst>
                  <a:ext uri="{FF2B5EF4-FFF2-40B4-BE49-F238E27FC236}">
                    <a16:creationId xmlns:a16="http://schemas.microsoft.com/office/drawing/2014/main" id="{CC6E010E-636A-4F46-9BAF-38FC9AC3A9F7}"/>
                  </a:ext>
                </a:extLst>
              </p:cNvPr>
              <p:cNvSpPr/>
              <p:nvPr/>
            </p:nvSpPr>
            <p:spPr>
              <a:xfrm rot="3630936">
                <a:off x="4367809" y="2085875"/>
                <a:ext cx="3517900" cy="3517900"/>
              </a:xfrm>
              <a:prstGeom prst="blockArc">
                <a:avLst>
                  <a:gd name="adj1" fmla="val 10694605"/>
                  <a:gd name="adj2" fmla="val 14392670"/>
                  <a:gd name="adj3" fmla="val 6849"/>
                </a:avLst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262626"/>
                  </a:solidFill>
                </a:endParaRPr>
              </a:p>
            </p:txBody>
          </p:sp>
          <p:sp>
            <p:nvSpPr>
              <p:cNvPr id="16" name="空心弧 15">
                <a:extLst>
                  <a:ext uri="{FF2B5EF4-FFF2-40B4-BE49-F238E27FC236}">
                    <a16:creationId xmlns:a16="http://schemas.microsoft.com/office/drawing/2014/main" id="{84AC3104-4F44-40A3-809B-28EA75251240}"/>
                  </a:ext>
                </a:extLst>
              </p:cNvPr>
              <p:cNvSpPr/>
              <p:nvPr/>
            </p:nvSpPr>
            <p:spPr>
              <a:xfrm flipH="1">
                <a:off x="4367809" y="2086902"/>
                <a:ext cx="3517900" cy="3517900"/>
              </a:xfrm>
              <a:prstGeom prst="blockArc">
                <a:avLst>
                  <a:gd name="adj1" fmla="val 10800000"/>
                  <a:gd name="adj2" fmla="val 14392670"/>
                  <a:gd name="adj3" fmla="val 6849"/>
                </a:avLst>
              </a:prstGeom>
              <a:noFill/>
              <a:ln>
                <a:solidFill>
                  <a:srgbClr val="223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262626"/>
                  </a:solidFill>
                </a:endParaRPr>
              </a:p>
            </p:txBody>
          </p:sp>
          <p:sp>
            <p:nvSpPr>
              <p:cNvPr id="17" name="空心弧 16">
                <a:extLst>
                  <a:ext uri="{FF2B5EF4-FFF2-40B4-BE49-F238E27FC236}">
                    <a16:creationId xmlns:a16="http://schemas.microsoft.com/office/drawing/2014/main" id="{FF258063-C8EF-4475-A016-D8979CEF0E20}"/>
                  </a:ext>
                </a:extLst>
              </p:cNvPr>
              <p:cNvSpPr/>
              <p:nvPr/>
            </p:nvSpPr>
            <p:spPr>
              <a:xfrm flipV="1">
                <a:off x="4355110" y="2073177"/>
                <a:ext cx="3517900" cy="3517900"/>
              </a:xfrm>
              <a:prstGeom prst="blockArc">
                <a:avLst>
                  <a:gd name="adj1" fmla="val 10800000"/>
                  <a:gd name="adj2" fmla="val 14392670"/>
                  <a:gd name="adj3" fmla="val 6849"/>
                </a:avLst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262626"/>
                  </a:solidFill>
                </a:endParaRPr>
              </a:p>
            </p:txBody>
          </p:sp>
          <p:sp>
            <p:nvSpPr>
              <p:cNvPr id="18" name="空心弧 17">
                <a:extLst>
                  <a:ext uri="{FF2B5EF4-FFF2-40B4-BE49-F238E27FC236}">
                    <a16:creationId xmlns:a16="http://schemas.microsoft.com/office/drawing/2014/main" id="{818947C6-4841-4DD0-B5A6-17AAF83A2D90}"/>
                  </a:ext>
                </a:extLst>
              </p:cNvPr>
              <p:cNvSpPr/>
              <p:nvPr/>
            </p:nvSpPr>
            <p:spPr>
              <a:xfrm rot="17966628" flipV="1">
                <a:off x="4380510" y="2085878"/>
                <a:ext cx="3517900" cy="3517900"/>
              </a:xfrm>
              <a:prstGeom prst="blockArc">
                <a:avLst>
                  <a:gd name="adj1" fmla="val 10681137"/>
                  <a:gd name="adj2" fmla="val 14392670"/>
                  <a:gd name="adj3" fmla="val 6849"/>
                </a:avLst>
              </a:prstGeom>
              <a:noFill/>
              <a:ln>
                <a:solidFill>
                  <a:srgbClr val="223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262626"/>
                  </a:solidFill>
                </a:endParaRPr>
              </a:p>
            </p:txBody>
          </p:sp>
          <p:sp>
            <p:nvSpPr>
              <p:cNvPr id="19" name="空心弧 18">
                <a:extLst>
                  <a:ext uri="{FF2B5EF4-FFF2-40B4-BE49-F238E27FC236}">
                    <a16:creationId xmlns:a16="http://schemas.microsoft.com/office/drawing/2014/main" id="{E3D1E519-2EA5-4F9C-927B-1888295B4287}"/>
                  </a:ext>
                </a:extLst>
              </p:cNvPr>
              <p:cNvSpPr/>
              <p:nvPr/>
            </p:nvSpPr>
            <p:spPr>
              <a:xfrm flipH="1" flipV="1">
                <a:off x="4367809" y="2084851"/>
                <a:ext cx="3517900" cy="3517900"/>
              </a:xfrm>
              <a:prstGeom prst="blockArc">
                <a:avLst>
                  <a:gd name="adj1" fmla="val 10800000"/>
                  <a:gd name="adj2" fmla="val 14392670"/>
                  <a:gd name="adj3" fmla="val 6849"/>
                </a:avLst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262626"/>
                  </a:solidFill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00044941-1B48-4802-9DE4-476435629F21}"/>
                  </a:ext>
                </a:extLst>
              </p:cNvPr>
              <p:cNvSpPr/>
              <p:nvPr/>
            </p:nvSpPr>
            <p:spPr>
              <a:xfrm>
                <a:off x="4818659" y="2549424"/>
                <a:ext cx="2609851" cy="2609851"/>
              </a:xfrm>
              <a:prstGeom prst="ellipse">
                <a:avLst/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262626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39E2D24-E392-41BD-B3A9-DEFF2AB4AE24}"/>
                  </a:ext>
                </a:extLst>
              </p:cNvPr>
              <p:cNvSpPr txBox="1"/>
              <p:nvPr/>
            </p:nvSpPr>
            <p:spPr>
              <a:xfrm>
                <a:off x="5021632" y="1456948"/>
                <a:ext cx="21765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r">
                  <a:defRPr sz="1200">
                    <a:solidFill>
                      <a:srgbClr val="232B36"/>
                    </a:solidFill>
                    <a:latin typeface="Arial Rounded MT Bold" pitchFamily="34" charset="0"/>
                  </a:defRPr>
                </a:lvl1pPr>
              </a:lstStyle>
              <a:p>
                <a:pPr algn="ctr"/>
                <a:r>
                  <a:rPr lang="zh-CN" altLang="en-US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碱性燃料电池</a:t>
                </a:r>
                <a:endParaRPr lang="en-US" altLang="zh-CN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/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Alkaline Fuel Cell</a:t>
                </a:r>
                <a:endParaRPr lang="zh-CN" alt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F1DC31-31DE-40E6-8718-30E72CFDB514}"/>
                  </a:ext>
                </a:extLst>
              </p:cNvPr>
              <p:cNvSpPr txBox="1"/>
              <p:nvPr/>
            </p:nvSpPr>
            <p:spPr>
              <a:xfrm>
                <a:off x="1934041" y="2318126"/>
                <a:ext cx="2038833" cy="256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1067" dirty="0">
                  <a:solidFill>
                    <a:srgbClr val="262626"/>
                  </a:solidFill>
                  <a:latin typeface="Segoe UI Light" pitchFamily="34" charset="0"/>
                </a:endParaRPr>
              </a:p>
            </p:txBody>
          </p:sp>
          <p:sp>
            <p:nvSpPr>
              <p:cNvPr id="33" name="TextBox 38">
                <a:extLst>
                  <a:ext uri="{FF2B5EF4-FFF2-40B4-BE49-F238E27FC236}">
                    <a16:creationId xmlns:a16="http://schemas.microsoft.com/office/drawing/2014/main" id="{E2CBF0FB-5937-4692-B995-E7E3D8C45B0D}"/>
                  </a:ext>
                </a:extLst>
              </p:cNvPr>
              <p:cNvSpPr txBox="1"/>
              <p:nvPr/>
            </p:nvSpPr>
            <p:spPr>
              <a:xfrm>
                <a:off x="5423558" y="3674564"/>
                <a:ext cx="1431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Fuel cell</a:t>
                </a:r>
                <a:endParaRPr lang="zh-CN" altLang="en-US" sz="2400" dirty="0">
                  <a:solidFill>
                    <a:schemeClr val="bg1"/>
                  </a:solidFill>
                  <a:latin typeface="Arial Rounded MT Bold" pitchFamily="34" charset="0"/>
                  <a:cs typeface="Arial" pitchFamily="34" charset="0"/>
                </a:endParaRPr>
              </a:p>
            </p:txBody>
          </p:sp>
          <p:sp>
            <p:nvSpPr>
              <p:cNvPr id="34" name="矩形 6">
                <a:extLst>
                  <a:ext uri="{FF2B5EF4-FFF2-40B4-BE49-F238E27FC236}">
                    <a16:creationId xmlns:a16="http://schemas.microsoft.com/office/drawing/2014/main" id="{546760B2-8C86-4DBF-B9AB-598B4C957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5092" y="3433441"/>
                <a:ext cx="2020211" cy="297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/>
                <a:endParaRPr lang="zh-CN" altLang="en-US" sz="1333" i="1" dirty="0">
                  <a:solidFill>
                    <a:schemeClr val="bg1"/>
                  </a:solidFill>
                  <a:latin typeface="Segoe UI Light" pitchFamily="34" charset="0"/>
                  <a:cs typeface="Segoe UI Light" pitchFamily="34" charset="0"/>
                </a:endParaRPr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673E32-E450-45BE-900E-97D7560DA136}"/>
                  </a:ext>
                </a:extLst>
              </p:cNvPr>
              <p:cNvGrpSpPr/>
              <p:nvPr/>
            </p:nvGrpSpPr>
            <p:grpSpPr>
              <a:xfrm>
                <a:off x="8707423" y="1874700"/>
                <a:ext cx="351616" cy="347219"/>
                <a:chOff x="9071432" y="2401956"/>
                <a:chExt cx="1073666" cy="1060237"/>
              </a:xfrm>
            </p:grpSpPr>
            <p:sp>
              <p:nvSpPr>
                <p:cNvPr id="94" name="任意多边形 85">
                  <a:extLst>
                    <a:ext uri="{FF2B5EF4-FFF2-40B4-BE49-F238E27FC236}">
                      <a16:creationId xmlns:a16="http://schemas.microsoft.com/office/drawing/2014/main" id="{995B2E80-6E17-4640-8772-5534245F5955}"/>
                    </a:ext>
                  </a:extLst>
                </p:cNvPr>
                <p:cNvSpPr/>
                <p:nvPr/>
              </p:nvSpPr>
              <p:spPr>
                <a:xfrm>
                  <a:off x="9071432" y="2401956"/>
                  <a:ext cx="1073666" cy="955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666" h="955209">
                      <a:moveTo>
                        <a:pt x="536833" y="0"/>
                      </a:moveTo>
                      <a:cubicBezTo>
                        <a:pt x="833318" y="0"/>
                        <a:pt x="1073666" y="178783"/>
                        <a:pt x="1073666" y="399322"/>
                      </a:cubicBezTo>
                      <a:cubicBezTo>
                        <a:pt x="1073666" y="619861"/>
                        <a:pt x="833318" y="798644"/>
                        <a:pt x="536833" y="798644"/>
                      </a:cubicBezTo>
                      <a:lnTo>
                        <a:pt x="451632" y="792255"/>
                      </a:lnTo>
                      <a:cubicBezTo>
                        <a:pt x="374779" y="857533"/>
                        <a:pt x="285584" y="927104"/>
                        <a:pt x="149741" y="955209"/>
                      </a:cubicBezTo>
                      <a:cubicBezTo>
                        <a:pt x="178308" y="906865"/>
                        <a:pt x="243377" y="835707"/>
                        <a:pt x="248758" y="735321"/>
                      </a:cubicBezTo>
                      <a:cubicBezTo>
                        <a:pt x="99027" y="665239"/>
                        <a:pt x="0" y="540882"/>
                        <a:pt x="0" y="399322"/>
                      </a:cubicBezTo>
                      <a:cubicBezTo>
                        <a:pt x="0" y="178783"/>
                        <a:pt x="240348" y="0"/>
                        <a:pt x="536833" y="0"/>
                      </a:cubicBezTo>
                      <a:close/>
                    </a:path>
                  </a:pathLst>
                </a:cu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dirty="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95" name="弧形 94">
                  <a:extLst>
                    <a:ext uri="{FF2B5EF4-FFF2-40B4-BE49-F238E27FC236}">
                      <a16:creationId xmlns:a16="http://schemas.microsoft.com/office/drawing/2014/main" id="{ACBEAC7E-6DA4-48EB-B5A4-49CD3763BB9D}"/>
                    </a:ext>
                  </a:extLst>
                </p:cNvPr>
                <p:cNvSpPr/>
                <p:nvPr/>
              </p:nvSpPr>
              <p:spPr>
                <a:xfrm rot="18074005">
                  <a:off x="9166664" y="2559941"/>
                  <a:ext cx="902252" cy="902252"/>
                </a:xfrm>
                <a:prstGeom prst="arc">
                  <a:avLst>
                    <a:gd name="adj1" fmla="val 16200000"/>
                    <a:gd name="adj2" fmla="val 19357459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045C95E9-927F-4BEE-A36D-118E4198BE8F}"/>
                  </a:ext>
                </a:extLst>
              </p:cNvPr>
              <p:cNvGrpSpPr/>
              <p:nvPr/>
            </p:nvGrpSpPr>
            <p:grpSpPr>
              <a:xfrm>
                <a:off x="2823920" y="1576865"/>
                <a:ext cx="380788" cy="268549"/>
                <a:chOff x="1326496" y="4283251"/>
                <a:chExt cx="1129493" cy="796573"/>
              </a:xfrm>
            </p:grpSpPr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3E843AE1-9EE6-455E-BF84-121C8B6021EC}"/>
                    </a:ext>
                  </a:extLst>
                </p:cNvPr>
                <p:cNvCxnSpPr/>
                <p:nvPr/>
              </p:nvCxnSpPr>
              <p:spPr>
                <a:xfrm>
                  <a:off x="1537989" y="4295029"/>
                  <a:ext cx="698725" cy="0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8DE047DE-1D9A-4531-A811-B06E912EA738}"/>
                    </a:ext>
                  </a:extLst>
                </p:cNvPr>
                <p:cNvCxnSpPr/>
                <p:nvPr/>
              </p:nvCxnSpPr>
              <p:spPr>
                <a:xfrm>
                  <a:off x="2236914" y="4298775"/>
                  <a:ext cx="219075" cy="219075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B7507E8E-AF55-4103-A2D5-94E4156C2CB1}"/>
                    </a:ext>
                  </a:extLst>
                </p:cNvPr>
                <p:cNvCxnSpPr/>
                <p:nvPr/>
              </p:nvCxnSpPr>
              <p:spPr>
                <a:xfrm flipH="1">
                  <a:off x="1899269" y="4524375"/>
                  <a:ext cx="555448" cy="555449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B4947DE2-0E50-4032-A6C8-33D10B13F30E}"/>
                    </a:ext>
                  </a:extLst>
                </p:cNvPr>
                <p:cNvCxnSpPr/>
                <p:nvPr/>
              </p:nvCxnSpPr>
              <p:spPr>
                <a:xfrm flipH="1" flipV="1">
                  <a:off x="1328513" y="4514850"/>
                  <a:ext cx="545924" cy="545925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C56C6C72-7B47-4A40-ACBD-C4C91961B6FF}"/>
                    </a:ext>
                  </a:extLst>
                </p:cNvPr>
                <p:cNvCxnSpPr/>
                <p:nvPr/>
              </p:nvCxnSpPr>
              <p:spPr>
                <a:xfrm flipH="1">
                  <a:off x="1326496" y="4308299"/>
                  <a:ext cx="206551" cy="206551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4FCD17BA-A82B-4543-8D58-C20441F1E7DB}"/>
                    </a:ext>
                  </a:extLst>
                </p:cNvPr>
                <p:cNvCxnSpPr/>
                <p:nvPr/>
              </p:nvCxnSpPr>
              <p:spPr>
                <a:xfrm>
                  <a:off x="1356343" y="4527374"/>
                  <a:ext cx="1076325" cy="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28BEA1A2-A31A-49FB-88B0-17DFAFFAEE24}"/>
                    </a:ext>
                  </a:extLst>
                </p:cNvPr>
                <p:cNvCxnSpPr/>
                <p:nvPr/>
              </p:nvCxnSpPr>
              <p:spPr>
                <a:xfrm flipH="1" flipV="1">
                  <a:off x="1572178" y="4536899"/>
                  <a:ext cx="314326" cy="52387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D870B5EA-04F1-405A-A760-6BEF99531CCC}"/>
                    </a:ext>
                  </a:extLst>
                </p:cNvPr>
                <p:cNvCxnSpPr/>
                <p:nvPr/>
              </p:nvCxnSpPr>
              <p:spPr>
                <a:xfrm flipH="1" flipV="1">
                  <a:off x="1769466" y="4527374"/>
                  <a:ext cx="123826" cy="533402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713EB565-C013-480A-9FB6-557BC4640B29}"/>
                    </a:ext>
                  </a:extLst>
                </p:cNvPr>
                <p:cNvCxnSpPr/>
                <p:nvPr/>
              </p:nvCxnSpPr>
              <p:spPr>
                <a:xfrm flipV="1">
                  <a:off x="1889743" y="4527374"/>
                  <a:ext cx="124669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8349C50C-4F17-47EE-AF82-29D71109D191}"/>
                    </a:ext>
                  </a:extLst>
                </p:cNvPr>
                <p:cNvCxnSpPr/>
                <p:nvPr/>
              </p:nvCxnSpPr>
              <p:spPr>
                <a:xfrm flipV="1">
                  <a:off x="1889743" y="4527374"/>
                  <a:ext cx="333375" cy="533400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59ACAFF5-D40A-4902-8283-73216AD441E6}"/>
                    </a:ext>
                  </a:extLst>
                </p:cNvPr>
                <p:cNvCxnSpPr/>
                <p:nvPr/>
              </p:nvCxnSpPr>
              <p:spPr>
                <a:xfrm>
                  <a:off x="1558860" y="4311585"/>
                  <a:ext cx="218255" cy="21825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9880E0C0-AA83-4628-B546-081C8D218BD2}"/>
                    </a:ext>
                  </a:extLst>
                </p:cNvPr>
                <p:cNvCxnSpPr/>
                <p:nvPr/>
              </p:nvCxnSpPr>
              <p:spPr>
                <a:xfrm>
                  <a:off x="1808780" y="4314826"/>
                  <a:ext cx="219414" cy="219414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569AD62-804B-4B70-9861-C9D046762AD8}"/>
                    </a:ext>
                  </a:extLst>
                </p:cNvPr>
                <p:cNvCxnSpPr/>
                <p:nvPr/>
              </p:nvCxnSpPr>
              <p:spPr>
                <a:xfrm>
                  <a:off x="2001110" y="4304522"/>
                  <a:ext cx="227122" cy="227122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D1A23A7E-913A-41F2-92CA-99FF6EA3D8C4}"/>
                    </a:ext>
                  </a:extLst>
                </p:cNvPr>
                <p:cNvCxnSpPr/>
                <p:nvPr/>
              </p:nvCxnSpPr>
              <p:spPr>
                <a:xfrm flipH="1">
                  <a:off x="1582714" y="4305300"/>
                  <a:ext cx="217593" cy="217594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BD35EB4E-BD78-4C0E-B124-93B9DF44E11F}"/>
                    </a:ext>
                  </a:extLst>
                </p:cNvPr>
                <p:cNvCxnSpPr/>
                <p:nvPr/>
              </p:nvCxnSpPr>
              <p:spPr>
                <a:xfrm flipH="1">
                  <a:off x="1770014" y="4295775"/>
                  <a:ext cx="227538" cy="227539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F4120EF8-D1EC-4CD6-9463-3F12CFDE446F}"/>
                    </a:ext>
                  </a:extLst>
                </p:cNvPr>
                <p:cNvCxnSpPr/>
                <p:nvPr/>
              </p:nvCxnSpPr>
              <p:spPr>
                <a:xfrm flipH="1">
                  <a:off x="2014412" y="4283251"/>
                  <a:ext cx="227538" cy="227539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602680B2-87FE-4478-975E-4416EA0BA386}"/>
                  </a:ext>
                </a:extLst>
              </p:cNvPr>
              <p:cNvGrpSpPr/>
              <p:nvPr/>
            </p:nvGrpSpPr>
            <p:grpSpPr>
              <a:xfrm>
                <a:off x="8503292" y="4589145"/>
                <a:ext cx="315868" cy="313561"/>
                <a:chOff x="3914408" y="1848112"/>
                <a:chExt cx="805721" cy="799838"/>
              </a:xfrm>
            </p:grpSpPr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99EF5F67-96A3-49C0-A4ED-5DE6EBA4299E}"/>
                    </a:ext>
                  </a:extLst>
                </p:cNvPr>
                <p:cNvCxnSpPr/>
                <p:nvPr/>
              </p:nvCxnSpPr>
              <p:spPr>
                <a:xfrm flipH="1">
                  <a:off x="3914409" y="1848112"/>
                  <a:ext cx="805720" cy="507614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CFA69504-5713-40BC-9428-6BDBB9348A04}"/>
                    </a:ext>
                  </a:extLst>
                </p:cNvPr>
                <p:cNvCxnSpPr/>
                <p:nvPr/>
              </p:nvCxnSpPr>
              <p:spPr>
                <a:xfrm>
                  <a:off x="3914408" y="2355726"/>
                  <a:ext cx="228967" cy="92199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FA4D0ABE-ED5D-41BF-BD3E-3A833CC77CBA}"/>
                    </a:ext>
                  </a:extLst>
                </p:cNvPr>
                <p:cNvCxnSpPr/>
                <p:nvPr/>
              </p:nvCxnSpPr>
              <p:spPr>
                <a:xfrm>
                  <a:off x="4143375" y="2447925"/>
                  <a:ext cx="104775" cy="171450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F423284C-6F61-4CC3-B4F2-CDD82F70DCDA}"/>
                    </a:ext>
                  </a:extLst>
                </p:cNvPr>
                <p:cNvCxnSpPr/>
                <p:nvPr/>
              </p:nvCxnSpPr>
              <p:spPr>
                <a:xfrm flipV="1">
                  <a:off x="4248150" y="2533650"/>
                  <a:ext cx="69118" cy="95235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EE98A454-06A1-4395-9F9D-1671275361CF}"/>
                    </a:ext>
                  </a:extLst>
                </p:cNvPr>
                <p:cNvCxnSpPr/>
                <p:nvPr/>
              </p:nvCxnSpPr>
              <p:spPr>
                <a:xfrm>
                  <a:off x="4317268" y="2533650"/>
                  <a:ext cx="254732" cy="95235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884321DC-CC94-46BA-90B4-56DCDE359B0F}"/>
                    </a:ext>
                  </a:extLst>
                </p:cNvPr>
                <p:cNvCxnSpPr/>
                <p:nvPr/>
              </p:nvCxnSpPr>
              <p:spPr>
                <a:xfrm flipH="1">
                  <a:off x="4600575" y="1848112"/>
                  <a:ext cx="119554" cy="799838"/>
                </a:xfrm>
                <a:prstGeom prst="line">
                  <a:avLst/>
                </a:pr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B95A2DCF-9A05-4D03-B20A-3A7E2BBC94BA}"/>
                    </a:ext>
                  </a:extLst>
                </p:cNvPr>
                <p:cNvCxnSpPr/>
                <p:nvPr/>
              </p:nvCxnSpPr>
              <p:spPr>
                <a:xfrm flipH="1">
                  <a:off x="4143377" y="1892551"/>
                  <a:ext cx="548820" cy="555373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3652D234-0C64-424E-BCB8-F6C12FCEB86F}"/>
                    </a:ext>
                  </a:extLst>
                </p:cNvPr>
                <p:cNvCxnSpPr/>
                <p:nvPr/>
              </p:nvCxnSpPr>
              <p:spPr>
                <a:xfrm flipH="1">
                  <a:off x="4301145" y="1912866"/>
                  <a:ext cx="396133" cy="624668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EBD07023-CCEF-4803-8C6D-923EECEF9207}"/>
                  </a:ext>
                </a:extLst>
              </p:cNvPr>
              <p:cNvGrpSpPr/>
              <p:nvPr/>
            </p:nvGrpSpPr>
            <p:grpSpPr>
              <a:xfrm>
                <a:off x="1779150" y="3280341"/>
                <a:ext cx="240199" cy="454736"/>
                <a:chOff x="5130721" y="-266700"/>
                <a:chExt cx="990600" cy="1875362"/>
              </a:xfrm>
            </p:grpSpPr>
            <p:sp>
              <p:nvSpPr>
                <p:cNvPr id="59" name="椭圆 111">
                  <a:extLst>
                    <a:ext uri="{FF2B5EF4-FFF2-40B4-BE49-F238E27FC236}">
                      <a16:creationId xmlns:a16="http://schemas.microsoft.com/office/drawing/2014/main" id="{6B7F9CCF-2506-48D8-AD89-AC034BAE3A75}"/>
                    </a:ext>
                  </a:extLst>
                </p:cNvPr>
                <p:cNvSpPr/>
                <p:nvPr/>
              </p:nvSpPr>
              <p:spPr>
                <a:xfrm>
                  <a:off x="5130721" y="-266700"/>
                  <a:ext cx="990600" cy="150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600" h="1501925">
                      <a:moveTo>
                        <a:pt x="495300" y="0"/>
                      </a:moveTo>
                      <a:cubicBezTo>
                        <a:pt x="768847" y="0"/>
                        <a:pt x="990600" y="221753"/>
                        <a:pt x="990600" y="495300"/>
                      </a:cubicBezTo>
                      <a:cubicBezTo>
                        <a:pt x="990600" y="624140"/>
                        <a:pt x="941407" y="741489"/>
                        <a:pt x="859584" y="828497"/>
                      </a:cubicBezTo>
                      <a:lnTo>
                        <a:pt x="610953" y="1438275"/>
                      </a:lnTo>
                      <a:lnTo>
                        <a:pt x="602238" y="1438275"/>
                      </a:lnTo>
                      <a:cubicBezTo>
                        <a:pt x="581653" y="1476862"/>
                        <a:pt x="540649" y="1501925"/>
                        <a:pt x="493791" y="1501925"/>
                      </a:cubicBezTo>
                      <a:cubicBezTo>
                        <a:pt x="432195" y="1501925"/>
                        <a:pt x="380714" y="1458615"/>
                        <a:pt x="370636" y="1400244"/>
                      </a:cubicBezTo>
                      <a:lnTo>
                        <a:pt x="143857" y="844060"/>
                      </a:lnTo>
                      <a:cubicBezTo>
                        <a:pt x="54886" y="754662"/>
                        <a:pt x="0" y="631391"/>
                        <a:pt x="0" y="495300"/>
                      </a:cubicBezTo>
                      <a:cubicBezTo>
                        <a:pt x="0" y="221753"/>
                        <a:pt x="221753" y="0"/>
                        <a:pt x="495300" y="0"/>
                      </a:cubicBezTo>
                      <a:close/>
                    </a:path>
                  </a:pathLst>
                </a:cu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60" name="弧形 59">
                  <a:extLst>
                    <a:ext uri="{FF2B5EF4-FFF2-40B4-BE49-F238E27FC236}">
                      <a16:creationId xmlns:a16="http://schemas.microsoft.com/office/drawing/2014/main" id="{85BE0A60-C603-406E-9614-FA98B2CB94AE}"/>
                    </a:ext>
                  </a:extLst>
                </p:cNvPr>
                <p:cNvSpPr/>
                <p:nvPr/>
              </p:nvSpPr>
              <p:spPr>
                <a:xfrm rot="16200000">
                  <a:off x="5353051" y="-23585"/>
                  <a:ext cx="569126" cy="569126"/>
                </a:xfrm>
                <a:prstGeom prst="arc">
                  <a:avLst>
                    <a:gd name="adj1" fmla="val 16200000"/>
                    <a:gd name="adj2" fmla="val 21549875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D946E66B-89B7-4BCA-A142-8CC616A51151}"/>
                    </a:ext>
                  </a:extLst>
                </p:cNvPr>
                <p:cNvCxnSpPr/>
                <p:nvPr/>
              </p:nvCxnSpPr>
              <p:spPr>
                <a:xfrm>
                  <a:off x="5345033" y="739816"/>
                  <a:ext cx="561975" cy="0"/>
                </a:xfrm>
                <a:prstGeom prst="line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E555D8F5-78AE-4748-A611-368974808722}"/>
                    </a:ext>
                  </a:extLst>
                </p:cNvPr>
                <p:cNvSpPr/>
                <p:nvPr/>
              </p:nvSpPr>
              <p:spPr>
                <a:xfrm rot="18538541">
                  <a:off x="5325301" y="899887"/>
                  <a:ext cx="654615" cy="654614"/>
                </a:xfrm>
                <a:prstGeom prst="arc">
                  <a:avLst>
                    <a:gd name="adj1" fmla="val 16825339"/>
                    <a:gd name="adj2" fmla="val 21059724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4699583F-C109-444A-983E-BEAC496DED39}"/>
                    </a:ext>
                  </a:extLst>
                </p:cNvPr>
                <p:cNvSpPr/>
                <p:nvPr/>
              </p:nvSpPr>
              <p:spPr>
                <a:xfrm rot="18000000">
                  <a:off x="5378228" y="1039535"/>
                  <a:ext cx="569127" cy="569127"/>
                </a:xfrm>
                <a:prstGeom prst="arc">
                  <a:avLst>
                    <a:gd name="adj1" fmla="val 17524474"/>
                    <a:gd name="adj2" fmla="val 21013263"/>
                  </a:avLst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0F2F6587-7B40-48B5-8306-D159D8F54369}"/>
                  </a:ext>
                </a:extLst>
              </p:cNvPr>
              <p:cNvGrpSpPr/>
              <p:nvPr/>
            </p:nvGrpSpPr>
            <p:grpSpPr>
              <a:xfrm>
                <a:off x="3171444" y="4608364"/>
                <a:ext cx="199864" cy="389917"/>
                <a:chOff x="-367646" y="2940431"/>
                <a:chExt cx="217031" cy="423407"/>
              </a:xfrm>
            </p:grpSpPr>
            <p:sp>
              <p:nvSpPr>
                <p:cNvPr id="54" name="圆角矩形 120">
                  <a:extLst>
                    <a:ext uri="{FF2B5EF4-FFF2-40B4-BE49-F238E27FC236}">
                      <a16:creationId xmlns:a16="http://schemas.microsoft.com/office/drawing/2014/main" id="{25C02DF0-7241-4D41-8093-75183D3A6508}"/>
                    </a:ext>
                  </a:extLst>
                </p:cNvPr>
                <p:cNvSpPr/>
                <p:nvPr/>
              </p:nvSpPr>
              <p:spPr>
                <a:xfrm>
                  <a:off x="-367646" y="3003286"/>
                  <a:ext cx="217031" cy="360552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55" name="圆角矩形 121">
                  <a:extLst>
                    <a:ext uri="{FF2B5EF4-FFF2-40B4-BE49-F238E27FC236}">
                      <a16:creationId xmlns:a16="http://schemas.microsoft.com/office/drawing/2014/main" id="{8A49D1CF-F37A-4F46-B9AF-E05234945B6D}"/>
                    </a:ext>
                  </a:extLst>
                </p:cNvPr>
                <p:cNvSpPr/>
                <p:nvPr/>
              </p:nvSpPr>
              <p:spPr>
                <a:xfrm>
                  <a:off x="-294117" y="3069102"/>
                  <a:ext cx="57751" cy="97061"/>
                </a:xfrm>
                <a:prstGeom prst="roundRect">
                  <a:avLst>
                    <a:gd name="adj" fmla="val 50000"/>
                  </a:avLst>
                </a:prstGeom>
                <a:noFill/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56" name="弧形 55">
                  <a:extLst>
                    <a:ext uri="{FF2B5EF4-FFF2-40B4-BE49-F238E27FC236}">
                      <a16:creationId xmlns:a16="http://schemas.microsoft.com/office/drawing/2014/main" id="{DD622FD7-C131-4364-8232-E3509FB11EBE}"/>
                    </a:ext>
                  </a:extLst>
                </p:cNvPr>
                <p:cNvSpPr/>
                <p:nvPr/>
              </p:nvSpPr>
              <p:spPr>
                <a:xfrm>
                  <a:off x="-358219" y="2940431"/>
                  <a:ext cx="103698" cy="103698"/>
                </a:xfrm>
                <a:prstGeom prst="arc">
                  <a:avLst>
                    <a:gd name="adj1" fmla="val 16200000"/>
                    <a:gd name="adj2" fmla="val 21210112"/>
                  </a:avLst>
                </a:prstGeom>
                <a:noFill/>
                <a:ln w="1905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</p:grp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1C7DAF51-1175-43D6-98A5-C1ABBD2EDD8E}"/>
                  </a:ext>
                </a:extLst>
              </p:cNvPr>
              <p:cNvGrpSpPr/>
              <p:nvPr/>
            </p:nvGrpSpPr>
            <p:grpSpPr>
              <a:xfrm>
                <a:off x="10042653" y="3326765"/>
                <a:ext cx="344967" cy="348191"/>
                <a:chOff x="-445562" y="2906128"/>
                <a:chExt cx="355785" cy="359110"/>
              </a:xfrm>
            </p:grpSpPr>
            <p:sp>
              <p:nvSpPr>
                <p:cNvPr id="50" name="椭圆 104">
                  <a:extLst>
                    <a:ext uri="{FF2B5EF4-FFF2-40B4-BE49-F238E27FC236}">
                      <a16:creationId xmlns:a16="http://schemas.microsoft.com/office/drawing/2014/main" id="{FF099B26-7395-403B-8A86-47F2F1FE9009}"/>
                    </a:ext>
                  </a:extLst>
                </p:cNvPr>
                <p:cNvSpPr/>
                <p:nvPr/>
              </p:nvSpPr>
              <p:spPr>
                <a:xfrm>
                  <a:off x="-445562" y="2906128"/>
                  <a:ext cx="355785" cy="359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785" h="359110">
                      <a:moveTo>
                        <a:pt x="252707" y="0"/>
                      </a:moveTo>
                      <a:cubicBezTo>
                        <a:pt x="309635" y="0"/>
                        <a:pt x="355785" y="46150"/>
                        <a:pt x="355785" y="103078"/>
                      </a:cubicBezTo>
                      <a:cubicBezTo>
                        <a:pt x="355785" y="160006"/>
                        <a:pt x="309635" y="206156"/>
                        <a:pt x="252707" y="206156"/>
                      </a:cubicBezTo>
                      <a:lnTo>
                        <a:pt x="213975" y="198336"/>
                      </a:lnTo>
                      <a:lnTo>
                        <a:pt x="179555" y="232757"/>
                      </a:lnTo>
                      <a:lnTo>
                        <a:pt x="172905" y="282633"/>
                      </a:lnTo>
                      <a:lnTo>
                        <a:pt x="129678" y="279308"/>
                      </a:lnTo>
                      <a:lnTo>
                        <a:pt x="119703" y="329184"/>
                      </a:lnTo>
                      <a:lnTo>
                        <a:pt x="83127" y="329184"/>
                      </a:lnTo>
                      <a:lnTo>
                        <a:pt x="46551" y="359110"/>
                      </a:lnTo>
                      <a:lnTo>
                        <a:pt x="0" y="349135"/>
                      </a:lnTo>
                      <a:lnTo>
                        <a:pt x="0" y="299259"/>
                      </a:lnTo>
                      <a:lnTo>
                        <a:pt x="156279" y="142979"/>
                      </a:lnTo>
                      <a:lnTo>
                        <a:pt x="158337" y="144102"/>
                      </a:lnTo>
                      <a:cubicBezTo>
                        <a:pt x="152669" y="131590"/>
                        <a:pt x="149629" y="117689"/>
                        <a:pt x="149629" y="103078"/>
                      </a:cubicBezTo>
                      <a:cubicBezTo>
                        <a:pt x="149629" y="46150"/>
                        <a:pt x="195779" y="0"/>
                        <a:pt x="252707" y="0"/>
                      </a:cubicBezTo>
                      <a:close/>
                    </a:path>
                  </a:pathLst>
                </a:custGeom>
                <a:ln w="15875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  <p:sp>
              <p:nvSpPr>
                <p:cNvPr id="51" name="圆角矩形 130">
                  <a:extLst>
                    <a:ext uri="{FF2B5EF4-FFF2-40B4-BE49-F238E27FC236}">
                      <a16:creationId xmlns:a16="http://schemas.microsoft.com/office/drawing/2014/main" id="{416ED18F-D427-42C5-BFF2-A432A6EF71EE}"/>
                    </a:ext>
                  </a:extLst>
                </p:cNvPr>
                <p:cNvSpPr/>
                <p:nvPr/>
              </p:nvSpPr>
              <p:spPr>
                <a:xfrm rot="3230190">
                  <a:off x="-203817" y="2964703"/>
                  <a:ext cx="67501" cy="45719"/>
                </a:xfrm>
                <a:prstGeom prst="roundRect">
                  <a:avLst/>
                </a:prstGeom>
                <a:ln w="12700" cap="rnd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>
                    <a:solidFill>
                      <a:srgbClr val="262626"/>
                    </a:solidFill>
                  </a:endParaRPr>
                </a:p>
              </p:txBody>
            </p:sp>
          </p:grpSp>
        </p:grpSp>
        <p:sp>
          <p:nvSpPr>
            <p:cNvPr id="96" name="TextBox 26">
              <a:extLst>
                <a:ext uri="{FF2B5EF4-FFF2-40B4-BE49-F238E27FC236}">
                  <a16:creationId xmlns:a16="http://schemas.microsoft.com/office/drawing/2014/main" id="{792E2E96-462F-44F6-ABBF-CD1DFD4B893E}"/>
                </a:ext>
              </a:extLst>
            </p:cNvPr>
            <p:cNvSpPr txBox="1"/>
            <p:nvPr/>
          </p:nvSpPr>
          <p:spPr>
            <a:xfrm>
              <a:off x="2080204" y="2765795"/>
              <a:ext cx="2609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固体氧化物燃料电池</a:t>
              </a:r>
              <a:endPara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Solid  Oxide Fuel Cell</a:t>
              </a:r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0" name="TextBox 26">
              <a:extLst>
                <a:ext uri="{FF2B5EF4-FFF2-40B4-BE49-F238E27FC236}">
                  <a16:creationId xmlns:a16="http://schemas.microsoft.com/office/drawing/2014/main" id="{A67E8C1D-C7D4-4054-9AED-60478AFD1746}"/>
                </a:ext>
              </a:extLst>
            </p:cNvPr>
            <p:cNvSpPr txBox="1"/>
            <p:nvPr/>
          </p:nvSpPr>
          <p:spPr>
            <a:xfrm>
              <a:off x="7796600" y="2829217"/>
              <a:ext cx="30849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熔融碳酸盐燃料电池</a:t>
              </a:r>
              <a:endPara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Molten Carbonate Fuel Cell</a:t>
              </a:r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" name="TextBox 26">
              <a:extLst>
                <a:ext uri="{FF2B5EF4-FFF2-40B4-BE49-F238E27FC236}">
                  <a16:creationId xmlns:a16="http://schemas.microsoft.com/office/drawing/2014/main" id="{408EE5C6-DEAB-44A3-9EFF-D24418F478CC}"/>
                </a:ext>
              </a:extLst>
            </p:cNvPr>
            <p:cNvSpPr txBox="1"/>
            <p:nvPr/>
          </p:nvSpPr>
          <p:spPr>
            <a:xfrm>
              <a:off x="1459474" y="4719012"/>
              <a:ext cx="30450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磷酸型燃料电池</a:t>
              </a:r>
              <a:endPara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Phosphoric Acid Fuel Cell</a:t>
              </a:r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" name="TextBox 26">
              <a:extLst>
                <a:ext uri="{FF2B5EF4-FFF2-40B4-BE49-F238E27FC236}">
                  <a16:creationId xmlns:a16="http://schemas.microsoft.com/office/drawing/2014/main" id="{13F630AE-8165-40C4-A04A-4DC8115FC4A6}"/>
                </a:ext>
              </a:extLst>
            </p:cNvPr>
            <p:cNvSpPr txBox="1"/>
            <p:nvPr/>
          </p:nvSpPr>
          <p:spPr>
            <a:xfrm>
              <a:off x="7647124" y="4777060"/>
              <a:ext cx="41025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r">
                <a:defRPr sz="1200">
                  <a:solidFill>
                    <a:srgbClr val="232B36"/>
                  </a:solidFill>
                  <a:latin typeface="Arial Rounded MT Bold" pitchFamily="34" charset="0"/>
                </a:defRPr>
              </a:lvl1pPr>
            </a:lstStyle>
            <a:p>
              <a:pPr algn="ctr"/>
              <a:r>
                <a:rPr lang="zh-CN" alt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质子交换膜燃料电池</a:t>
              </a:r>
              <a:endPara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20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Proton Exchange Membrane Fuel Cell</a:t>
              </a:r>
              <a:endParaRPr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41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5CB872-6546-4C1F-8788-628F111ED7E5}"/>
              </a:ext>
            </a:extLst>
          </p:cNvPr>
          <p:cNvGrpSpPr/>
          <p:nvPr/>
        </p:nvGrpSpPr>
        <p:grpSpPr>
          <a:xfrm>
            <a:off x="273619" y="5153"/>
            <a:ext cx="4462818" cy="841649"/>
            <a:chOff x="6100549" y="1712793"/>
            <a:chExt cx="4462818" cy="841649"/>
          </a:xfrm>
        </p:grpSpPr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584CEA5E-A18B-4F33-9471-DAD2BA38E925}"/>
                </a:ext>
              </a:extLst>
            </p:cNvPr>
            <p:cNvSpPr/>
            <p:nvPr/>
          </p:nvSpPr>
          <p:spPr>
            <a:xfrm>
              <a:off x="6100549" y="1712793"/>
              <a:ext cx="4462818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3FD0A3-3BD3-45AD-8D5F-B8B751DFB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2826" y="1953722"/>
              <a:ext cx="432000" cy="43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0833629-0034-4EF8-8F51-106D6A871C2F}"/>
                </a:ext>
              </a:extLst>
            </p:cNvPr>
            <p:cNvSpPr txBox="1"/>
            <p:nvPr/>
          </p:nvSpPr>
          <p:spPr>
            <a:xfrm>
              <a:off x="6984264" y="1785001"/>
              <a:ext cx="3370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研究背景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6721F25-86E8-49DA-BD95-121E90A65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96" y="1681149"/>
            <a:ext cx="4143405" cy="3495701"/>
          </a:xfrm>
          <a:prstGeom prst="rect">
            <a:avLst/>
          </a:prstGeom>
        </p:spPr>
      </p:pic>
      <p:sp>
        <p:nvSpPr>
          <p:cNvPr id="74" name="箭头: 右 73">
            <a:extLst>
              <a:ext uri="{FF2B5EF4-FFF2-40B4-BE49-F238E27FC236}">
                <a16:creationId xmlns:a16="http://schemas.microsoft.com/office/drawing/2014/main" id="{58A0BB98-6803-4D22-B9BD-2253666D0ABC}"/>
              </a:ext>
            </a:extLst>
          </p:cNvPr>
          <p:cNvSpPr/>
          <p:nvPr/>
        </p:nvSpPr>
        <p:spPr>
          <a:xfrm>
            <a:off x="4528331" y="3239035"/>
            <a:ext cx="1918952" cy="53447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45E837-9283-4533-BE43-6BA6D1A20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919" y="1859942"/>
            <a:ext cx="5571126" cy="34957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8982F8D-EA95-42B4-9EF6-44B6204CD151}"/>
              </a:ext>
            </a:extLst>
          </p:cNvPr>
          <p:cNvSpPr txBox="1"/>
          <p:nvPr/>
        </p:nvSpPr>
        <p:spPr>
          <a:xfrm>
            <a:off x="9034529" y="4784501"/>
            <a:ext cx="75985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Anion exchange membrane(AEM)</a:t>
            </a:r>
            <a:endParaRPr lang="zh-CN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14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5CB872-6546-4C1F-8788-628F111ED7E5}"/>
              </a:ext>
            </a:extLst>
          </p:cNvPr>
          <p:cNvGrpSpPr/>
          <p:nvPr/>
        </p:nvGrpSpPr>
        <p:grpSpPr>
          <a:xfrm>
            <a:off x="273619" y="165866"/>
            <a:ext cx="4462818" cy="841649"/>
            <a:chOff x="6100549" y="1712793"/>
            <a:chExt cx="4462818" cy="841649"/>
          </a:xfrm>
        </p:grpSpPr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584CEA5E-A18B-4F33-9471-DAD2BA38E925}"/>
                </a:ext>
              </a:extLst>
            </p:cNvPr>
            <p:cNvSpPr/>
            <p:nvPr/>
          </p:nvSpPr>
          <p:spPr>
            <a:xfrm>
              <a:off x="6100549" y="1712793"/>
              <a:ext cx="4462818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3FD0A3-3BD3-45AD-8D5F-B8B751DFB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2826" y="1953722"/>
              <a:ext cx="432000" cy="43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0833629-0034-4EF8-8F51-106D6A871C2F}"/>
                </a:ext>
              </a:extLst>
            </p:cNvPr>
            <p:cNvSpPr txBox="1"/>
            <p:nvPr/>
          </p:nvSpPr>
          <p:spPr>
            <a:xfrm>
              <a:off x="6984264" y="1785001"/>
              <a:ext cx="3370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研究背景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5037974-FD16-4A31-BE43-EFE12BA7A702}"/>
              </a:ext>
            </a:extLst>
          </p:cNvPr>
          <p:cNvGrpSpPr/>
          <p:nvPr/>
        </p:nvGrpSpPr>
        <p:grpSpPr>
          <a:xfrm>
            <a:off x="3109254" y="1914693"/>
            <a:ext cx="5973491" cy="3611971"/>
            <a:chOff x="5045445" y="1438176"/>
            <a:chExt cx="5973491" cy="3611971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6EEC132-1062-4A93-A053-C7479404E481}"/>
                </a:ext>
              </a:extLst>
            </p:cNvPr>
            <p:cNvSpPr/>
            <p:nvPr/>
          </p:nvSpPr>
          <p:spPr>
            <a:xfrm>
              <a:off x="7416675" y="1438176"/>
              <a:ext cx="1219200" cy="1219200"/>
            </a:xfrm>
            <a:prstGeom prst="ellipse">
              <a:avLst/>
            </a:prstGeom>
            <a:solidFill>
              <a:srgbClr val="2238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224B530-FF96-4CC7-9AA8-4E79F850957D}"/>
                </a:ext>
              </a:extLst>
            </p:cNvPr>
            <p:cNvGrpSpPr/>
            <p:nvPr/>
          </p:nvGrpSpPr>
          <p:grpSpPr>
            <a:xfrm>
              <a:off x="5045445" y="1830729"/>
              <a:ext cx="5973491" cy="3219418"/>
              <a:chOff x="5045445" y="1830729"/>
              <a:chExt cx="5973491" cy="3219418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74FA075-0B76-4D1F-B05A-0DD2038A5F00}"/>
                  </a:ext>
                </a:extLst>
              </p:cNvPr>
              <p:cNvSpPr/>
              <p:nvPr/>
            </p:nvSpPr>
            <p:spPr>
              <a:xfrm>
                <a:off x="5054600" y="3797300"/>
                <a:ext cx="1219200" cy="1219200"/>
              </a:xfrm>
              <a:prstGeom prst="ellipse">
                <a:avLst/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4263B005-0D22-459A-917C-C1EB45EEB331}"/>
                  </a:ext>
                </a:extLst>
              </p:cNvPr>
              <p:cNvSpPr/>
              <p:nvPr/>
            </p:nvSpPr>
            <p:spPr>
              <a:xfrm>
                <a:off x="5691584" y="2220615"/>
                <a:ext cx="1219200" cy="1219200"/>
              </a:xfrm>
              <a:prstGeom prst="ellipse">
                <a:avLst/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69DB1371-CF29-4608-821B-720261300143}"/>
                  </a:ext>
                </a:extLst>
              </p:cNvPr>
              <p:cNvSpPr/>
              <p:nvPr/>
            </p:nvSpPr>
            <p:spPr>
              <a:xfrm>
                <a:off x="9142941" y="2220483"/>
                <a:ext cx="1219200" cy="1219200"/>
              </a:xfrm>
              <a:prstGeom prst="ellipse">
                <a:avLst/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E0B04526-715C-4218-870D-DE5FD3E244BC}"/>
                  </a:ext>
                </a:extLst>
              </p:cNvPr>
              <p:cNvSpPr/>
              <p:nvPr/>
            </p:nvSpPr>
            <p:spPr>
              <a:xfrm>
                <a:off x="9799736" y="3797176"/>
                <a:ext cx="1219200" cy="1219200"/>
              </a:xfrm>
              <a:prstGeom prst="ellipse">
                <a:avLst/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5" name="椭圆 18">
                <a:extLst>
                  <a:ext uri="{FF2B5EF4-FFF2-40B4-BE49-F238E27FC236}">
                    <a16:creationId xmlns:a16="http://schemas.microsoft.com/office/drawing/2014/main" id="{DC5495F6-C78D-411B-B7B3-DAC80A49105A}"/>
                  </a:ext>
                </a:extLst>
              </p:cNvPr>
              <p:cNvSpPr/>
              <p:nvPr/>
            </p:nvSpPr>
            <p:spPr>
              <a:xfrm>
                <a:off x="7061169" y="3378199"/>
                <a:ext cx="1917729" cy="1671948"/>
              </a:xfrm>
              <a:custGeom>
                <a:avLst/>
                <a:gdLst/>
                <a:ahLst/>
                <a:cxnLst/>
                <a:rect l="l" t="t" r="r" b="b"/>
                <a:pathLst>
                  <a:path w="1438297" h="1253961">
                    <a:moveTo>
                      <a:pt x="709345" y="67"/>
                    </a:moveTo>
                    <a:cubicBezTo>
                      <a:pt x="1001692" y="-3923"/>
                      <a:pt x="1267354" y="169479"/>
                      <a:pt x="1381366" y="438707"/>
                    </a:cubicBezTo>
                    <a:cubicBezTo>
                      <a:pt x="1493979" y="704629"/>
                      <a:pt x="1436500" y="1011747"/>
                      <a:pt x="1235753" y="1218380"/>
                    </a:cubicBezTo>
                    <a:cubicBezTo>
                      <a:pt x="1228463" y="1236727"/>
                      <a:pt x="1210520" y="1249627"/>
                      <a:pt x="1189563" y="1249627"/>
                    </a:cubicBezTo>
                    <a:cubicBezTo>
                      <a:pt x="1161965" y="1249627"/>
                      <a:pt x="1139593" y="1227255"/>
                      <a:pt x="1139593" y="1199657"/>
                    </a:cubicBezTo>
                    <a:cubicBezTo>
                      <a:pt x="1139593" y="1182741"/>
                      <a:pt x="1147999" y="1167788"/>
                      <a:pt x="1161387" y="1159497"/>
                    </a:cubicBezTo>
                    <a:lnTo>
                      <a:pt x="1160988" y="1159099"/>
                    </a:lnTo>
                    <a:cubicBezTo>
                      <a:pt x="1339859" y="979468"/>
                      <a:pt x="1392172" y="709424"/>
                      <a:pt x="1293318" y="475993"/>
                    </a:cubicBezTo>
                    <a:cubicBezTo>
                      <a:pt x="1194465" y="242562"/>
                      <a:pt x="964125" y="92215"/>
                      <a:pt x="710649" y="95675"/>
                    </a:cubicBezTo>
                    <a:cubicBezTo>
                      <a:pt x="457173" y="99135"/>
                      <a:pt x="231023" y="255712"/>
                      <a:pt x="138577" y="491754"/>
                    </a:cubicBezTo>
                    <a:cubicBezTo>
                      <a:pt x="48191" y="722536"/>
                      <a:pt x="103211" y="984362"/>
                      <a:pt x="278147" y="1158443"/>
                    </a:cubicBezTo>
                    <a:cubicBezTo>
                      <a:pt x="295721" y="1166064"/>
                      <a:pt x="307932" y="1183602"/>
                      <a:pt x="307932" y="1203991"/>
                    </a:cubicBezTo>
                    <a:cubicBezTo>
                      <a:pt x="307932" y="1231589"/>
                      <a:pt x="285560" y="1253961"/>
                      <a:pt x="257962" y="1253961"/>
                    </a:cubicBezTo>
                    <a:cubicBezTo>
                      <a:pt x="244659" y="1253961"/>
                      <a:pt x="232570" y="1248763"/>
                      <a:pt x="223786" y="1240106"/>
                    </a:cubicBezTo>
                    <a:lnTo>
                      <a:pt x="223615" y="1240286"/>
                    </a:lnTo>
                    <a:lnTo>
                      <a:pt x="222931" y="1239529"/>
                    </a:lnTo>
                    <a:cubicBezTo>
                      <a:pt x="222653" y="1239352"/>
                      <a:pt x="222426" y="1239124"/>
                      <a:pt x="222283" y="1238813"/>
                    </a:cubicBezTo>
                    <a:cubicBezTo>
                      <a:pt x="11426" y="1037418"/>
                      <a:pt x="-56835" y="728509"/>
                      <a:pt x="49546" y="456885"/>
                    </a:cubicBezTo>
                    <a:cubicBezTo>
                      <a:pt x="156168" y="184646"/>
                      <a:pt x="416999" y="4058"/>
                      <a:pt x="709345" y="67"/>
                    </a:cubicBezTo>
                    <a:close/>
                  </a:path>
                </a:pathLst>
              </a:cu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6" name="圆角矩形 19">
                <a:extLst>
                  <a:ext uri="{FF2B5EF4-FFF2-40B4-BE49-F238E27FC236}">
                    <a16:creationId xmlns:a16="http://schemas.microsoft.com/office/drawing/2014/main" id="{C2D82B1B-1B19-4170-93B7-02D9DE1C8842}"/>
                  </a:ext>
                </a:extLst>
              </p:cNvPr>
              <p:cNvSpPr/>
              <p:nvPr/>
            </p:nvSpPr>
            <p:spPr>
              <a:xfrm>
                <a:off x="6415453" y="4367275"/>
                <a:ext cx="469404" cy="127637"/>
              </a:xfrm>
              <a:prstGeom prst="roundRect">
                <a:avLst>
                  <a:gd name="adj" fmla="val 50000"/>
                </a:avLst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7" name="圆角矩形 20">
                <a:extLst>
                  <a:ext uri="{FF2B5EF4-FFF2-40B4-BE49-F238E27FC236}">
                    <a16:creationId xmlns:a16="http://schemas.microsoft.com/office/drawing/2014/main" id="{8EC7CC0E-A480-4402-B642-33682F61D751}"/>
                  </a:ext>
                </a:extLst>
              </p:cNvPr>
              <p:cNvSpPr/>
              <p:nvPr/>
            </p:nvSpPr>
            <p:spPr>
              <a:xfrm rot="2700000">
                <a:off x="6765427" y="3441358"/>
                <a:ext cx="469404" cy="127637"/>
              </a:xfrm>
              <a:prstGeom prst="roundRect">
                <a:avLst>
                  <a:gd name="adj" fmla="val 50000"/>
                </a:avLst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8" name="圆角矩形 21">
                <a:extLst>
                  <a:ext uri="{FF2B5EF4-FFF2-40B4-BE49-F238E27FC236}">
                    <a16:creationId xmlns:a16="http://schemas.microsoft.com/office/drawing/2014/main" id="{97166421-4A57-400C-999D-4BE81A9AA3DE}"/>
                  </a:ext>
                </a:extLst>
              </p:cNvPr>
              <p:cNvSpPr/>
              <p:nvPr/>
            </p:nvSpPr>
            <p:spPr>
              <a:xfrm rot="18900000" flipH="1">
                <a:off x="8788446" y="3419778"/>
                <a:ext cx="469404" cy="127637"/>
              </a:xfrm>
              <a:prstGeom prst="roundRect">
                <a:avLst>
                  <a:gd name="adj" fmla="val 50000"/>
                </a:avLst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29" name="圆角矩形 22">
                <a:extLst>
                  <a:ext uri="{FF2B5EF4-FFF2-40B4-BE49-F238E27FC236}">
                    <a16:creationId xmlns:a16="http://schemas.microsoft.com/office/drawing/2014/main" id="{51D71AE8-64D4-4A02-B3A0-CC72E98F2CB4}"/>
                  </a:ext>
                </a:extLst>
              </p:cNvPr>
              <p:cNvSpPr/>
              <p:nvPr/>
            </p:nvSpPr>
            <p:spPr>
              <a:xfrm>
                <a:off x="9155774" y="4381315"/>
                <a:ext cx="469404" cy="127637"/>
              </a:xfrm>
              <a:prstGeom prst="roundRect">
                <a:avLst>
                  <a:gd name="adj" fmla="val 50000"/>
                </a:avLst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0" name="圆角矩形 23">
                <a:extLst>
                  <a:ext uri="{FF2B5EF4-FFF2-40B4-BE49-F238E27FC236}">
                    <a16:creationId xmlns:a16="http://schemas.microsoft.com/office/drawing/2014/main" id="{0C6700BE-006F-4DBB-9F77-D0AE1B35CB3D}"/>
                  </a:ext>
                </a:extLst>
              </p:cNvPr>
              <p:cNvSpPr/>
              <p:nvPr/>
            </p:nvSpPr>
            <p:spPr>
              <a:xfrm rot="5400000">
                <a:off x="7791573" y="2942174"/>
                <a:ext cx="469404" cy="127637"/>
              </a:xfrm>
              <a:prstGeom prst="roundRect">
                <a:avLst>
                  <a:gd name="adj" fmla="val 50000"/>
                </a:avLst>
              </a:prstGeom>
              <a:solidFill>
                <a:srgbClr val="2238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1" name="TextBox 24">
                <a:extLst>
                  <a:ext uri="{FF2B5EF4-FFF2-40B4-BE49-F238E27FC236}">
                    <a16:creationId xmlns:a16="http://schemas.microsoft.com/office/drawing/2014/main" id="{4B2B8498-2F95-4C3A-9815-6E1C76C1A3E4}"/>
                  </a:ext>
                </a:extLst>
              </p:cNvPr>
              <p:cNvSpPr txBox="1"/>
              <p:nvPr/>
            </p:nvSpPr>
            <p:spPr>
              <a:xfrm>
                <a:off x="7320161" y="3967999"/>
                <a:ext cx="1399743" cy="74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4267" dirty="0">
                    <a:solidFill>
                      <a:srgbClr val="262626"/>
                    </a:solidFill>
                    <a:latin typeface="Arial Rounded MT Bold" pitchFamily="34" charset="0"/>
                  </a:rPr>
                  <a:t>AEM</a:t>
                </a:r>
                <a:endParaRPr lang="zh-CN" altLang="en-US" sz="4267" dirty="0">
                  <a:solidFill>
                    <a:srgbClr val="262626"/>
                  </a:solidFill>
                  <a:latin typeface="Arial Rounded MT Bold" pitchFamily="34" charset="0"/>
                </a:endParaRPr>
              </a:p>
            </p:txBody>
          </p:sp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56A7CB32-41C8-4A87-8F5A-E40C42C76BEB}"/>
                  </a:ext>
                </a:extLst>
              </p:cNvPr>
              <p:cNvSpPr txBox="1"/>
              <p:nvPr/>
            </p:nvSpPr>
            <p:spPr>
              <a:xfrm>
                <a:off x="5045445" y="4139621"/>
                <a:ext cx="1210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良好的化学</a:t>
                </a:r>
                <a:endParaRPr lang="en-US" altLang="zh-CN" sz="1600" dirty="0">
                  <a:solidFill>
                    <a:schemeClr val="bg1"/>
                  </a:solidFill>
                  <a:latin typeface="Arial Rounded MT Bold" pitchFamily="34" charset="0"/>
                  <a:cs typeface="Arial" pitchFamily="34" charset="0"/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稳定性</a:t>
                </a:r>
              </a:p>
            </p:txBody>
          </p:sp>
          <p:sp>
            <p:nvSpPr>
              <p:cNvPr id="33" name="TextBox 29">
                <a:extLst>
                  <a:ext uri="{FF2B5EF4-FFF2-40B4-BE49-F238E27FC236}">
                    <a16:creationId xmlns:a16="http://schemas.microsoft.com/office/drawing/2014/main" id="{EAFA00AC-17A7-45E3-A6D3-4B43B3132D37}"/>
                  </a:ext>
                </a:extLst>
              </p:cNvPr>
              <p:cNvSpPr txBox="1"/>
              <p:nvPr/>
            </p:nvSpPr>
            <p:spPr>
              <a:xfrm>
                <a:off x="5683699" y="2580670"/>
                <a:ext cx="12105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高拉伸强度</a:t>
                </a:r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C44EDC1A-792A-4FCB-85F3-0DCF8B739814}"/>
                  </a:ext>
                </a:extLst>
              </p:cNvPr>
              <p:cNvSpPr txBox="1"/>
              <p:nvPr/>
            </p:nvSpPr>
            <p:spPr>
              <a:xfrm>
                <a:off x="7517330" y="183072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高电导率</a:t>
                </a:r>
              </a:p>
            </p:txBody>
          </p:sp>
          <p:sp>
            <p:nvSpPr>
              <p:cNvPr id="35" name="TextBox 31">
                <a:extLst>
                  <a:ext uri="{FF2B5EF4-FFF2-40B4-BE49-F238E27FC236}">
                    <a16:creationId xmlns:a16="http://schemas.microsoft.com/office/drawing/2014/main" id="{42FAAFA4-982F-4BC4-8F78-617934E1A1D6}"/>
                  </a:ext>
                </a:extLst>
              </p:cNvPr>
              <p:cNvSpPr txBox="1"/>
              <p:nvPr/>
            </p:nvSpPr>
            <p:spPr>
              <a:xfrm>
                <a:off x="9157250" y="2503975"/>
                <a:ext cx="1210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良好的尺寸</a:t>
                </a:r>
                <a:endParaRPr lang="en-US" altLang="zh-CN" sz="1600" dirty="0">
                  <a:solidFill>
                    <a:schemeClr val="bg1"/>
                  </a:solidFill>
                  <a:latin typeface="Arial Rounded MT Bold" pitchFamily="34" charset="0"/>
                  <a:cs typeface="Arial" pitchFamily="34" charset="0"/>
                </a:endParaRPr>
              </a:p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稳定性</a:t>
                </a:r>
              </a:p>
            </p:txBody>
          </p:sp>
          <p:sp>
            <p:nvSpPr>
              <p:cNvPr id="36" name="TextBox 32">
                <a:extLst>
                  <a:ext uri="{FF2B5EF4-FFF2-40B4-BE49-F238E27FC236}">
                    <a16:creationId xmlns:a16="http://schemas.microsoft.com/office/drawing/2014/main" id="{746FE9FE-3936-4E2B-B741-E16BC3E5D736}"/>
                  </a:ext>
                </a:extLst>
              </p:cNvPr>
              <p:cNvSpPr txBox="1"/>
              <p:nvPr/>
            </p:nvSpPr>
            <p:spPr>
              <a:xfrm>
                <a:off x="10009227" y="4214173"/>
                <a:ext cx="8002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bg1"/>
                    </a:solidFill>
                    <a:latin typeface="Arial Rounded MT Bold" pitchFamily="34" charset="0"/>
                    <a:cs typeface="Arial" pitchFamily="34" charset="0"/>
                  </a:rPr>
                  <a:t>柔韧性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770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5CB872-6546-4C1F-8788-628F111ED7E5}"/>
              </a:ext>
            </a:extLst>
          </p:cNvPr>
          <p:cNvGrpSpPr/>
          <p:nvPr/>
        </p:nvGrpSpPr>
        <p:grpSpPr>
          <a:xfrm>
            <a:off x="273619" y="165866"/>
            <a:ext cx="4462818" cy="841649"/>
            <a:chOff x="6100549" y="1712793"/>
            <a:chExt cx="4462818" cy="841649"/>
          </a:xfrm>
        </p:grpSpPr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584CEA5E-A18B-4F33-9471-DAD2BA38E925}"/>
                </a:ext>
              </a:extLst>
            </p:cNvPr>
            <p:cNvSpPr/>
            <p:nvPr/>
          </p:nvSpPr>
          <p:spPr>
            <a:xfrm>
              <a:off x="6100549" y="1712793"/>
              <a:ext cx="4462818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3FD0A3-3BD3-45AD-8D5F-B8B751DFB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2826" y="1953722"/>
              <a:ext cx="432000" cy="43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0833629-0034-4EF8-8F51-106D6A871C2F}"/>
                </a:ext>
              </a:extLst>
            </p:cNvPr>
            <p:cNvSpPr txBox="1"/>
            <p:nvPr/>
          </p:nvSpPr>
          <p:spPr>
            <a:xfrm>
              <a:off x="6984264" y="1785001"/>
              <a:ext cx="33709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研究背景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B9CCBA6-6EF7-4D1D-8E7F-35F7371B4425}"/>
              </a:ext>
            </a:extLst>
          </p:cNvPr>
          <p:cNvGrpSpPr/>
          <p:nvPr/>
        </p:nvGrpSpPr>
        <p:grpSpPr>
          <a:xfrm>
            <a:off x="1705924" y="1174312"/>
            <a:ext cx="9084952" cy="5349634"/>
            <a:chOff x="1705924" y="1174312"/>
            <a:chExt cx="9084952" cy="534963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2DAC796-049C-40DE-9262-0FE7074B2064}"/>
                </a:ext>
              </a:extLst>
            </p:cNvPr>
            <p:cNvGrpSpPr/>
            <p:nvPr/>
          </p:nvGrpSpPr>
          <p:grpSpPr>
            <a:xfrm>
              <a:off x="1705924" y="2842935"/>
              <a:ext cx="9084952" cy="2062103"/>
              <a:chOff x="3098871" y="4058305"/>
              <a:chExt cx="9084952" cy="2062103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A1134A6-257F-470E-A0ED-018E484EA7AA}"/>
                  </a:ext>
                </a:extLst>
              </p:cNvPr>
              <p:cNvSpPr/>
              <p:nvPr/>
            </p:nvSpPr>
            <p:spPr>
              <a:xfrm>
                <a:off x="4047299" y="4520421"/>
                <a:ext cx="8136524" cy="1182009"/>
              </a:xfrm>
              <a:prstGeom prst="rect">
                <a:avLst/>
              </a:prstGeom>
              <a:solidFill>
                <a:srgbClr val="22385C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</a:rPr>
                  <a:t>硅烷水解交联型阴离子交换膜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6586D07-FAD8-446B-A0FA-5CBCC8F35E1A}"/>
                  </a:ext>
                </a:extLst>
              </p:cNvPr>
              <p:cNvSpPr/>
              <p:nvPr/>
            </p:nvSpPr>
            <p:spPr>
              <a:xfrm>
                <a:off x="4472997" y="4712441"/>
                <a:ext cx="7039464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1867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0C8CCFA-71BF-45BB-B6C4-BAA134A4BC77}"/>
                  </a:ext>
                </a:extLst>
              </p:cNvPr>
              <p:cNvSpPr/>
              <p:nvPr/>
            </p:nvSpPr>
            <p:spPr>
              <a:xfrm>
                <a:off x="3098871" y="4058305"/>
                <a:ext cx="801823" cy="2062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800" dirty="0">
                    <a:solidFill>
                      <a:srgbClr val="22385C"/>
                    </a:solidFill>
                    <a:latin typeface="Haettenschweiler" pitchFamily="34" charset="0"/>
                    <a:ea typeface="Kozuka Gothic Pr6N B" pitchFamily="34" charset="-128"/>
                  </a:rPr>
                  <a:t>2</a:t>
                </a:r>
                <a:endParaRPr lang="zh-CN" altLang="en-US" sz="2400" dirty="0">
                  <a:solidFill>
                    <a:srgbClr val="22385C"/>
                  </a:solidFill>
                </a:endParaRP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C6A070A-8E93-40B1-BD7F-9E547BF22379}"/>
                </a:ext>
              </a:extLst>
            </p:cNvPr>
            <p:cNvGrpSpPr/>
            <p:nvPr/>
          </p:nvGrpSpPr>
          <p:grpSpPr>
            <a:xfrm>
              <a:off x="1705924" y="4461843"/>
              <a:ext cx="9084952" cy="2062103"/>
              <a:chOff x="3098871" y="4058305"/>
              <a:chExt cx="9084952" cy="2062103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3BA3A06-C133-48B3-A004-F07EB0A4F1AE}"/>
                  </a:ext>
                </a:extLst>
              </p:cNvPr>
              <p:cNvSpPr/>
              <p:nvPr/>
            </p:nvSpPr>
            <p:spPr>
              <a:xfrm>
                <a:off x="4047299" y="4520421"/>
                <a:ext cx="8136524" cy="1182009"/>
              </a:xfrm>
              <a:prstGeom prst="rect">
                <a:avLst/>
              </a:prstGeom>
              <a:solidFill>
                <a:srgbClr val="22385C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</a:rPr>
                  <a:t>双硅烷水解交联型阴离子交换膜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97F83AA-AB85-4938-95D6-C35A7C171AA9}"/>
                  </a:ext>
                </a:extLst>
              </p:cNvPr>
              <p:cNvSpPr/>
              <p:nvPr/>
            </p:nvSpPr>
            <p:spPr>
              <a:xfrm>
                <a:off x="3098871" y="4058305"/>
                <a:ext cx="800219" cy="2062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800" dirty="0">
                    <a:solidFill>
                      <a:srgbClr val="22385C"/>
                    </a:solidFill>
                    <a:latin typeface="Haettenschweiler" pitchFamily="34" charset="0"/>
                    <a:ea typeface="Kozuka Gothic Pr6N B" pitchFamily="34" charset="-128"/>
                  </a:rPr>
                  <a:t>3</a:t>
                </a:r>
                <a:endParaRPr lang="zh-CN" altLang="en-US" sz="2400" dirty="0">
                  <a:solidFill>
                    <a:srgbClr val="22385C"/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8C2242BF-BC54-4EC8-957A-6C4E7C447D4E}"/>
                </a:ext>
              </a:extLst>
            </p:cNvPr>
            <p:cNvGrpSpPr/>
            <p:nvPr/>
          </p:nvGrpSpPr>
          <p:grpSpPr>
            <a:xfrm>
              <a:off x="1705924" y="1174312"/>
              <a:ext cx="9084952" cy="2062103"/>
              <a:chOff x="3098871" y="4058305"/>
              <a:chExt cx="9084952" cy="2062103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EED6AEF-2ACC-4B37-9E76-695208E084E3}"/>
                  </a:ext>
                </a:extLst>
              </p:cNvPr>
              <p:cNvSpPr/>
              <p:nvPr/>
            </p:nvSpPr>
            <p:spPr>
              <a:xfrm>
                <a:off x="4047299" y="4520421"/>
                <a:ext cx="8136524" cy="1182009"/>
              </a:xfrm>
              <a:prstGeom prst="rect">
                <a:avLst/>
              </a:prstGeom>
              <a:solidFill>
                <a:srgbClr val="22385C"/>
              </a:solidFill>
              <a:ln w="19050">
                <a:noFill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</a:rPr>
                  <a:t>二胺交联的季铵阴离子交换膜</a:t>
                </a: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64F77EAC-B4E1-4209-AE0D-59DA58564105}"/>
                  </a:ext>
                </a:extLst>
              </p:cNvPr>
              <p:cNvSpPr/>
              <p:nvPr/>
            </p:nvSpPr>
            <p:spPr>
              <a:xfrm>
                <a:off x="4472997" y="4712441"/>
                <a:ext cx="7039464" cy="37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1867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9AF4E7D-5BC7-4B5D-AEFF-86AE1F14DE68}"/>
                  </a:ext>
                </a:extLst>
              </p:cNvPr>
              <p:cNvSpPr/>
              <p:nvPr/>
            </p:nvSpPr>
            <p:spPr>
              <a:xfrm>
                <a:off x="3098871" y="4058305"/>
                <a:ext cx="585417" cy="2062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800" dirty="0">
                    <a:solidFill>
                      <a:srgbClr val="22385C"/>
                    </a:solidFill>
                    <a:latin typeface="Haettenschweiler" pitchFamily="34" charset="0"/>
                    <a:ea typeface="Kozuka Gothic Pr6N B" pitchFamily="34" charset="-128"/>
                  </a:rPr>
                  <a:t>1</a:t>
                </a:r>
                <a:endParaRPr lang="zh-CN" altLang="en-US" sz="2400" dirty="0">
                  <a:solidFill>
                    <a:srgbClr val="22385C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92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5CB872-6546-4C1F-8788-628F111ED7E5}"/>
              </a:ext>
            </a:extLst>
          </p:cNvPr>
          <p:cNvGrpSpPr/>
          <p:nvPr/>
        </p:nvGrpSpPr>
        <p:grpSpPr>
          <a:xfrm>
            <a:off x="273619" y="165866"/>
            <a:ext cx="7337795" cy="841649"/>
            <a:chOff x="6100549" y="1712793"/>
            <a:chExt cx="7337795" cy="841649"/>
          </a:xfrm>
        </p:grpSpPr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584CEA5E-A18B-4F33-9471-DAD2BA38E925}"/>
                </a:ext>
              </a:extLst>
            </p:cNvPr>
            <p:cNvSpPr/>
            <p:nvPr/>
          </p:nvSpPr>
          <p:spPr>
            <a:xfrm>
              <a:off x="6100549" y="1712793"/>
              <a:ext cx="4462818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3FD0A3-3BD3-45AD-8D5F-B8B751DFB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2826" y="1953722"/>
              <a:ext cx="432000" cy="43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0833629-0034-4EF8-8F51-106D6A871C2F}"/>
                </a:ext>
              </a:extLst>
            </p:cNvPr>
            <p:cNvSpPr txBox="1"/>
            <p:nvPr/>
          </p:nvSpPr>
          <p:spPr>
            <a:xfrm>
              <a:off x="6984264" y="1785001"/>
              <a:ext cx="6454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二铵交联的阴离子交换膜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96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5CB872-6546-4C1F-8788-628F111ED7E5}"/>
              </a:ext>
            </a:extLst>
          </p:cNvPr>
          <p:cNvGrpSpPr/>
          <p:nvPr/>
        </p:nvGrpSpPr>
        <p:grpSpPr>
          <a:xfrm>
            <a:off x="273619" y="165866"/>
            <a:ext cx="7337795" cy="841649"/>
            <a:chOff x="6100549" y="1712793"/>
            <a:chExt cx="7337795" cy="841649"/>
          </a:xfrm>
        </p:grpSpPr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584CEA5E-A18B-4F33-9471-DAD2BA38E925}"/>
                </a:ext>
              </a:extLst>
            </p:cNvPr>
            <p:cNvSpPr/>
            <p:nvPr/>
          </p:nvSpPr>
          <p:spPr>
            <a:xfrm>
              <a:off x="6100549" y="1712793"/>
              <a:ext cx="4462818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3FD0A3-3BD3-45AD-8D5F-B8B751DFB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2826" y="1953722"/>
              <a:ext cx="432000" cy="43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0833629-0034-4EF8-8F51-106D6A871C2F}"/>
                </a:ext>
              </a:extLst>
            </p:cNvPr>
            <p:cNvSpPr txBox="1"/>
            <p:nvPr/>
          </p:nvSpPr>
          <p:spPr>
            <a:xfrm>
              <a:off x="6984264" y="1785001"/>
              <a:ext cx="6454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二铵交联的阴离子交换膜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433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5CB872-6546-4C1F-8788-628F111ED7E5}"/>
              </a:ext>
            </a:extLst>
          </p:cNvPr>
          <p:cNvGrpSpPr/>
          <p:nvPr/>
        </p:nvGrpSpPr>
        <p:grpSpPr>
          <a:xfrm>
            <a:off x="273619" y="165866"/>
            <a:ext cx="7337795" cy="841649"/>
            <a:chOff x="6100549" y="1712793"/>
            <a:chExt cx="7337795" cy="841649"/>
          </a:xfrm>
        </p:grpSpPr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584CEA5E-A18B-4F33-9471-DAD2BA38E925}"/>
                </a:ext>
              </a:extLst>
            </p:cNvPr>
            <p:cNvSpPr/>
            <p:nvPr/>
          </p:nvSpPr>
          <p:spPr>
            <a:xfrm>
              <a:off x="6100549" y="1712793"/>
              <a:ext cx="4462818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3FD0A3-3BD3-45AD-8D5F-B8B751DFB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2826" y="1953722"/>
              <a:ext cx="432000" cy="43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0833629-0034-4EF8-8F51-106D6A871C2F}"/>
                </a:ext>
              </a:extLst>
            </p:cNvPr>
            <p:cNvSpPr txBox="1"/>
            <p:nvPr/>
          </p:nvSpPr>
          <p:spPr>
            <a:xfrm>
              <a:off x="6984264" y="1785001"/>
              <a:ext cx="64540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二铵交联的阴离子交换膜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89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05CB872-6546-4C1F-8788-628F111ED7E5}"/>
              </a:ext>
            </a:extLst>
          </p:cNvPr>
          <p:cNvGrpSpPr/>
          <p:nvPr/>
        </p:nvGrpSpPr>
        <p:grpSpPr>
          <a:xfrm>
            <a:off x="528622" y="90241"/>
            <a:ext cx="4587741" cy="1697420"/>
            <a:chOff x="6432826" y="1785001"/>
            <a:chExt cx="4587741" cy="1697420"/>
          </a:xfrm>
        </p:grpSpPr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584CEA5E-A18B-4F33-9471-DAD2BA38E925}"/>
                </a:ext>
              </a:extLst>
            </p:cNvPr>
            <p:cNvSpPr/>
            <p:nvPr/>
          </p:nvSpPr>
          <p:spPr>
            <a:xfrm>
              <a:off x="6557749" y="2762421"/>
              <a:ext cx="4462818" cy="7200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13FD0A3-3BD3-45AD-8D5F-B8B751DFB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32826" y="1953722"/>
              <a:ext cx="432000" cy="43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0833629-0034-4EF8-8F51-106D6A871C2F}"/>
                </a:ext>
              </a:extLst>
            </p:cNvPr>
            <p:cNvSpPr txBox="1"/>
            <p:nvPr/>
          </p:nvSpPr>
          <p:spPr>
            <a:xfrm>
              <a:off x="6984264" y="1785001"/>
              <a:ext cx="3370997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>
                  <a:solidFill>
                    <a:srgbClr val="00206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研究背景</a:t>
              </a:r>
            </a:p>
          </p:txBody>
        </p:sp>
      </p:grpSp>
      <p:sp>
        <p:nvSpPr>
          <p:cNvPr id="2054" name="箭头: 右 2053">
            <a:extLst>
              <a:ext uri="{FF2B5EF4-FFF2-40B4-BE49-F238E27FC236}">
                <a16:creationId xmlns:a16="http://schemas.microsoft.com/office/drawing/2014/main" id="{1CD7B04C-0CE3-49AA-86E3-F081000BA07B}"/>
              </a:ext>
            </a:extLst>
          </p:cNvPr>
          <p:cNvSpPr/>
          <p:nvPr/>
        </p:nvSpPr>
        <p:spPr>
          <a:xfrm>
            <a:off x="1043189" y="4069724"/>
            <a:ext cx="1918952" cy="534473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5" name="椭圆 2054">
            <a:extLst>
              <a:ext uri="{FF2B5EF4-FFF2-40B4-BE49-F238E27FC236}">
                <a16:creationId xmlns:a16="http://schemas.microsoft.com/office/drawing/2014/main" id="{69368905-26C5-4F56-9EF6-6C3B47C67C95}"/>
              </a:ext>
            </a:extLst>
          </p:cNvPr>
          <p:cNvSpPr/>
          <p:nvPr/>
        </p:nvSpPr>
        <p:spPr>
          <a:xfrm>
            <a:off x="3728434" y="2150772"/>
            <a:ext cx="1893194" cy="843566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0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124</Words>
  <Application>Microsoft Office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Kozuka Gothic Pr6N B</vt:lpstr>
      <vt:lpstr>等线</vt:lpstr>
      <vt:lpstr>等线 Light</vt:lpstr>
      <vt:lpstr>华文细黑</vt:lpstr>
      <vt:lpstr>宋体</vt:lpstr>
      <vt:lpstr>Arial</vt:lpstr>
      <vt:lpstr>Arial Rounded MT Bold</vt:lpstr>
      <vt:lpstr>Haettenschweiler</vt:lpstr>
      <vt:lpstr>Segoe UI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季 晨瑞</dc:creator>
  <cp:lastModifiedBy>季 晨瑞</cp:lastModifiedBy>
  <cp:revision>26</cp:revision>
  <dcterms:created xsi:type="dcterms:W3CDTF">2018-11-16T03:35:34Z</dcterms:created>
  <dcterms:modified xsi:type="dcterms:W3CDTF">2018-11-28T08:43:12Z</dcterms:modified>
</cp:coreProperties>
</file>