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744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9" r:id="rId4"/>
    <p:sldId id="264" r:id="rId5"/>
    <p:sldId id="263" r:id="rId6"/>
    <p:sldId id="258" r:id="rId7"/>
    <p:sldId id="283" r:id="rId8"/>
    <p:sldId id="289" r:id="rId9"/>
    <p:sldId id="290" r:id="rId10"/>
    <p:sldId id="291" r:id="rId11"/>
    <p:sldId id="292" r:id="rId12"/>
    <p:sldId id="293" r:id="rId13"/>
    <p:sldId id="265" r:id="rId14"/>
    <p:sldId id="266" r:id="rId15"/>
    <p:sldId id="268" r:id="rId16"/>
    <p:sldId id="275" r:id="rId17"/>
    <p:sldId id="276" r:id="rId18"/>
    <p:sldId id="277" r:id="rId19"/>
    <p:sldId id="278" r:id="rId20"/>
    <p:sldId id="269" r:id="rId21"/>
    <p:sldId id="270" r:id="rId22"/>
    <p:sldId id="271" r:id="rId23"/>
    <p:sldId id="272" r:id="rId24"/>
    <p:sldId id="284" r:id="rId25"/>
    <p:sldId id="285" r:id="rId26"/>
    <p:sldId id="286" r:id="rId27"/>
    <p:sldId id="287" r:id="rId28"/>
    <p:sldId id="288" r:id="rId29"/>
    <p:sldId id="294" r:id="rId30"/>
    <p:sldId id="295" r:id="rId31"/>
    <p:sldId id="296" r:id="rId32"/>
    <p:sldId id="297" r:id="rId33"/>
    <p:sldId id="298" r:id="rId34"/>
  </p:sldIdLst>
  <p:sldSz cx="7561263" cy="10693400"/>
  <p:notesSz cx="6794500" cy="99314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5A7F500-8AB2-4BEB-88B8-8CE3707DA1C1}">
          <p14:sldIdLst>
            <p14:sldId id="256"/>
            <p14:sldId id="299"/>
            <p14:sldId id="264"/>
            <p14:sldId id="263"/>
          </p14:sldIdLst>
        </p14:section>
        <p14:section name="ログイン・ログアウト" id="{616AFBB6-CC77-4A43-8CD8-1567264C03CC}">
          <p14:sldIdLst>
            <p14:sldId id="258"/>
            <p14:sldId id="283"/>
          </p14:sldIdLst>
        </p14:section>
        <p14:section name="1" id="{251CD77E-AF84-4B7A-8952-C7CAF9903088}">
          <p14:sldIdLst>
            <p14:sldId id="289"/>
            <p14:sldId id="290"/>
            <p14:sldId id="291"/>
          </p14:sldIdLst>
        </p14:section>
        <p14:section name="2" id="{BFA3A5B7-8594-408E-B2CE-6FAC52C89161}">
          <p14:sldIdLst>
            <p14:sldId id="292"/>
            <p14:sldId id="293"/>
          </p14:sldIdLst>
        </p14:section>
        <p14:section name="3-1" id="{1875C622-7424-41CA-A1D8-91FA0F49B16B}">
          <p14:sldIdLst>
            <p14:sldId id="265"/>
            <p14:sldId id="266"/>
            <p14:sldId id="268"/>
          </p14:sldIdLst>
        </p14:section>
        <p14:section name="3-2" id="{8AC594A6-A961-4D7E-8BB0-172BD1CAC418}">
          <p14:sldIdLst>
            <p14:sldId id="275"/>
            <p14:sldId id="276"/>
          </p14:sldIdLst>
        </p14:section>
        <p14:section name="3-3" id="{E13C0D22-5F21-4E2A-9263-5F0279978083}">
          <p14:sldIdLst>
            <p14:sldId id="277"/>
            <p14:sldId id="278"/>
          </p14:sldIdLst>
        </p14:section>
        <p14:section name="3-4" id="{2112D971-2B12-4A9A-A058-6FD12E34927E}">
          <p14:sldIdLst>
            <p14:sldId id="269"/>
            <p14:sldId id="270"/>
          </p14:sldIdLst>
        </p14:section>
        <p14:section name="3-5" id="{92E055E8-8F48-4DD3-9C6D-9F01C8BB2DBB}">
          <p14:sldIdLst>
            <p14:sldId id="271"/>
            <p14:sldId id="272"/>
          </p14:sldIdLst>
        </p14:section>
        <p14:section name="4-1" id="{3B9DEF73-B966-404B-BFB9-BAB7AACB80A5}">
          <p14:sldIdLst>
            <p14:sldId id="284"/>
            <p14:sldId id="285"/>
          </p14:sldIdLst>
        </p14:section>
        <p14:section name="4-2" id="{321367A6-27CF-4867-A0FA-E326EC7A3A40}">
          <p14:sldIdLst>
            <p14:sldId id="286"/>
          </p14:sldIdLst>
        </p14:section>
        <p14:section name="4-3" id="{C0C3E6F6-BC1A-48DC-9308-B801885E8EF0}">
          <p14:sldIdLst>
            <p14:sldId id="287"/>
          </p14:sldIdLst>
        </p14:section>
        <p14:section name="4-4" id="{5EB54777-803F-46BB-B082-AE93ECD35FB8}">
          <p14:sldIdLst>
            <p14:sldId id="288"/>
          </p14:sldIdLst>
        </p14:section>
        <p14:section name="admin1" id="{6F2E8E37-D8F6-4791-97E3-443CD683B1A2}">
          <p14:sldIdLst>
            <p14:sldId id="294"/>
            <p14:sldId id="295"/>
          </p14:sldIdLst>
        </p14:section>
        <p14:section name="admin2" id="{2BE4E13F-90A3-4EBC-B97C-C3AC89A0DDF2}">
          <p14:sldIdLst>
            <p14:sldId id="296"/>
            <p14:sldId id="297"/>
          </p14:sldIdLst>
        </p14:section>
        <p14:section name="admin3" id="{3C1C7FBB-196B-44A6-9374-91928D81DE17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2806" autoAdjust="0"/>
  </p:normalViewPr>
  <p:slideViewPr>
    <p:cSldViewPr>
      <p:cViewPr>
        <p:scale>
          <a:sx n="90" d="100"/>
          <a:sy n="90" d="100"/>
        </p:scale>
        <p:origin x="1398" y="-438"/>
      </p:cViewPr>
      <p:guideLst>
        <p:guide orient="horz" pos="3368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BB1DB-E22B-4CF5-ADE7-CFE521C016EA}" type="datetimeFigureOut">
              <a:rPr kumimoji="1" lang="ja-JP" altLang="en-US" smtClean="0"/>
              <a:pPr/>
              <a:t>2021/8/25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9451-279E-4C11-9B3E-F794AAD2A3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824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82AB-3650-46B7-AEDB-4B5E576F9157}" type="datetimeFigureOut">
              <a:rPr kumimoji="1" lang="ja-JP" altLang="en-US" smtClean="0"/>
              <a:pPr/>
              <a:t>2021/8/25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081213" y="744538"/>
            <a:ext cx="26320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D7E32-ED9F-4600-9808-6D5D9F6809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7528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081213" y="744538"/>
            <a:ext cx="2632075" cy="3724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42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7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5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18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8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2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7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86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43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02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43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081213" y="744538"/>
            <a:ext cx="2632075" cy="3724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607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193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358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928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758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240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817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53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46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559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7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82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6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88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3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8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3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D7E32-ED9F-4600-9808-6D5D9F68093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184598" y="561174"/>
            <a:ext cx="6124623" cy="2295517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184598" y="2884729"/>
            <a:ext cx="6124623" cy="2732758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49B0E-7311-4E2E-9FC2-7475F9D8D54E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61942" y="2204484"/>
            <a:ext cx="173909" cy="32793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956880" y="2097229"/>
            <a:ext cx="52929" cy="99805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D3B74-285D-4321-93DB-2840BDCA221D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670947" y="428234"/>
            <a:ext cx="1512253" cy="912404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45158" y="428236"/>
            <a:ext cx="4599768" cy="912404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14D59-FDEC-4ADD-8ADC-79E79D50D958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4ED1-331E-4267-B97A-F2A655A3295B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887744" y="-84"/>
            <a:ext cx="5670947" cy="1069348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2098" y="4054581"/>
            <a:ext cx="5292884" cy="3564467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32098" y="1663418"/>
            <a:ext cx="5292884" cy="235403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077E0B-EE42-45FE-B72F-D26011730E6E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1890316" y="0"/>
            <a:ext cx="63011" cy="1069348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796313" y="4388778"/>
            <a:ext cx="173909" cy="32793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991252" y="4281523"/>
            <a:ext cx="52929" cy="99805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118" y="427736"/>
            <a:ext cx="6200236" cy="1782233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7118" y="2376311"/>
            <a:ext cx="3024505" cy="7271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362849" y="2376311"/>
            <a:ext cx="3024505" cy="7271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39D08-568F-4A35-B4AC-C220DD2C96FE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8046302"/>
            <a:ext cx="6805137" cy="1782233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78063" y="511870"/>
            <a:ext cx="3326956" cy="99805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856244" y="511870"/>
            <a:ext cx="3326956" cy="99805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78063" y="1511446"/>
            <a:ext cx="3326956" cy="641604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856244" y="1511446"/>
            <a:ext cx="3326956" cy="641604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F8A2A-4228-4956-ABA8-64E1475A3E11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118" y="427736"/>
            <a:ext cx="6200236" cy="1782233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1F77E-0F6B-45DD-A755-13AC065DA408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9300" y="0"/>
            <a:ext cx="6721963" cy="106934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29909-FA1E-487A-A9E4-B3B7877AAD1C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839300" y="-84"/>
            <a:ext cx="60490" cy="1069348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338013"/>
            <a:ext cx="3150526" cy="1811937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78063" y="2193821"/>
            <a:ext cx="3150526" cy="108914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78063" y="3326836"/>
            <a:ext cx="6742126" cy="62254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51ACF8-DA27-47F5-8475-5F3C51206660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7932" y="1663418"/>
            <a:ext cx="2268379" cy="3089204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AB0FBE-1E3E-4B38-A0BC-F74D2B82B66D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780631" y="9831987"/>
            <a:ext cx="3339558" cy="742597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30105" y="1663418"/>
            <a:ext cx="3780632" cy="7128933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93116" y="1782239"/>
            <a:ext cx="3654610" cy="548006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28056" y="1488065"/>
            <a:ext cx="567095" cy="318572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4137581" y="1460692"/>
            <a:ext cx="536850" cy="318572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93116" y="7485380"/>
            <a:ext cx="3654610" cy="1188156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 bright="70000" contrast="-70000"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674698" y="-1272233"/>
            <a:ext cx="1355212" cy="255545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39596" y="32904"/>
            <a:ext cx="1407558" cy="265415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51227" y="1645138"/>
            <a:ext cx="930866" cy="1719277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837555" y="-84"/>
            <a:ext cx="6723708" cy="1069348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187118" y="428232"/>
            <a:ext cx="6200236" cy="1782233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187118" y="2257496"/>
            <a:ext cx="6200236" cy="74853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1937815" y="9831987"/>
            <a:ext cx="1764295" cy="742597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61AA051-A777-4BFD-9702-8F18D89C82D8}" type="datetime1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7122710" y="9831987"/>
            <a:ext cx="378063" cy="742597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00B5FBC-76CD-480B-AA09-500EFB2486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839300" y="-84"/>
            <a:ext cx="60490" cy="1069348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図書貸出システム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マニュアル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>
          <a:xfrm>
            <a:off x="1184598" y="2884729"/>
            <a:ext cx="6124623" cy="461707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CUBE</a:t>
            </a:r>
            <a:r>
              <a:rPr kumimoji="1" lang="ja-JP" altLang="en-US" dirty="0" smtClean="0"/>
              <a:t>チーム</a:t>
            </a:r>
            <a:endParaRPr kumimoji="1" lang="ja-JP" altLang="en-US" dirty="0"/>
          </a:p>
        </p:txBody>
      </p:sp>
      <p:pic>
        <p:nvPicPr>
          <p:cNvPr id="1026" name="Picture 2" descr="図書館のイラスト「レンガ造りの図書館」 | かわいいフリー素材集 いらすと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8" y="4626620"/>
            <a:ext cx="7130345" cy="374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2:</a:t>
            </a:r>
            <a:r>
              <a:rPr lang="ja-JP" altLang="en-US" dirty="0" smtClean="0"/>
              <a:t>図書返却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図書返却の登録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2060552"/>
            <a:ext cx="60722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返却をする図書と利用者の登録をします。</a:t>
            </a:r>
            <a:endParaRPr lang="en-US" altLang="ja-JP" dirty="0" smtClean="0"/>
          </a:p>
          <a:p>
            <a:r>
              <a:rPr lang="ja-JP" altLang="en-US" dirty="0" smtClean="0"/>
              <a:t>図書に付いている</a:t>
            </a:r>
            <a:r>
              <a:rPr kumimoji="1" lang="ja-JP" altLang="en-US" dirty="0" smtClean="0"/>
              <a:t>図書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と利用者カード</a:t>
            </a:r>
            <a:r>
              <a:rPr lang="ja-JP" altLang="en-US" dirty="0" smtClean="0"/>
              <a:t>に記載の利用者</a:t>
            </a:r>
            <a:r>
              <a:rPr lang="en-US" altLang="ja-JP" dirty="0" smtClean="0"/>
              <a:t>ID</a:t>
            </a:r>
            <a:r>
              <a:rPr kumimoji="1" lang="ja-JP" altLang="en-US" dirty="0" smtClean="0"/>
              <a:t>を確認し</a:t>
            </a:r>
            <a:r>
              <a:rPr lang="ja-JP" altLang="en-US" dirty="0"/>
              <a:t>、</a:t>
            </a:r>
            <a:r>
              <a:rPr kumimoji="1" lang="ja-JP" altLang="en-US" dirty="0" smtClean="0"/>
              <a:t>システム</a:t>
            </a:r>
            <a:r>
              <a:rPr lang="ja-JP" altLang="en-US" dirty="0"/>
              <a:t>に</a:t>
            </a:r>
            <a:r>
              <a:rPr kumimoji="1" lang="ja-JP" altLang="en-US" dirty="0" smtClean="0"/>
              <a:t>入力します。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pSp>
        <p:nvGrpSpPr>
          <p:cNvPr id="8" name="グループ化 13"/>
          <p:cNvGrpSpPr/>
          <p:nvPr/>
        </p:nvGrpSpPr>
        <p:grpSpPr>
          <a:xfrm>
            <a:off x="1548383" y="4050556"/>
            <a:ext cx="4728105" cy="2343413"/>
            <a:chOff x="1548383" y="4189957"/>
            <a:chExt cx="4728105" cy="234341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4"/>
            <a:stretch/>
          </p:blipFill>
          <p:spPr>
            <a:xfrm>
              <a:off x="1548383" y="4189957"/>
              <a:ext cx="4728105" cy="213542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1606430" y="5118100"/>
              <a:ext cx="1308266" cy="24666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17"/>
            <p:cNvGrpSpPr/>
            <p:nvPr/>
          </p:nvGrpSpPr>
          <p:grpSpPr>
            <a:xfrm>
              <a:off x="1548383" y="6115060"/>
              <a:ext cx="4728105" cy="418310"/>
              <a:chOff x="1203984" y="7810919"/>
              <a:chExt cx="5911325" cy="536017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46"/>
              <a:stretch/>
            </p:blipFill>
            <p:spPr>
              <a:xfrm>
                <a:off x="1203984" y="7841326"/>
                <a:ext cx="5911325" cy="50561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>
              <a:xfrm>
                <a:off x="1276557" y="7810919"/>
                <a:ext cx="2520280" cy="352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1908423" y="5918149"/>
              <a:ext cx="1756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1187118" y="3539801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①メニューより「</a:t>
            </a:r>
            <a:r>
              <a:rPr lang="en-US" altLang="ja-JP" dirty="0" smtClean="0"/>
              <a:t>2:</a:t>
            </a:r>
            <a:r>
              <a:rPr lang="ja-JP" altLang="en-US" dirty="0" smtClean="0"/>
              <a:t>図書貸出」を選択入力。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6858868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②図書</a:t>
            </a:r>
            <a:r>
              <a:rPr lang="ja-JP" altLang="en-US" dirty="0"/>
              <a:t>に付いている</a:t>
            </a:r>
            <a:r>
              <a:rPr lang="ja-JP" altLang="en-US" dirty="0" smtClean="0"/>
              <a:t>図書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（半角数字）を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入力し</a:t>
            </a:r>
            <a:r>
              <a:rPr lang="ja-JP" altLang="en-US" dirty="0"/>
              <a:t>、</a:t>
            </a:r>
            <a:r>
              <a:rPr lang="ja-JP" altLang="en-US" dirty="0" smtClean="0"/>
              <a:t>貸出内容を確認する。</a:t>
            </a:r>
            <a:endParaRPr lang="en-US" altLang="ja-JP" dirty="0" smtClean="0"/>
          </a:p>
        </p:txBody>
      </p:sp>
      <p:grpSp>
        <p:nvGrpSpPr>
          <p:cNvPr id="11" name="グループ化 7"/>
          <p:cNvGrpSpPr/>
          <p:nvPr/>
        </p:nvGrpSpPr>
        <p:grpSpPr>
          <a:xfrm>
            <a:off x="1700853" y="5759737"/>
            <a:ext cx="181287" cy="235035"/>
            <a:chOff x="1700853" y="5897549"/>
            <a:chExt cx="181287" cy="235035"/>
          </a:xfrm>
        </p:grpSpPr>
        <p:sp>
          <p:nvSpPr>
            <p:cNvPr id="3" name="正方形/長方形 2"/>
            <p:cNvSpPr/>
            <p:nvPr/>
          </p:nvSpPr>
          <p:spPr>
            <a:xfrm>
              <a:off x="1700853" y="5928360"/>
              <a:ext cx="181287" cy="204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704755" y="5897549"/>
              <a:ext cx="176951" cy="2293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1646032" y="5706740"/>
            <a:ext cx="31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2</a:t>
            </a:r>
            <a:endParaRPr kumimoji="1" lang="ja-JP" altLang="en-US" sz="160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552897" y="7727333"/>
            <a:ext cx="4793946" cy="2507081"/>
            <a:chOff x="1552897" y="7727333"/>
            <a:chExt cx="4793946" cy="250708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552897" y="7727333"/>
              <a:ext cx="4793946" cy="2507081"/>
              <a:chOff x="1428790" y="7634406"/>
              <a:chExt cx="4793946" cy="2507081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1428790" y="7634406"/>
                <a:ext cx="4793946" cy="2507081"/>
                <a:chOff x="1428790" y="7634406"/>
                <a:chExt cx="4793946" cy="2507081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28790" y="7634406"/>
                  <a:ext cx="4793946" cy="2507081"/>
                </a:xfrm>
                <a:prstGeom prst="rect">
                  <a:avLst/>
                </a:prstGeom>
              </p:spPr>
            </p:pic>
            <p:grpSp>
              <p:nvGrpSpPr>
                <p:cNvPr id="7" name="グループ化 6"/>
                <p:cNvGrpSpPr/>
                <p:nvPr/>
              </p:nvGrpSpPr>
              <p:grpSpPr>
                <a:xfrm>
                  <a:off x="1548383" y="8010996"/>
                  <a:ext cx="1933377" cy="288032"/>
                  <a:chOff x="1548383" y="8010996"/>
                  <a:chExt cx="1933377" cy="288032"/>
                </a:xfrm>
              </p:grpSpPr>
              <p:sp>
                <p:nvSpPr>
                  <p:cNvPr id="29" name="正方形/長方形 28"/>
                  <p:cNvSpPr/>
                  <p:nvPr/>
                </p:nvSpPr>
                <p:spPr>
                  <a:xfrm>
                    <a:off x="1548383" y="8010996"/>
                    <a:ext cx="176951" cy="229371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テキスト ボックス 8"/>
                  <p:cNvSpPr txBox="1"/>
                  <p:nvPr/>
                </p:nvSpPr>
                <p:spPr>
                  <a:xfrm>
                    <a:off x="1725334" y="8022029"/>
                    <a:ext cx="17564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200" dirty="0" smtClean="0">
                        <a:solidFill>
                          <a:srgbClr val="0070C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← 番号を入力する</a:t>
                    </a:r>
                    <a:endParaRPr kumimoji="1" lang="ja-JP" altLang="en-US" sz="1200" dirty="0">
                      <a:solidFill>
                        <a:srgbClr val="0070C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sp>
            <p:nvSpPr>
              <p:cNvPr id="28" name="正方形/長方形 27"/>
              <p:cNvSpPr/>
              <p:nvPr/>
            </p:nvSpPr>
            <p:spPr>
              <a:xfrm>
                <a:off x="1482673" y="8363558"/>
                <a:ext cx="4050573" cy="151964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5179374" y="8981455"/>
              <a:ext cx="545473" cy="1028825"/>
              <a:chOff x="5179374" y="8981455"/>
              <a:chExt cx="545473" cy="1028825"/>
            </a:xfrm>
          </p:grpSpPr>
          <p:sp>
            <p:nvSpPr>
              <p:cNvPr id="34" name="正方形/長方形 33"/>
              <p:cNvSpPr/>
              <p:nvPr/>
            </p:nvSpPr>
            <p:spPr>
              <a:xfrm>
                <a:off x="5179374" y="8981455"/>
                <a:ext cx="473465" cy="99030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5580831" y="8993486"/>
                <a:ext cx="144016" cy="9617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5202666" y="9831987"/>
                <a:ext cx="504056" cy="178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9" name="テキスト ボックス 38"/>
          <p:cNvSpPr txBox="1"/>
          <p:nvPr/>
        </p:nvSpPr>
        <p:spPr>
          <a:xfrm>
            <a:off x="5179374" y="9235132"/>
            <a:ext cx="175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</a:t>
            </a:r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2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44"/>
          <p:cNvSpPr txBox="1"/>
          <p:nvPr/>
        </p:nvSpPr>
        <p:spPr>
          <a:xfrm>
            <a:off x="1189831" y="3291959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④</a:t>
            </a:r>
            <a:r>
              <a:rPr lang="ja-JP" altLang="en-US" dirty="0" smtClean="0"/>
              <a:t>「図書「○○○」を返却しました」の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メッセージが表示され</a:t>
            </a:r>
            <a:r>
              <a:rPr lang="ja-JP" altLang="ja-JP" dirty="0" smtClean="0"/>
              <a:t>、</a:t>
            </a:r>
            <a:r>
              <a:rPr lang="ja-JP" altLang="en-US" dirty="0" smtClean="0"/>
              <a:t>登録完了。</a:t>
            </a:r>
            <a:endParaRPr lang="en-US" altLang="ja-JP" dirty="0" smtClean="0"/>
          </a:p>
        </p:txBody>
      </p:sp>
      <p:sp>
        <p:nvSpPr>
          <p:cNvPr id="43" name="テキスト ボックス 44"/>
          <p:cNvSpPr txBox="1"/>
          <p:nvPr/>
        </p:nvSpPr>
        <p:spPr>
          <a:xfrm>
            <a:off x="1189831" y="469900"/>
            <a:ext cx="63714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③</a:t>
            </a:r>
            <a:r>
              <a:rPr lang="ja-JP" altLang="en-US" dirty="0" smtClean="0"/>
              <a:t>入力</a:t>
            </a:r>
            <a:r>
              <a:rPr lang="ja-JP" altLang="en-US" dirty="0"/>
              <a:t>内容を確認し</a:t>
            </a:r>
            <a:r>
              <a:rPr lang="ja-JP" altLang="ja-JP" dirty="0"/>
              <a:t>、</a:t>
            </a:r>
            <a:r>
              <a:rPr lang="ja-JP" altLang="en-US" dirty="0" smtClean="0"/>
              <a:t>よろしければ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返却年月日を「</a:t>
            </a:r>
            <a:r>
              <a:rPr lang="en-US" altLang="ja-JP" dirty="0" smtClean="0"/>
              <a:t> YYYY/MM/DD </a:t>
            </a:r>
            <a:r>
              <a:rPr lang="ja-JP" altLang="en-US" dirty="0" smtClean="0"/>
              <a:t>」の形式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（半角数字と半角スラッシュ）で入力。</a:t>
            </a:r>
            <a:endParaRPr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1494631" y="1706288"/>
            <a:ext cx="4724400" cy="976116"/>
            <a:chOff x="1494631" y="1706288"/>
            <a:chExt cx="4724400" cy="976116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4631" y="1706288"/>
              <a:ext cx="4724400" cy="976116"/>
            </a:xfrm>
            <a:prstGeom prst="rect">
              <a:avLst/>
            </a:prstGeom>
          </p:spPr>
        </p:pic>
        <p:grpSp>
          <p:nvGrpSpPr>
            <p:cNvPr id="4" name="図形グループ 18"/>
            <p:cNvGrpSpPr/>
            <p:nvPr/>
          </p:nvGrpSpPr>
          <p:grpSpPr>
            <a:xfrm>
              <a:off x="1600416" y="2322364"/>
              <a:ext cx="3135238" cy="306095"/>
              <a:chOff x="1723231" y="1841500"/>
              <a:chExt cx="2819400" cy="276999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1723231" y="1841500"/>
                <a:ext cx="1066800" cy="2286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テキスト ボックス 8"/>
              <p:cNvSpPr txBox="1"/>
              <p:nvPr/>
            </p:nvSpPr>
            <p:spPr>
              <a:xfrm>
                <a:off x="2786205" y="1841500"/>
                <a:ext cx="17564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← 番号を入力する</a:t>
                </a:r>
                <a:endParaRPr kumimoji="1" lang="ja-JP" altLang="en-US" sz="12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32" y="4186471"/>
            <a:ext cx="4724399" cy="872197"/>
          </a:xfrm>
          <a:prstGeom prst="rect">
            <a:avLst/>
          </a:prstGeom>
        </p:spPr>
      </p:pic>
      <p:sp>
        <p:nvSpPr>
          <p:cNvPr id="27" name="テキスト ボックス 44"/>
          <p:cNvSpPr txBox="1"/>
          <p:nvPr/>
        </p:nvSpPr>
        <p:spPr>
          <a:xfrm>
            <a:off x="1189831" y="5592361"/>
            <a:ext cx="607223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※</a:t>
            </a:r>
            <a:r>
              <a:rPr lang="ja-JP" altLang="en-US" sz="2000" dirty="0" smtClean="0"/>
              <a:t>登録途中で以下のエラーメッセージが出た場合、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画面の指示に従ってください。</a:t>
            </a:r>
            <a:endParaRPr lang="en-US" altLang="ja-JP" sz="2000" dirty="0" smtClean="0"/>
          </a:p>
          <a:p>
            <a:endParaRPr lang="en-US" altLang="ja-JP" dirty="0" smtClean="0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/>
          </p:nvPr>
        </p:nvGraphicFramePr>
        <p:xfrm>
          <a:off x="1189831" y="6398076"/>
          <a:ext cx="6019800" cy="305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10680"/>
                <a:gridCol w="450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該当手順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エラーメッセージ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②</a:t>
                      </a:r>
                      <a:r>
                        <a:rPr kumimoji="1" lang="ja-JP" altLang="en-US" dirty="0" smtClean="0"/>
                        <a:t>図書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図書は貸出されていません。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数字で入れてください。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③返却日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/>
                        <a:t>入力できる日付は、数字および ”</a:t>
                      </a:r>
                      <a:r>
                        <a:rPr kumimoji="1" lang="en-US" altLang="ja-JP" b="0" dirty="0" smtClean="0"/>
                        <a:t>/” </a:t>
                      </a:r>
                      <a:r>
                        <a:rPr kumimoji="1" lang="ja-JP" altLang="en-US" b="0" dirty="0" smtClean="0"/>
                        <a:t>のみです。（例：</a:t>
                      </a:r>
                      <a:r>
                        <a:rPr kumimoji="1" lang="en-US" altLang="ja-JP" b="0" dirty="0" smtClean="0"/>
                        <a:t>2000/10/12</a:t>
                      </a:r>
                      <a:r>
                        <a:rPr kumimoji="1" lang="ja-JP" altLang="en-US" b="0" dirty="0" smtClean="0"/>
                        <a:t>）</a:t>
                      </a:r>
                      <a:endParaRPr kumimoji="1" lang="en-US" altLang="ja-JP" b="0" dirty="0" smtClean="0"/>
                    </a:p>
                    <a:p>
                      <a:r>
                        <a:rPr kumimoji="1" lang="ja-JP" altLang="en-US" b="0" dirty="0" smtClean="0"/>
                        <a:t>入力できる日付の範囲は</a:t>
                      </a:r>
                      <a:r>
                        <a:rPr kumimoji="1" lang="en-US" altLang="ja-JP" b="0" dirty="0" smtClean="0"/>
                        <a:t>0001/01/01</a:t>
                      </a:r>
                      <a:r>
                        <a:rPr kumimoji="1" lang="ja-JP" altLang="en-US" b="0" dirty="0" smtClean="0"/>
                        <a:t>～</a:t>
                      </a:r>
                      <a:r>
                        <a:rPr kumimoji="1" lang="en-US" altLang="ja-JP" b="0" dirty="0" smtClean="0"/>
                        <a:t>9999/12/31</a:t>
                      </a:r>
                      <a:r>
                        <a:rPr kumimoji="1" lang="ja-JP" altLang="en-US" b="0" dirty="0" smtClean="0"/>
                        <a:t>です。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登録に失敗しました。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600" dirty="0" smtClean="0"/>
                        <a:t>※</a:t>
                      </a:r>
                      <a:r>
                        <a:rPr kumimoji="1" lang="ja-JP" altLang="en-US" sz="1600" dirty="0" smtClean="0"/>
                        <a:t>このメッセージの場合は登録が未完了の為、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メニューからやり直してください。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7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1:</a:t>
            </a:r>
            <a:r>
              <a:rPr lang="ja-JP" altLang="en-US" dirty="0" smtClean="0"/>
              <a:t>図書登録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2060552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図書のデータベースへ登録をします。</a:t>
            </a:r>
            <a:endParaRPr lang="en-US" altLang="ja-JP" dirty="0" smtClean="0"/>
          </a:p>
          <a:p>
            <a:r>
              <a:rPr kumimoji="1" lang="ja-JP" altLang="en-US" dirty="0" smtClean="0"/>
              <a:t>図書情報をシステム</a:t>
            </a:r>
            <a:r>
              <a:rPr lang="ja-JP" altLang="en-US" dirty="0"/>
              <a:t>に</a:t>
            </a:r>
            <a:r>
              <a:rPr kumimoji="1" lang="ja-JP" altLang="en-US" dirty="0" smtClean="0"/>
              <a:t>入力する。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548383" y="4189957"/>
            <a:ext cx="4732007" cy="2376264"/>
            <a:chOff x="1208863" y="4194572"/>
            <a:chExt cx="5916204" cy="304491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4"/>
            <a:stretch/>
          </p:blipFill>
          <p:spPr>
            <a:xfrm>
              <a:off x="1208863" y="4194572"/>
              <a:ext cx="5911326" cy="2736304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1281436" y="5649247"/>
              <a:ext cx="1635663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86875" y="6433875"/>
              <a:ext cx="2195976" cy="35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04367" y="6382657"/>
              <a:ext cx="221233" cy="29391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213741" y="6691085"/>
              <a:ext cx="5911326" cy="548399"/>
              <a:chOff x="1208863" y="7840632"/>
              <a:chExt cx="5911326" cy="548399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46"/>
              <a:stretch/>
            </p:blipFill>
            <p:spPr>
              <a:xfrm>
                <a:off x="1208863" y="7883421"/>
                <a:ext cx="5911326" cy="50561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>
              <a:xfrm>
                <a:off x="1283278" y="7840632"/>
                <a:ext cx="2520280" cy="352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/>
          <p:cNvSpPr txBox="1"/>
          <p:nvPr/>
        </p:nvSpPr>
        <p:spPr>
          <a:xfrm>
            <a:off x="1187118" y="3539801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①メニューより「</a:t>
            </a:r>
            <a:r>
              <a:rPr lang="en-US" altLang="ja-JP" dirty="0" smtClean="0"/>
              <a:t>3:</a:t>
            </a:r>
            <a:r>
              <a:rPr lang="ja-JP" altLang="en-US" dirty="0" smtClean="0"/>
              <a:t>図書管理」を選択入力。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6775357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②「</a:t>
            </a:r>
            <a:r>
              <a:rPr lang="en-US" altLang="ja-JP" dirty="0" smtClean="0"/>
              <a:t>1:</a:t>
            </a:r>
            <a:r>
              <a:rPr lang="ja-JP" altLang="en-US" dirty="0" smtClean="0"/>
              <a:t>図書</a:t>
            </a:r>
            <a:r>
              <a:rPr lang="ja-JP" altLang="en-US" dirty="0"/>
              <a:t>登録</a:t>
            </a:r>
            <a:r>
              <a:rPr lang="ja-JP" altLang="en-US" dirty="0" smtClean="0"/>
              <a:t>」を選択入力。</a:t>
            </a:r>
            <a:endParaRPr kumimoji="1" lang="en-US" altLang="ja-JP" dirty="0" smtClean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1606429" y="7371387"/>
            <a:ext cx="4728104" cy="1804569"/>
            <a:chOff x="1606429" y="7371387"/>
            <a:chExt cx="4728104" cy="1804569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1606429" y="7371387"/>
              <a:ext cx="4728104" cy="1804569"/>
              <a:chOff x="1548383" y="6370547"/>
              <a:chExt cx="4728104" cy="1804569"/>
            </a:xfrm>
          </p:grpSpPr>
          <p:pic>
            <p:nvPicPr>
              <p:cNvPr id="33" name="図 3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3899"/>
              <a:stretch/>
            </p:blipFill>
            <p:spPr>
              <a:xfrm>
                <a:off x="1559108" y="6370547"/>
                <a:ext cx="4717379" cy="1208401"/>
              </a:xfrm>
              <a:prstGeom prst="rect">
                <a:avLst/>
              </a:prstGeom>
            </p:spPr>
          </p:pic>
          <p:pic>
            <p:nvPicPr>
              <p:cNvPr id="34" name="図 3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59"/>
              <a:stretch/>
            </p:blipFill>
            <p:spPr>
              <a:xfrm>
                <a:off x="1548383" y="6569572"/>
                <a:ext cx="4717379" cy="1403870"/>
              </a:xfrm>
              <a:prstGeom prst="rect">
                <a:avLst/>
              </a:prstGeom>
            </p:spPr>
          </p:pic>
          <p:pic>
            <p:nvPicPr>
              <p:cNvPr id="35" name="図 3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500"/>
              <a:stretch/>
            </p:blipFill>
            <p:spPr>
              <a:xfrm>
                <a:off x="1548383" y="7804051"/>
                <a:ext cx="4717379" cy="371065"/>
              </a:xfrm>
              <a:prstGeom prst="rect">
                <a:avLst/>
              </a:prstGeom>
            </p:spPr>
          </p:pic>
        </p:grpSp>
        <p:sp>
          <p:nvSpPr>
            <p:cNvPr id="30" name="正方形/長方形 29"/>
            <p:cNvSpPr/>
            <p:nvPr/>
          </p:nvSpPr>
          <p:spPr>
            <a:xfrm>
              <a:off x="1606430" y="7582293"/>
              <a:ext cx="1308266" cy="22478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930715" y="8850710"/>
              <a:ext cx="1756426" cy="274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704755" y="8810739"/>
              <a:ext cx="176951" cy="2293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731472" y="8789737"/>
              <a:ext cx="176951" cy="229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0000"/>
                  </a:solidFill>
                </a:rPr>
                <a:t>1</a:t>
              </a:r>
              <a:endParaRPr kumimoji="1" lang="ja-JP" alt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8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1:</a:t>
            </a:r>
            <a:r>
              <a:rPr lang="ja-JP" altLang="en-US" dirty="0" smtClean="0"/>
              <a:t>図書登録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630" y="2206864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③図書情報を入力。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28543" y="5056160"/>
            <a:ext cx="6072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＜入力時の注意＞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isbn</a:t>
            </a:r>
            <a:r>
              <a:rPr kumimoji="1" lang="ja-JP" altLang="en-US" dirty="0" smtClean="0"/>
              <a:t>：</a:t>
            </a:r>
            <a:r>
              <a:rPr lang="ja-JP" altLang="en-US" dirty="0"/>
              <a:t>半角</a:t>
            </a:r>
            <a:r>
              <a:rPr kumimoji="1" lang="ja-JP" altLang="en-US" dirty="0" smtClean="0"/>
              <a:t>数字と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（ハイフン）のみ</a:t>
            </a:r>
            <a:endParaRPr kumimoji="1" lang="en-US" altLang="ja-JP" dirty="0" smtClean="0"/>
          </a:p>
          <a:p>
            <a:r>
              <a:rPr lang="ja-JP" altLang="en-US" dirty="0"/>
              <a:t>図</a:t>
            </a:r>
            <a:r>
              <a:rPr lang="ja-JP" altLang="en-US" dirty="0" smtClean="0"/>
              <a:t>書名、著者名、出版社名：</a:t>
            </a:r>
            <a:r>
              <a:rPr lang="en-US" altLang="ja-JP" dirty="0" smtClean="0"/>
              <a:t>40</a:t>
            </a:r>
            <a:r>
              <a:rPr lang="ja-JP" altLang="en-US" dirty="0" smtClean="0"/>
              <a:t>字以内</a:t>
            </a:r>
            <a:endParaRPr lang="en-US" altLang="ja-JP" dirty="0" smtClean="0"/>
          </a:p>
          <a:p>
            <a:r>
              <a:rPr lang="ja-JP" altLang="en-US" dirty="0" smtClean="0"/>
              <a:t>出版日：数字と</a:t>
            </a:r>
            <a:r>
              <a:rPr lang="en-US" altLang="ja-JP" dirty="0" smtClean="0"/>
              <a:t>/</a:t>
            </a:r>
            <a:r>
              <a:rPr lang="ja-JP" altLang="en-US" dirty="0" smtClean="0"/>
              <a:t>（スラッシュ）のみ</a:t>
            </a:r>
            <a:endParaRPr lang="en-US" altLang="ja-JP" dirty="0" smtClean="0"/>
          </a:p>
          <a:p>
            <a:pPr marL="1085850"/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桁</a:t>
            </a:r>
            <a:r>
              <a:rPr lang="en-US" altLang="ja-JP" dirty="0" smtClean="0"/>
              <a:t>/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</a:t>
            </a:r>
            <a:r>
              <a:rPr lang="ja-JP" altLang="en-US" dirty="0" smtClean="0"/>
              <a:t>桁</a:t>
            </a:r>
            <a:r>
              <a:rPr lang="en-US" altLang="ja-JP" dirty="0" smtClean="0"/>
              <a:t>/</a:t>
            </a:r>
            <a:r>
              <a:rPr lang="ja-JP" altLang="en-US" dirty="0" smtClean="0"/>
              <a:t>日</a:t>
            </a:r>
            <a:r>
              <a:rPr lang="en-US" altLang="ja-JP" dirty="0" smtClean="0"/>
              <a:t>2</a:t>
            </a:r>
            <a:r>
              <a:rPr lang="ja-JP" altLang="en-US" dirty="0" smtClean="0"/>
              <a:t>桁の形式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エラーが発生したら、エラーメッセージに従い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再入力</a:t>
            </a:r>
            <a:endParaRPr kumimoji="1"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496679" y="2622362"/>
            <a:ext cx="5646335" cy="2232248"/>
            <a:chOff x="1496679" y="2622362"/>
            <a:chExt cx="5646335" cy="2232248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0" b="42056"/>
            <a:stretch/>
          </p:blipFill>
          <p:spPr>
            <a:xfrm>
              <a:off x="1496679" y="2622362"/>
              <a:ext cx="5646335" cy="2232248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14" t="21749" r="5628" b="68877"/>
            <a:stretch/>
          </p:blipFill>
          <p:spPr>
            <a:xfrm>
              <a:off x="1620392" y="3306438"/>
              <a:ext cx="2160240" cy="168054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14" t="21749" r="5628" b="68877"/>
            <a:stretch/>
          </p:blipFill>
          <p:spPr>
            <a:xfrm>
              <a:off x="1620392" y="3654459"/>
              <a:ext cx="2160240" cy="168054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14" t="21749" r="5628" b="68877"/>
            <a:stretch/>
          </p:blipFill>
          <p:spPr>
            <a:xfrm>
              <a:off x="1620392" y="3990514"/>
              <a:ext cx="2160240" cy="168054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14" t="21749" r="5628" b="68877"/>
            <a:stretch/>
          </p:blipFill>
          <p:spPr>
            <a:xfrm>
              <a:off x="1620392" y="4325872"/>
              <a:ext cx="2160240" cy="168054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14" t="21749" r="5628" b="68877"/>
            <a:stretch/>
          </p:blipFill>
          <p:spPr>
            <a:xfrm>
              <a:off x="1620392" y="4661230"/>
              <a:ext cx="2160240" cy="16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1:</a:t>
            </a:r>
            <a:r>
              <a:rPr lang="ja-JP" altLang="en-US" dirty="0" smtClean="0"/>
              <a:t>図書登録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87118" y="1973069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/>
            <a:r>
              <a:rPr lang="ja-JP" altLang="en-US" dirty="0" smtClean="0"/>
              <a:t>④入力内容を確認し、問題なければ「</a:t>
            </a:r>
            <a:r>
              <a:rPr lang="en-US" altLang="ja-JP" dirty="0" smtClean="0"/>
              <a:t>y</a:t>
            </a:r>
            <a:r>
              <a:rPr lang="ja-JP" altLang="en-US" dirty="0" smtClean="0"/>
              <a:t>」を入力。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問題がある場合は「</a:t>
            </a:r>
            <a:r>
              <a:rPr lang="en-US" altLang="ja-JP" dirty="0" smtClean="0"/>
              <a:t>n</a:t>
            </a:r>
            <a:r>
              <a:rPr lang="ja-JP" altLang="en-US" dirty="0" smtClean="0"/>
              <a:t>」を入力。</a:t>
            </a:r>
            <a:endParaRPr lang="en-US" altLang="ja-JP" dirty="0" smtClean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 b="77452"/>
          <a:stretch/>
        </p:blipFill>
        <p:spPr>
          <a:xfrm>
            <a:off x="1292614" y="4140429"/>
            <a:ext cx="6019127" cy="57606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26185" y="4509437"/>
            <a:ext cx="362609" cy="2508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22365" y="4509437"/>
            <a:ext cx="1756426" cy="2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入力する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3" b="3807"/>
          <a:stretch/>
        </p:blipFill>
        <p:spPr>
          <a:xfrm>
            <a:off x="1291086" y="2744148"/>
            <a:ext cx="6020655" cy="153813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5" b="22179"/>
          <a:stretch/>
        </p:blipFill>
        <p:spPr>
          <a:xfrm>
            <a:off x="1292614" y="6300670"/>
            <a:ext cx="6019127" cy="204317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187118" y="5238841"/>
            <a:ext cx="60722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/>
            <a:r>
              <a:rPr lang="ja-JP" altLang="en-US" dirty="0" smtClean="0"/>
              <a:t>⑤データベースに登録された内容が表示される。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データベースにて自動附番された図書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ここで確認できる。</a:t>
            </a:r>
            <a:endParaRPr lang="en-US" altLang="ja-JP" dirty="0" smtClean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28" b="12452"/>
          <a:stretch/>
        </p:blipFill>
        <p:spPr>
          <a:xfrm>
            <a:off x="1292614" y="9615963"/>
            <a:ext cx="6019127" cy="43204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1187118" y="8557004"/>
            <a:ext cx="60722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/>
            <a:r>
              <a:rPr lang="ja-JP" altLang="en-US" dirty="0" smtClean="0"/>
              <a:t>⑥追加で登録したい場合は、続けて登録可能。（前頁③以降）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isbn</a:t>
            </a:r>
            <a:r>
              <a:rPr lang="ja-JP" altLang="en-US" dirty="0" smtClean="0"/>
              <a:t>入力欄で「</a:t>
            </a:r>
            <a:r>
              <a:rPr lang="en-US" altLang="ja-JP" dirty="0" smtClean="0"/>
              <a:t>00</a:t>
            </a:r>
            <a:r>
              <a:rPr lang="ja-JP" altLang="en-US" dirty="0" smtClean="0"/>
              <a:t>」を入力すると終了する。</a:t>
            </a:r>
            <a:endParaRPr lang="en-US" altLang="ja-JP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1326185" y="9859150"/>
            <a:ext cx="396180" cy="2746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22365" y="9859150"/>
            <a:ext cx="1756426" cy="2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入力する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t="61229" r="45358" b="19246"/>
          <a:stretch/>
        </p:blipFill>
        <p:spPr>
          <a:xfrm>
            <a:off x="2484487" y="2959714"/>
            <a:ext cx="2750112" cy="113239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t="61229" r="45358" b="19246"/>
          <a:stretch/>
        </p:blipFill>
        <p:spPr>
          <a:xfrm>
            <a:off x="2484487" y="7022613"/>
            <a:ext cx="2750112" cy="1132399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1260351" y="9739188"/>
            <a:ext cx="657306" cy="454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0000"/>
                </a:solidFill>
              </a:rPr>
              <a:t>00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:</a:t>
            </a:r>
            <a:r>
              <a:rPr lang="ja-JP" altLang="en-US" dirty="0" smtClean="0"/>
              <a:t>図書削除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2060552"/>
            <a:ext cx="60722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図書のデータベースから削除します。</a:t>
            </a:r>
            <a:endParaRPr lang="en-US" altLang="ja-JP" dirty="0" smtClean="0"/>
          </a:p>
          <a:p>
            <a:r>
              <a:rPr lang="ja-JP" altLang="en-US" dirty="0" smtClean="0"/>
              <a:t>図書に付いている</a:t>
            </a:r>
            <a:r>
              <a:rPr kumimoji="1" lang="ja-JP" altLang="en-US" dirty="0" smtClean="0"/>
              <a:t>図書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を確認し</a:t>
            </a:r>
            <a:r>
              <a:rPr lang="ja-JP" altLang="en-US" dirty="0"/>
              <a:t>、</a:t>
            </a:r>
            <a:r>
              <a:rPr kumimoji="1" lang="ja-JP" altLang="en-US" dirty="0" smtClean="0"/>
              <a:t>システム</a:t>
            </a:r>
            <a:r>
              <a:rPr lang="ja-JP" altLang="en-US" dirty="0"/>
              <a:t>に</a:t>
            </a:r>
            <a:r>
              <a:rPr kumimoji="1" lang="ja-JP" altLang="en-US" dirty="0" smtClean="0"/>
              <a:t>入力</a:t>
            </a:r>
            <a:r>
              <a:rPr lang="ja-JP" altLang="en-US" dirty="0" smtClean="0"/>
              <a:t>してくださ</a:t>
            </a:r>
            <a:r>
              <a:rPr lang="ja-JP" altLang="en-US" dirty="0"/>
              <a:t>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548383" y="4189957"/>
            <a:ext cx="4732007" cy="2376264"/>
            <a:chOff x="1208863" y="4194572"/>
            <a:chExt cx="5916204" cy="304491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4"/>
            <a:stretch/>
          </p:blipFill>
          <p:spPr>
            <a:xfrm>
              <a:off x="1208863" y="4194572"/>
              <a:ext cx="5911326" cy="2736304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1281436" y="5649247"/>
              <a:ext cx="1635663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86875" y="6433875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04367" y="6382657"/>
              <a:ext cx="221233" cy="29391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213741" y="6691085"/>
              <a:ext cx="5911326" cy="548399"/>
              <a:chOff x="1208863" y="7840632"/>
              <a:chExt cx="5911326" cy="548399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46"/>
              <a:stretch/>
            </p:blipFill>
            <p:spPr>
              <a:xfrm>
                <a:off x="1208863" y="7883421"/>
                <a:ext cx="5911326" cy="50561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>
              <a:xfrm>
                <a:off x="1283278" y="7840632"/>
                <a:ext cx="2520280" cy="352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/>
          <p:cNvSpPr txBox="1"/>
          <p:nvPr/>
        </p:nvSpPr>
        <p:spPr>
          <a:xfrm>
            <a:off x="1187118" y="3539801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①メニューより「</a:t>
            </a:r>
            <a:r>
              <a:rPr lang="en-US" altLang="ja-JP" dirty="0" smtClean="0"/>
              <a:t>3:</a:t>
            </a:r>
            <a:r>
              <a:rPr lang="ja-JP" altLang="en-US" dirty="0" smtClean="0"/>
              <a:t>図書管理」を選択入力。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6775357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②「</a:t>
            </a:r>
            <a:r>
              <a:rPr lang="en-US" altLang="ja-JP" dirty="0" smtClean="0"/>
              <a:t>2:</a:t>
            </a:r>
            <a:r>
              <a:rPr lang="ja-JP" altLang="en-US" dirty="0" smtClean="0"/>
              <a:t>図書削除」を選択入力。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06429" y="7371387"/>
            <a:ext cx="4728104" cy="1804569"/>
            <a:chOff x="1606429" y="7371387"/>
            <a:chExt cx="4728104" cy="1804569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1606429" y="7371387"/>
              <a:ext cx="4728104" cy="1804569"/>
              <a:chOff x="1548383" y="6370547"/>
              <a:chExt cx="4728104" cy="1804569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3899"/>
              <a:stretch/>
            </p:blipFill>
            <p:spPr>
              <a:xfrm>
                <a:off x="1559108" y="6370547"/>
                <a:ext cx="4717379" cy="1208401"/>
              </a:xfrm>
              <a:prstGeom prst="rect">
                <a:avLst/>
              </a:prstGeom>
            </p:spPr>
          </p:pic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59"/>
              <a:stretch/>
            </p:blipFill>
            <p:spPr>
              <a:xfrm>
                <a:off x="1548383" y="6569572"/>
                <a:ext cx="4717379" cy="1403870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500"/>
              <a:stretch/>
            </p:blipFill>
            <p:spPr>
              <a:xfrm>
                <a:off x="1548383" y="7804051"/>
                <a:ext cx="4717379" cy="371065"/>
              </a:xfrm>
              <a:prstGeom prst="rect">
                <a:avLst/>
              </a:prstGeom>
            </p:spPr>
          </p:pic>
        </p:grpSp>
        <p:sp>
          <p:nvSpPr>
            <p:cNvPr id="28" name="正方形/長方形 27"/>
            <p:cNvSpPr/>
            <p:nvPr/>
          </p:nvSpPr>
          <p:spPr>
            <a:xfrm>
              <a:off x="1617154" y="7788863"/>
              <a:ext cx="1308266" cy="22478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052439" y="880308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3230" y="8803108"/>
              <a:ext cx="158824" cy="216000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1764407" y="8793659"/>
              <a:ext cx="221233" cy="27320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0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2013" y="6162953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＜注意＞</a:t>
            </a:r>
            <a:endParaRPr lang="en-US" altLang="ja-JP" dirty="0" smtClean="0"/>
          </a:p>
          <a:p>
            <a:r>
              <a:rPr lang="ja-JP" altLang="en-US" dirty="0"/>
              <a:t> </a:t>
            </a:r>
            <a:r>
              <a:rPr lang="ja-JP" altLang="en-US" dirty="0" smtClean="0"/>
              <a:t>選択した図書が貸出中の場合は削除できません。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3518" y="463804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③削除する図書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を入力。図書情報が表示される。</a:t>
            </a:r>
            <a:endParaRPr kumimoji="1"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767674" y="900614"/>
            <a:ext cx="4608512" cy="2350505"/>
            <a:chOff x="1404367" y="990308"/>
            <a:chExt cx="5184576" cy="280990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90"/>
            <a:stretch/>
          </p:blipFill>
          <p:spPr>
            <a:xfrm>
              <a:off x="1404367" y="1243805"/>
              <a:ext cx="5184576" cy="2556409"/>
            </a:xfrm>
            <a:prstGeom prst="rect">
              <a:avLst/>
            </a:prstGeom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24094"/>
            <a:stretch/>
          </p:blipFill>
          <p:spPr>
            <a:xfrm>
              <a:off x="1404367" y="990308"/>
              <a:ext cx="5184576" cy="2628200"/>
            </a:xfrm>
            <a:prstGeom prst="rect">
              <a:avLst/>
            </a:prstGeom>
          </p:spPr>
        </p:pic>
      </p:grpSp>
      <p:sp>
        <p:nvSpPr>
          <p:cNvPr id="12" name="テキスト ボックス 11"/>
          <p:cNvSpPr txBox="1"/>
          <p:nvPr/>
        </p:nvSpPr>
        <p:spPr>
          <a:xfrm>
            <a:off x="1105697" y="3762524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④よければ「</a:t>
            </a:r>
            <a:r>
              <a:rPr lang="en-US" altLang="ja-JP" sz="1800" dirty="0" smtClean="0"/>
              <a:t>y</a:t>
            </a:r>
            <a:r>
              <a:rPr lang="ja-JP" altLang="en-US" sz="1800" dirty="0" smtClean="0"/>
              <a:t>」、削除を中止する場合は「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」と入力。</a:t>
            </a:r>
            <a:endParaRPr kumimoji="1" lang="en-US" altLang="ja-JP" sz="18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908423" y="1230198"/>
            <a:ext cx="216024" cy="2280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71861" y="1226068"/>
            <a:ext cx="201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</a:t>
            </a:r>
            <a:r>
              <a:rPr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図書</a:t>
            </a:r>
            <a:r>
              <a:rPr lang="en-US" altLang="ja-JP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を入力する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1805377" y="4338475"/>
            <a:ext cx="4608512" cy="1296257"/>
            <a:chOff x="1805377" y="4338475"/>
            <a:chExt cx="4608512" cy="1099253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805377" y="4338475"/>
              <a:ext cx="4608512" cy="1099253"/>
              <a:chOff x="1404367" y="990308"/>
              <a:chExt cx="5184576" cy="1314099"/>
            </a:xfrm>
          </p:grpSpPr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70161"/>
              <a:stretch/>
            </p:blipFill>
            <p:spPr>
              <a:xfrm>
                <a:off x="1404367" y="990308"/>
                <a:ext cx="5184576" cy="1033117"/>
              </a:xfrm>
              <a:prstGeom prst="rect">
                <a:avLst/>
              </a:prstGeom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519"/>
              <a:stretch/>
            </p:blipFill>
            <p:spPr>
              <a:xfrm>
                <a:off x="1404367" y="1188159"/>
                <a:ext cx="5184576" cy="1116248"/>
              </a:xfrm>
              <a:prstGeom prst="rect">
                <a:avLst/>
              </a:prstGeom>
            </p:spPr>
          </p:pic>
        </p:grpSp>
        <p:sp>
          <p:nvSpPr>
            <p:cNvPr id="15" name="正方形/長方形 14"/>
            <p:cNvSpPr/>
            <p:nvPr/>
          </p:nvSpPr>
          <p:spPr>
            <a:xfrm>
              <a:off x="1845940" y="5010150"/>
              <a:ext cx="3587502" cy="27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1942331" y="4778085"/>
            <a:ext cx="180000" cy="18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28986" y="4755778"/>
            <a:ext cx="2012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</a:t>
            </a:r>
            <a:r>
              <a:rPr lang="en-US" altLang="ja-JP" sz="11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11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または</a:t>
            </a:r>
            <a:r>
              <a:rPr lang="en-US" altLang="ja-JP" sz="11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11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11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入力する</a:t>
            </a:r>
            <a:endParaRPr kumimoji="1" lang="ja-JP" altLang="en-US" sz="11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7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図書一覧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2060552"/>
            <a:ext cx="60722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図書</a:t>
            </a:r>
            <a:r>
              <a:rPr lang="ja-JP" altLang="en-US" dirty="0" smtClean="0"/>
              <a:t>の一覧を表示します。</a:t>
            </a:r>
            <a:endParaRPr lang="en-US" altLang="ja-JP" dirty="0" smtClean="0"/>
          </a:p>
          <a:p>
            <a:r>
              <a:rPr lang="ja-JP" altLang="en-US" dirty="0" smtClean="0"/>
              <a:t>図書に付いている</a:t>
            </a:r>
            <a:r>
              <a:rPr kumimoji="1" lang="ja-JP" altLang="en-US" dirty="0" smtClean="0"/>
              <a:t>図書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を確認し</a:t>
            </a:r>
            <a:r>
              <a:rPr lang="ja-JP" altLang="en-US" dirty="0"/>
              <a:t>、</a:t>
            </a:r>
            <a:r>
              <a:rPr kumimoji="1" lang="ja-JP" altLang="en-US" dirty="0" smtClean="0"/>
              <a:t>システム</a:t>
            </a:r>
            <a:r>
              <a:rPr lang="ja-JP" altLang="en-US" dirty="0"/>
              <a:t>に</a:t>
            </a:r>
            <a:r>
              <a:rPr kumimoji="1" lang="ja-JP" altLang="en-US" dirty="0" smtClean="0"/>
              <a:t>入力</a:t>
            </a:r>
            <a:r>
              <a:rPr lang="ja-JP" altLang="en-US" dirty="0" smtClean="0"/>
              <a:t>してくださ</a:t>
            </a:r>
            <a:r>
              <a:rPr lang="ja-JP" altLang="en-US" dirty="0"/>
              <a:t>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548383" y="4189957"/>
            <a:ext cx="4732007" cy="2376264"/>
            <a:chOff x="1208863" y="4194572"/>
            <a:chExt cx="5916204" cy="304491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4"/>
            <a:stretch/>
          </p:blipFill>
          <p:spPr>
            <a:xfrm>
              <a:off x="1208863" y="4194572"/>
              <a:ext cx="5911326" cy="2736304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1281436" y="5649247"/>
              <a:ext cx="1635663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86875" y="6433875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04367" y="6382657"/>
              <a:ext cx="221233" cy="29391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213741" y="6691085"/>
              <a:ext cx="5911326" cy="548399"/>
              <a:chOff x="1208863" y="7840632"/>
              <a:chExt cx="5911326" cy="548399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46"/>
              <a:stretch/>
            </p:blipFill>
            <p:spPr>
              <a:xfrm>
                <a:off x="1208863" y="7883421"/>
                <a:ext cx="5911326" cy="50561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>
              <a:xfrm>
                <a:off x="1283278" y="7840632"/>
                <a:ext cx="2520280" cy="352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/>
          <p:cNvSpPr txBox="1"/>
          <p:nvPr/>
        </p:nvSpPr>
        <p:spPr>
          <a:xfrm>
            <a:off x="1187118" y="3539801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①メニューより「</a:t>
            </a:r>
            <a:r>
              <a:rPr lang="en-US" altLang="ja-JP" dirty="0" smtClean="0"/>
              <a:t>3:</a:t>
            </a:r>
            <a:r>
              <a:rPr lang="ja-JP" altLang="en-US" dirty="0" smtClean="0"/>
              <a:t>図書管理」を選択入力。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6775357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②「</a:t>
            </a:r>
            <a:r>
              <a:rPr lang="en-US" altLang="ja-JP" dirty="0" smtClean="0"/>
              <a:t>3:</a:t>
            </a:r>
            <a:r>
              <a:rPr lang="ja-JP" altLang="en-US" dirty="0" smtClean="0"/>
              <a:t>図書一覧」を選択入力。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06429" y="7371387"/>
            <a:ext cx="4728104" cy="1804569"/>
            <a:chOff x="1606429" y="7371387"/>
            <a:chExt cx="4728104" cy="1804569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1606429" y="7371387"/>
              <a:ext cx="4728104" cy="1804569"/>
              <a:chOff x="1548383" y="6370547"/>
              <a:chExt cx="4728104" cy="1804569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3899"/>
              <a:stretch/>
            </p:blipFill>
            <p:spPr>
              <a:xfrm>
                <a:off x="1559108" y="6370547"/>
                <a:ext cx="4717379" cy="1208401"/>
              </a:xfrm>
              <a:prstGeom prst="rect">
                <a:avLst/>
              </a:prstGeom>
            </p:spPr>
          </p:pic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59"/>
              <a:stretch/>
            </p:blipFill>
            <p:spPr>
              <a:xfrm>
                <a:off x="1548383" y="6569572"/>
                <a:ext cx="4717379" cy="1403870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500"/>
              <a:stretch/>
            </p:blipFill>
            <p:spPr>
              <a:xfrm>
                <a:off x="1548383" y="7804051"/>
                <a:ext cx="4717379" cy="371065"/>
              </a:xfrm>
              <a:prstGeom prst="rect">
                <a:avLst/>
              </a:prstGeom>
            </p:spPr>
          </p:pic>
        </p:grpSp>
        <p:sp>
          <p:nvSpPr>
            <p:cNvPr id="28" name="正方形/長方形 27"/>
            <p:cNvSpPr/>
            <p:nvPr/>
          </p:nvSpPr>
          <p:spPr>
            <a:xfrm>
              <a:off x="1617154" y="7989591"/>
              <a:ext cx="1308266" cy="22478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052439" y="880308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764407" y="8793659"/>
              <a:ext cx="221233" cy="27320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870" y="8839108"/>
            <a:ext cx="14896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3518" y="463804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ja-JP" altLang="en-US" dirty="0"/>
              <a:t>一覧</a:t>
            </a:r>
            <a:r>
              <a:rPr lang="ja-JP" altLang="en-US" dirty="0" smtClean="0"/>
              <a:t>が表示されます。</a:t>
            </a:r>
            <a:endParaRPr kumimoji="1" lang="en-US" altLang="ja-JP" dirty="0" smtClean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99" y="1242244"/>
            <a:ext cx="491446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4:</a:t>
            </a:r>
            <a:r>
              <a:rPr lang="ja-JP" altLang="en-US" dirty="0" smtClean="0"/>
              <a:t>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2060552"/>
            <a:ext cx="6072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図書のデータベースに登録されているすべての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図書情報を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形式で出力する。</a:t>
            </a:r>
            <a:endParaRPr lang="en-US" altLang="ja-JP" dirty="0" smtClean="0"/>
          </a:p>
          <a:p>
            <a:r>
              <a:rPr kumimoji="1" lang="ja-JP" altLang="en-US" dirty="0" smtClean="0"/>
              <a:t>（削除した図書は表示されない）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貸出中の図書のみを</a:t>
            </a:r>
            <a:r>
              <a:rPr lang="ja-JP" altLang="en-US" dirty="0" smtClean="0"/>
              <a:t>出力したい場合は「</a:t>
            </a:r>
            <a:r>
              <a:rPr lang="en-US" altLang="ja-JP" dirty="0" smtClean="0"/>
              <a:t>5:</a:t>
            </a:r>
            <a:r>
              <a:rPr lang="ja-JP" altLang="en-US" dirty="0" smtClean="0"/>
              <a:t>貸出中図書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出力」参照。</a:t>
            </a:r>
            <a:endParaRPr lang="en-US" altLang="ja-JP" dirty="0" smtClean="0"/>
          </a:p>
          <a:p>
            <a:r>
              <a:rPr lang="en-US" altLang="ja-JP" dirty="0"/>
              <a:t>CSV</a:t>
            </a:r>
            <a:r>
              <a:rPr lang="ja-JP" altLang="en-US" dirty="0"/>
              <a:t>で</a:t>
            </a:r>
            <a:r>
              <a:rPr lang="ja-JP" altLang="en-US" dirty="0" smtClean="0"/>
              <a:t>出力される項目は下図。</a:t>
            </a:r>
            <a:endParaRPr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548383" y="5234654"/>
            <a:ext cx="4732007" cy="2376264"/>
            <a:chOff x="1208863" y="4194572"/>
            <a:chExt cx="5916204" cy="304491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4"/>
            <a:stretch/>
          </p:blipFill>
          <p:spPr>
            <a:xfrm>
              <a:off x="1208863" y="4194572"/>
              <a:ext cx="5911326" cy="2736304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1281436" y="5649247"/>
              <a:ext cx="1635663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86875" y="6433875"/>
              <a:ext cx="2195976" cy="35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04367" y="6382657"/>
              <a:ext cx="221233" cy="29391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213741" y="6691085"/>
              <a:ext cx="5911326" cy="548399"/>
              <a:chOff x="1208863" y="7840632"/>
              <a:chExt cx="5911326" cy="548399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46"/>
              <a:stretch/>
            </p:blipFill>
            <p:spPr>
              <a:xfrm>
                <a:off x="1208863" y="7883421"/>
                <a:ext cx="5911326" cy="50561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>
              <a:xfrm>
                <a:off x="1283278" y="7840632"/>
                <a:ext cx="2520280" cy="352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/>
          <p:cNvSpPr txBox="1"/>
          <p:nvPr/>
        </p:nvSpPr>
        <p:spPr>
          <a:xfrm>
            <a:off x="1187118" y="4584498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①メニューより「</a:t>
            </a:r>
            <a:r>
              <a:rPr lang="en-US" altLang="ja-JP" dirty="0" smtClean="0"/>
              <a:t>3:</a:t>
            </a:r>
            <a:r>
              <a:rPr lang="ja-JP" altLang="en-US" dirty="0" smtClean="0"/>
              <a:t>図書管理」を選択入力。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7820054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②「</a:t>
            </a:r>
            <a:r>
              <a:rPr lang="en-US" altLang="ja-JP" dirty="0"/>
              <a:t>4</a:t>
            </a:r>
            <a:r>
              <a:rPr lang="en-US" altLang="ja-JP" dirty="0" smtClean="0"/>
              <a:t>:</a:t>
            </a:r>
            <a:r>
              <a:rPr lang="ja-JP" altLang="en-US" dirty="0" smtClean="0"/>
              <a:t>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出力」を選択入力。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06429" y="8416084"/>
            <a:ext cx="4728104" cy="1804569"/>
            <a:chOff x="1606429" y="8163104"/>
            <a:chExt cx="4728104" cy="1804569"/>
          </a:xfrm>
        </p:grpSpPr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899"/>
            <a:stretch/>
          </p:blipFill>
          <p:spPr>
            <a:xfrm>
              <a:off x="1617154" y="8163104"/>
              <a:ext cx="4717379" cy="1208401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059"/>
            <a:stretch/>
          </p:blipFill>
          <p:spPr>
            <a:xfrm>
              <a:off x="1606429" y="8362129"/>
              <a:ext cx="4717379" cy="140387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500"/>
            <a:stretch/>
          </p:blipFill>
          <p:spPr>
            <a:xfrm>
              <a:off x="1606429" y="9596608"/>
              <a:ext cx="4717379" cy="371065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1606429" y="8992269"/>
              <a:ext cx="2080712" cy="22478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" t="84238" r="65801" b="9086"/>
            <a:stretch/>
          </p:blipFill>
          <p:spPr>
            <a:xfrm>
              <a:off x="1680319" y="9607955"/>
              <a:ext cx="1906403" cy="216024"/>
            </a:xfrm>
            <a:prstGeom prst="rect">
              <a:avLst/>
            </a:prstGeom>
          </p:spPr>
        </p:pic>
        <p:sp>
          <p:nvSpPr>
            <p:cNvPr id="32" name="正方形/長方形 31"/>
            <p:cNvSpPr/>
            <p:nvPr/>
          </p:nvSpPr>
          <p:spPr>
            <a:xfrm>
              <a:off x="1734292" y="9582988"/>
              <a:ext cx="176951" cy="2293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881706" y="9578625"/>
              <a:ext cx="1756426" cy="274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217" y="4037009"/>
            <a:ext cx="5133975" cy="44767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219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2066119" y="9418666"/>
            <a:ext cx="5292884" cy="915026"/>
          </a:xfrm>
        </p:spPr>
        <p:txBody>
          <a:bodyPr/>
          <a:lstStyle/>
          <a:p>
            <a:pPr algn="r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17" name="テキスト プレースホルダ 16"/>
          <p:cNvSpPr>
            <a:spLocks noGrp="1"/>
          </p:cNvSpPr>
          <p:nvPr>
            <p:ph type="body" idx="1"/>
          </p:nvPr>
        </p:nvSpPr>
        <p:spPr>
          <a:xfrm>
            <a:off x="2132098" y="594172"/>
            <a:ext cx="4791805" cy="9739520"/>
          </a:xfrm>
        </p:spPr>
        <p:txBody>
          <a:bodyPr wrap="square" anchor="t">
            <a:normAutofit/>
          </a:bodyPr>
          <a:lstStyle/>
          <a:p>
            <a:r>
              <a:rPr lang="ja-JP" altLang="en-US" sz="1600" dirty="0" smtClean="0"/>
              <a:t>システム構成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… … … … … … … … … …</a:t>
            </a:r>
            <a:r>
              <a:rPr lang="en-US" altLang="ja-JP" sz="1600" dirty="0" smtClean="0"/>
              <a:t>02</a:t>
            </a:r>
            <a:endParaRPr lang="en-US" altLang="ja-JP" sz="1600" dirty="0"/>
          </a:p>
          <a:p>
            <a:r>
              <a:rPr lang="en-US" altLang="ja-JP" sz="1600" dirty="0" smtClean="0"/>
              <a:t>	</a:t>
            </a:r>
            <a:r>
              <a:rPr lang="ja-JP" altLang="en-US" sz="1600" dirty="0" smtClean="0"/>
              <a:t>図書貸出システムメニュー</a:t>
            </a:r>
            <a:r>
              <a:rPr lang="en-US" altLang="ja-JP" sz="1600" dirty="0" smtClean="0"/>
              <a:t> … … 02</a:t>
            </a:r>
          </a:p>
          <a:p>
            <a:pPr marL="901700"/>
            <a:r>
              <a:rPr lang="en-US" altLang="ja-JP" sz="1600" dirty="0" err="1" smtClean="0"/>
              <a:t>Administorator</a:t>
            </a:r>
            <a:r>
              <a:rPr lang="ja-JP" altLang="en-US" sz="1600" dirty="0"/>
              <a:t>専用</a:t>
            </a:r>
            <a:r>
              <a:rPr lang="ja-JP" altLang="en-US" sz="1600" dirty="0" smtClean="0"/>
              <a:t>メニュー </a:t>
            </a:r>
            <a:r>
              <a:rPr lang="en-US" altLang="ja-JP" sz="1600" dirty="0" smtClean="0"/>
              <a:t>… … 03</a:t>
            </a:r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ログイン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ログアウト</a:t>
            </a:r>
            <a:r>
              <a:rPr lang="en-US" altLang="ja-JP" sz="1600" dirty="0" smtClean="0"/>
              <a:t>  </a:t>
            </a:r>
            <a:r>
              <a:rPr lang="en-US" altLang="ja-JP" sz="1600" dirty="0"/>
              <a:t>… … … … … … …</a:t>
            </a:r>
            <a:r>
              <a:rPr lang="en-US" altLang="ja-JP" sz="1600" dirty="0" smtClean="0"/>
              <a:t>04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  <a:r>
              <a:rPr lang="ja-JP" altLang="en-US" sz="1600" dirty="0" smtClean="0"/>
              <a:t>ログイン </a:t>
            </a:r>
            <a:r>
              <a:rPr lang="en-US" altLang="ja-JP" sz="1600" dirty="0" smtClean="0"/>
              <a:t>… </a:t>
            </a:r>
            <a:r>
              <a:rPr lang="en-US" altLang="ja-JP" sz="1600" dirty="0"/>
              <a:t>… … … … … … </a:t>
            </a:r>
            <a:r>
              <a:rPr lang="en-US" altLang="ja-JP" sz="1600" dirty="0" smtClean="0"/>
              <a:t>… 04</a:t>
            </a:r>
            <a:endParaRPr lang="en-US" altLang="ja-JP" sz="1600" dirty="0"/>
          </a:p>
          <a:p>
            <a:pPr marL="901700"/>
            <a:r>
              <a:rPr lang="ja-JP" altLang="en-US" sz="1600" dirty="0" smtClean="0"/>
              <a:t>ログアウト  </a:t>
            </a:r>
            <a:r>
              <a:rPr lang="en-US" altLang="ja-JP" sz="1600" dirty="0"/>
              <a:t>… … … … … </a:t>
            </a:r>
            <a:r>
              <a:rPr lang="en-US" altLang="ja-JP" sz="1600" dirty="0" smtClean="0"/>
              <a:t>… </a:t>
            </a:r>
            <a:r>
              <a:rPr lang="en-US" altLang="ja-JP" sz="1600" dirty="0"/>
              <a:t>… </a:t>
            </a:r>
            <a:r>
              <a:rPr lang="en-US" altLang="ja-JP" sz="1600" dirty="0" smtClean="0"/>
              <a:t>05</a:t>
            </a:r>
            <a:endParaRPr lang="en-US" altLang="ja-JP" sz="1600" dirty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1:</a:t>
            </a:r>
            <a:r>
              <a:rPr lang="ja-JP" altLang="en-US" sz="1600" dirty="0" smtClean="0"/>
              <a:t>図書貸出</a:t>
            </a:r>
            <a:r>
              <a:rPr lang="en-US" altLang="ja-JP" sz="1600" dirty="0" smtClean="0"/>
              <a:t>… … … … … … </a:t>
            </a:r>
            <a:r>
              <a:rPr lang="en-US" altLang="ja-JP" sz="1600" dirty="0"/>
              <a:t>… … </a:t>
            </a:r>
            <a:r>
              <a:rPr lang="en-US" altLang="ja-JP" sz="1600" dirty="0" smtClean="0"/>
              <a:t>…</a:t>
            </a:r>
            <a:r>
              <a:rPr lang="en-US" altLang="ja-JP" sz="1600" dirty="0"/>
              <a:t> …</a:t>
            </a:r>
            <a:r>
              <a:rPr lang="en-US" altLang="ja-JP" sz="1600" dirty="0" smtClean="0"/>
              <a:t> …06</a:t>
            </a:r>
          </a:p>
          <a:p>
            <a:r>
              <a:rPr lang="en-US" altLang="ja-JP" sz="1600" dirty="0" smtClean="0"/>
              <a:t>	</a:t>
            </a:r>
          </a:p>
          <a:p>
            <a:r>
              <a:rPr lang="en-US" altLang="ja-JP" sz="1600" dirty="0" smtClean="0"/>
              <a:t>2:</a:t>
            </a:r>
            <a:r>
              <a:rPr lang="ja-JP" altLang="en-US" sz="1600" dirty="0" smtClean="0"/>
              <a:t>図書返却</a:t>
            </a:r>
            <a:r>
              <a:rPr lang="en-US" altLang="ja-JP" sz="1600" dirty="0" smtClean="0"/>
              <a:t>… … … … … … … … … … …09</a:t>
            </a:r>
          </a:p>
          <a:p>
            <a:r>
              <a:rPr lang="en-US" altLang="ja-JP" sz="1600" dirty="0" smtClean="0"/>
              <a:t>	</a:t>
            </a:r>
          </a:p>
          <a:p>
            <a:r>
              <a:rPr lang="en-US" altLang="ja-JP" sz="1600" dirty="0" smtClean="0"/>
              <a:t>3:</a:t>
            </a:r>
            <a:r>
              <a:rPr lang="ja-JP" altLang="en-US" sz="1600" dirty="0" smtClean="0"/>
              <a:t>図書管理</a:t>
            </a:r>
            <a:r>
              <a:rPr lang="en-US" altLang="ja-JP" sz="1600" dirty="0" smtClean="0"/>
              <a:t>… … … … … … … … … … … 11</a:t>
            </a:r>
          </a:p>
          <a:p>
            <a:r>
              <a:rPr lang="en-US" altLang="ja-JP" sz="1600" dirty="0" smtClean="0"/>
              <a:t>	1:</a:t>
            </a:r>
            <a:r>
              <a:rPr lang="ja-JP" altLang="en-US" sz="1600" dirty="0" smtClean="0"/>
              <a:t>図書</a:t>
            </a:r>
            <a:r>
              <a:rPr lang="ja-JP" altLang="en-US" sz="1600" dirty="0"/>
              <a:t>登録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… … … … … … … 11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2:</a:t>
            </a:r>
            <a:r>
              <a:rPr lang="ja-JP" altLang="en-US" sz="1600" dirty="0" smtClean="0"/>
              <a:t>図書削除 </a:t>
            </a:r>
            <a:r>
              <a:rPr lang="en-US" altLang="ja-JP" sz="1600" dirty="0" smtClean="0"/>
              <a:t>… </a:t>
            </a:r>
            <a:r>
              <a:rPr lang="en-US" altLang="ja-JP" sz="1600" dirty="0"/>
              <a:t>… … … … … … </a:t>
            </a:r>
            <a:r>
              <a:rPr lang="en-US" altLang="ja-JP" sz="1600" dirty="0" smtClean="0"/>
              <a:t>14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3:</a:t>
            </a:r>
            <a:r>
              <a:rPr lang="ja-JP" altLang="en-US" sz="1600" dirty="0" smtClean="0"/>
              <a:t>図書一覧 </a:t>
            </a:r>
            <a:r>
              <a:rPr lang="en-US" altLang="ja-JP" sz="1600" dirty="0"/>
              <a:t>… … … … … … … </a:t>
            </a:r>
            <a:r>
              <a:rPr lang="en-US" altLang="ja-JP" sz="1600" dirty="0" smtClean="0"/>
              <a:t>16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4:</a:t>
            </a:r>
            <a:r>
              <a:rPr lang="ja-JP" altLang="en-US" sz="1600" dirty="0" smtClean="0"/>
              <a:t>図書</a:t>
            </a:r>
            <a:r>
              <a:rPr lang="en-US" altLang="ja-JP" sz="1600" dirty="0" smtClean="0"/>
              <a:t>CSV</a:t>
            </a:r>
            <a:r>
              <a:rPr lang="ja-JP" altLang="en-US" sz="1600" dirty="0" smtClean="0"/>
              <a:t>出力  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… … … … … </a:t>
            </a:r>
            <a:r>
              <a:rPr lang="en-US" altLang="ja-JP" sz="1600" dirty="0" smtClean="0"/>
              <a:t>18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5:</a:t>
            </a:r>
            <a:r>
              <a:rPr lang="ja-JP" altLang="en-US" sz="1600" dirty="0" smtClean="0"/>
              <a:t>貸出中図書</a:t>
            </a:r>
            <a:r>
              <a:rPr lang="en-US" altLang="ja-JP" sz="1600" dirty="0" smtClean="0"/>
              <a:t>CSV</a:t>
            </a:r>
            <a:r>
              <a:rPr lang="ja-JP" altLang="en-US" sz="1600" dirty="0"/>
              <a:t>出力  </a:t>
            </a:r>
            <a:r>
              <a:rPr lang="en-US" altLang="ja-JP" sz="1600" dirty="0" smtClean="0"/>
              <a:t>… … </a:t>
            </a:r>
            <a:r>
              <a:rPr lang="en-US" altLang="ja-JP" sz="1600" dirty="0"/>
              <a:t>… </a:t>
            </a:r>
            <a:r>
              <a:rPr lang="en-US" altLang="ja-JP" sz="1600" dirty="0" smtClean="0"/>
              <a:t>20</a:t>
            </a:r>
            <a:endParaRPr lang="en-US" altLang="ja-JP" sz="1600" dirty="0"/>
          </a:p>
          <a:p>
            <a:r>
              <a:rPr lang="en-US" altLang="ja-JP" sz="1600" dirty="0" smtClean="0"/>
              <a:t>	</a:t>
            </a:r>
          </a:p>
          <a:p>
            <a:r>
              <a:rPr lang="en-US" altLang="ja-JP" sz="1600" dirty="0" smtClean="0"/>
              <a:t>4:</a:t>
            </a:r>
            <a:r>
              <a:rPr lang="ja-JP" altLang="en-US" sz="1600" dirty="0" smtClean="0"/>
              <a:t>利用者管理</a:t>
            </a:r>
            <a:r>
              <a:rPr lang="en-US" altLang="ja-JP" sz="1600" dirty="0" smtClean="0"/>
              <a:t>… … … … … … … … … … 22</a:t>
            </a:r>
          </a:p>
          <a:p>
            <a:r>
              <a:rPr lang="en-US" altLang="ja-JP" sz="1600" dirty="0" smtClean="0"/>
              <a:t>	1:</a:t>
            </a:r>
            <a:r>
              <a:rPr lang="ja-JP" altLang="en-US" sz="1600" dirty="0" smtClean="0"/>
              <a:t>利用者登録 </a:t>
            </a:r>
            <a:r>
              <a:rPr lang="en-US" altLang="ja-JP" sz="1600" dirty="0" smtClean="0"/>
              <a:t>… … … … … … 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22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2:</a:t>
            </a:r>
            <a:r>
              <a:rPr lang="ja-JP" altLang="en-US" sz="1600" dirty="0" smtClean="0"/>
              <a:t>利用者削除 </a:t>
            </a:r>
            <a:r>
              <a:rPr lang="en-US" altLang="ja-JP" sz="1600" dirty="0"/>
              <a:t>… … … … … … </a:t>
            </a:r>
            <a:r>
              <a:rPr lang="en-US" altLang="ja-JP" sz="1600" dirty="0" smtClean="0"/>
              <a:t> 24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3:</a:t>
            </a:r>
            <a:r>
              <a:rPr lang="ja-JP" altLang="en-US" sz="1600" dirty="0" smtClean="0"/>
              <a:t>利用者一覧 </a:t>
            </a:r>
            <a:r>
              <a:rPr lang="en-US" altLang="ja-JP" sz="1600" dirty="0"/>
              <a:t>… … … … … … </a:t>
            </a:r>
            <a:r>
              <a:rPr lang="en-US" altLang="ja-JP" sz="1600" dirty="0" smtClean="0"/>
              <a:t> 25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4:CSV</a:t>
            </a:r>
            <a:r>
              <a:rPr lang="ja-JP" altLang="en-US" sz="1600" dirty="0" smtClean="0"/>
              <a:t>出力 </a:t>
            </a:r>
            <a:r>
              <a:rPr lang="en-US" altLang="ja-JP" sz="1600" dirty="0"/>
              <a:t>… … … … … … … </a:t>
            </a:r>
            <a:r>
              <a:rPr lang="en-US" altLang="ja-JP" sz="1600" dirty="0" smtClean="0"/>
              <a:t>26</a:t>
            </a:r>
            <a:endParaRPr lang="en-US" altLang="ja-JP" sz="1600" dirty="0"/>
          </a:p>
          <a:p>
            <a:r>
              <a:rPr lang="en-US" altLang="ja-JP" sz="1600" dirty="0" smtClean="0"/>
              <a:t>	</a:t>
            </a:r>
          </a:p>
          <a:p>
            <a:r>
              <a:rPr lang="en-US" altLang="ja-JP" sz="1600" dirty="0" err="1" smtClean="0"/>
              <a:t>Administorator</a:t>
            </a:r>
            <a:r>
              <a:rPr lang="ja-JP" altLang="en-US" sz="1600" dirty="0"/>
              <a:t>専用</a:t>
            </a: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 … … … … … 27</a:t>
            </a:r>
          </a:p>
          <a:p>
            <a:r>
              <a:rPr lang="en-US" altLang="ja-JP" sz="1600" dirty="0" smtClean="0"/>
              <a:t>	1:</a:t>
            </a:r>
            <a:r>
              <a:rPr lang="ja-JP" altLang="en-US" sz="1600" dirty="0" smtClean="0"/>
              <a:t>ユーザ登録 </a:t>
            </a:r>
            <a:r>
              <a:rPr lang="en-US" altLang="ja-JP" sz="1600" dirty="0" smtClean="0"/>
              <a:t>… … … … … …  27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2:</a:t>
            </a:r>
            <a:r>
              <a:rPr lang="ja-JP" altLang="en-US" sz="1600" dirty="0" smtClean="0"/>
              <a:t>ユーザ削除 </a:t>
            </a:r>
            <a:r>
              <a:rPr lang="en-US" altLang="ja-JP" sz="1600" dirty="0"/>
              <a:t>… … … … … … </a:t>
            </a:r>
            <a:r>
              <a:rPr lang="en-US" altLang="ja-JP" sz="1600" dirty="0" smtClean="0"/>
              <a:t> 29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3:</a:t>
            </a:r>
            <a:r>
              <a:rPr lang="ja-JP" altLang="en-US" sz="1600" dirty="0" smtClean="0"/>
              <a:t>ユーザ</a:t>
            </a:r>
            <a:r>
              <a:rPr lang="ja-JP" altLang="en-US" sz="1600" dirty="0"/>
              <a:t>一覧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… … … … … … </a:t>
            </a:r>
            <a:r>
              <a:rPr lang="en-US" altLang="ja-JP" sz="1600" dirty="0" smtClean="0"/>
              <a:t> 31</a:t>
            </a:r>
            <a:endParaRPr lang="en-US" altLang="ja-JP" sz="1600" dirty="0"/>
          </a:p>
        </p:txBody>
      </p:sp>
      <p:sp>
        <p:nvSpPr>
          <p:cNvPr id="19" name="スライド番号プレースホル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4:</a:t>
            </a:r>
            <a:r>
              <a:rPr lang="ja-JP" altLang="en-US" dirty="0" smtClean="0"/>
              <a:t>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87117" y="2095029"/>
            <a:ext cx="63136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ja-JP" altLang="en-US" dirty="0" smtClean="0"/>
              <a:t>③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ファイル保存用のダイアログが表示される。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保存場所、ファイル名を選択・入力して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「保存」を選択。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6871739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④保存先のパスが表示される。</a:t>
            </a:r>
            <a:endParaRPr kumimoji="1" lang="en-US" altLang="ja-JP" dirty="0" smtClean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9" y="3337435"/>
            <a:ext cx="5725925" cy="323568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6156895" y="6062373"/>
            <a:ext cx="576064" cy="288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3"/>
          <a:stretch/>
        </p:blipFill>
        <p:spPr>
          <a:xfrm>
            <a:off x="1606429" y="7364578"/>
            <a:ext cx="5807203" cy="1933484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2916535" y="8731076"/>
            <a:ext cx="3024336" cy="216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80631" y="841772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↓保存先のパス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4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5:</a:t>
            </a:r>
            <a:r>
              <a:rPr lang="ja-JP" altLang="en-US" dirty="0" smtClean="0"/>
              <a:t>貸出中図書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2060552"/>
            <a:ext cx="629191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図書のデータベースに登録されている図書のうち貸出中の</a:t>
            </a:r>
            <a:r>
              <a:rPr kumimoji="1" lang="ja-JP" altLang="en-US" dirty="0" smtClean="0"/>
              <a:t>図書情報を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形式で出力する。</a:t>
            </a:r>
            <a:endParaRPr lang="en-US" altLang="ja-JP" dirty="0" smtClean="0"/>
          </a:p>
          <a:p>
            <a:r>
              <a:rPr kumimoji="1" lang="ja-JP" altLang="en-US" dirty="0" smtClean="0"/>
              <a:t>全ての図書を</a:t>
            </a:r>
            <a:r>
              <a:rPr lang="ja-JP" altLang="en-US" dirty="0" smtClean="0"/>
              <a:t>出力したい場合は「</a:t>
            </a:r>
            <a:r>
              <a:rPr lang="en-US" altLang="ja-JP" dirty="0"/>
              <a:t>4</a:t>
            </a:r>
            <a:r>
              <a:rPr lang="en-US" altLang="ja-JP" dirty="0" smtClean="0"/>
              <a:t>:</a:t>
            </a:r>
            <a:r>
              <a:rPr lang="ja-JP" altLang="en-US" dirty="0" smtClean="0"/>
              <a:t>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出力」参照。</a:t>
            </a:r>
            <a:endParaRPr lang="en-US" altLang="ja-JP" dirty="0" smtClean="0"/>
          </a:p>
          <a:p>
            <a:r>
              <a:rPr lang="en-US" altLang="ja-JP" dirty="0"/>
              <a:t>CSV</a:t>
            </a:r>
            <a:r>
              <a:rPr lang="ja-JP" altLang="en-US" dirty="0"/>
              <a:t>で</a:t>
            </a:r>
            <a:r>
              <a:rPr lang="ja-JP" altLang="en-US" dirty="0" smtClean="0"/>
              <a:t>出力される項目は下図。</a:t>
            </a:r>
            <a:endParaRPr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548383" y="5234654"/>
            <a:ext cx="4732007" cy="2376264"/>
            <a:chOff x="1208863" y="4194572"/>
            <a:chExt cx="5916204" cy="304491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4"/>
            <a:stretch/>
          </p:blipFill>
          <p:spPr>
            <a:xfrm>
              <a:off x="1208863" y="4194572"/>
              <a:ext cx="5911326" cy="2736304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1281436" y="5649247"/>
              <a:ext cx="1635663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86875" y="6433875"/>
              <a:ext cx="2195976" cy="35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04367" y="6382657"/>
              <a:ext cx="221233" cy="29391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213741" y="6691085"/>
              <a:ext cx="5911326" cy="548399"/>
              <a:chOff x="1208863" y="7840632"/>
              <a:chExt cx="5911326" cy="548399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46"/>
              <a:stretch/>
            </p:blipFill>
            <p:spPr>
              <a:xfrm>
                <a:off x="1208863" y="7883421"/>
                <a:ext cx="5911326" cy="50561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>
              <a:xfrm>
                <a:off x="1283278" y="7840632"/>
                <a:ext cx="2520280" cy="352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/>
          <p:cNvSpPr txBox="1"/>
          <p:nvPr/>
        </p:nvSpPr>
        <p:spPr>
          <a:xfrm>
            <a:off x="1187118" y="4584498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①メニューより「</a:t>
            </a:r>
            <a:r>
              <a:rPr lang="en-US" altLang="ja-JP" dirty="0" smtClean="0"/>
              <a:t>3:</a:t>
            </a:r>
            <a:r>
              <a:rPr lang="ja-JP" altLang="en-US" dirty="0" smtClean="0"/>
              <a:t>図書管理」を選択入力。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7820054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②「</a:t>
            </a:r>
            <a:r>
              <a:rPr lang="en-US" altLang="ja-JP" dirty="0" smtClean="0"/>
              <a:t>5:</a:t>
            </a:r>
            <a:r>
              <a:rPr lang="ja-JP" altLang="en-US" dirty="0" smtClean="0"/>
              <a:t>貸出中図書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出力」を選択入力。</a:t>
            </a:r>
            <a:endParaRPr kumimoji="1" lang="en-US" altLang="ja-JP" dirty="0" smtClean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99"/>
          <a:stretch/>
        </p:blipFill>
        <p:spPr>
          <a:xfrm>
            <a:off x="1617154" y="8416084"/>
            <a:ext cx="4717379" cy="120840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59"/>
          <a:stretch/>
        </p:blipFill>
        <p:spPr>
          <a:xfrm>
            <a:off x="1606429" y="8615109"/>
            <a:ext cx="4717379" cy="140387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0"/>
          <a:stretch/>
        </p:blipFill>
        <p:spPr>
          <a:xfrm>
            <a:off x="1606429" y="9849588"/>
            <a:ext cx="4717379" cy="371065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1606429" y="9245249"/>
            <a:ext cx="2080712" cy="2247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 t="84238" r="65801" b="9086"/>
          <a:stretch/>
        </p:blipFill>
        <p:spPr>
          <a:xfrm>
            <a:off x="1680319" y="9860935"/>
            <a:ext cx="1906403" cy="21602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84495" r="72333" b="10387"/>
          <a:stretch/>
        </p:blipFill>
        <p:spPr>
          <a:xfrm>
            <a:off x="1677797" y="9849589"/>
            <a:ext cx="1698071" cy="184026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1734292" y="9835968"/>
            <a:ext cx="176951" cy="2293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881706" y="9831605"/>
            <a:ext cx="1756426" cy="2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番号を入力する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383" y="3784265"/>
            <a:ext cx="5153025" cy="4191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378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6" t="-2677" r="-38" b="-1459"/>
          <a:stretch/>
        </p:blipFill>
        <p:spPr>
          <a:xfrm>
            <a:off x="1591124" y="3234199"/>
            <a:ext cx="5822169" cy="3363920"/>
          </a:xfrm>
          <a:prstGeom prst="rect">
            <a:avLst/>
          </a:prstGeom>
        </p:spPr>
      </p:pic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3:</a:t>
            </a:r>
            <a:r>
              <a:rPr lang="ja-JP" altLang="en-US" dirty="0" smtClean="0"/>
              <a:t>図書管理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:</a:t>
            </a:r>
            <a:r>
              <a:rPr lang="ja-JP" altLang="en-US" dirty="0" smtClean="0"/>
              <a:t>貸出中図書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87117" y="2095029"/>
            <a:ext cx="63136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ja-JP" altLang="en-US" dirty="0" smtClean="0"/>
              <a:t>③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ファイル保存用のダイアログが表示される。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保存場所、ファイル名を選択・入力して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「保存」を選択。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6871739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④保存先のパスが表示される。</a:t>
            </a:r>
            <a:endParaRPr kumimoji="1" lang="en-US" altLang="ja-JP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6156895" y="6062373"/>
            <a:ext cx="576064" cy="288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3"/>
          <a:stretch/>
        </p:blipFill>
        <p:spPr>
          <a:xfrm>
            <a:off x="1606429" y="7364578"/>
            <a:ext cx="5807203" cy="1933484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2916535" y="8731076"/>
            <a:ext cx="3024336" cy="216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80631" y="841772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↓保存先のパス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1:</a:t>
            </a:r>
            <a:r>
              <a:rPr lang="ja-JP" altLang="en-US" dirty="0" smtClean="0"/>
              <a:t>利用者の登録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7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:</a:t>
            </a:r>
            <a:r>
              <a:rPr lang="ja-JP" altLang="en-US" dirty="0" smtClean="0"/>
              <a:t>利用者管理</a:t>
            </a:r>
            <a:endParaRPr kumimoji="1" lang="ja-JP" altLang="en-US" dirty="0"/>
          </a:p>
        </p:txBody>
      </p:sp>
      <p:sp>
        <p:nvSpPr>
          <p:cNvPr id="14" name="テキスト ボックス 19"/>
          <p:cNvSpPr txBox="1"/>
          <p:nvPr/>
        </p:nvSpPr>
        <p:spPr>
          <a:xfrm>
            <a:off x="1640912" y="2132897"/>
            <a:ext cx="607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利用者の登録を行います。</a:t>
            </a:r>
            <a:endParaRPr lang="en-US" altLang="ja-JP" sz="1800" dirty="0" smtClean="0"/>
          </a:p>
          <a:p>
            <a:r>
              <a:rPr lang="ja-JP" altLang="en-US" sz="1800" dirty="0" smtClean="0"/>
              <a:t>利用者一覧から利用者登録入力を選択する。</a:t>
            </a:r>
            <a:endParaRPr lang="en-US" altLang="ja-JP" sz="1800" dirty="0" smtClean="0"/>
          </a:p>
          <a:p>
            <a:r>
              <a:rPr lang="ja-JP" altLang="en-US" sz="1800" dirty="0" smtClean="0"/>
              <a:t>利用者名を入力し、利用者詳細情報の登録を行う。</a:t>
            </a:r>
            <a:endParaRPr lang="en-US" altLang="ja-JP" sz="1800" dirty="0"/>
          </a:p>
        </p:txBody>
      </p:sp>
      <p:sp>
        <p:nvSpPr>
          <p:cNvPr id="16" name="テキスト ボックス 10"/>
          <p:cNvSpPr txBox="1"/>
          <p:nvPr/>
        </p:nvSpPr>
        <p:spPr>
          <a:xfrm>
            <a:off x="1619167" y="3159681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①メニューより「</a:t>
            </a:r>
            <a:r>
              <a:rPr lang="en-US" altLang="ja-JP" sz="1800" dirty="0" smtClean="0"/>
              <a:t>4:</a:t>
            </a:r>
            <a:r>
              <a:rPr lang="ja-JP" altLang="en-US" sz="1800" dirty="0"/>
              <a:t>利用者</a:t>
            </a:r>
            <a:r>
              <a:rPr lang="ja-JP" altLang="en-US" sz="1800" dirty="0" smtClean="0"/>
              <a:t>管理</a:t>
            </a:r>
            <a:r>
              <a:rPr lang="ja-JP" altLang="en-US" sz="1800" dirty="0"/>
              <a:t>」を選択入力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  <p:sp>
        <p:nvSpPr>
          <p:cNvPr id="18" name="テキスト ボックス 11"/>
          <p:cNvSpPr txBox="1"/>
          <p:nvPr/>
        </p:nvSpPr>
        <p:spPr>
          <a:xfrm>
            <a:off x="1640912" y="6137294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②</a:t>
            </a:r>
            <a:r>
              <a:rPr lang="ja-JP" altLang="en-US" sz="1800" dirty="0" smtClean="0"/>
              <a:t>「</a:t>
            </a:r>
            <a:r>
              <a:rPr lang="en-US" altLang="ja-JP" sz="1800" dirty="0"/>
              <a:t>4</a:t>
            </a:r>
            <a:r>
              <a:rPr lang="en-US" altLang="ja-JP" sz="1800" dirty="0" smtClean="0"/>
              <a:t>:</a:t>
            </a:r>
            <a:r>
              <a:rPr lang="ja-JP" altLang="en-US" sz="1800" dirty="0"/>
              <a:t>利用者登録</a:t>
            </a:r>
            <a:r>
              <a:rPr lang="ja-JP" altLang="en-US" sz="1800" dirty="0" smtClean="0"/>
              <a:t>」を選択</a:t>
            </a:r>
            <a:r>
              <a:rPr lang="ja-JP" altLang="en-US" sz="1800" dirty="0"/>
              <a:t>入力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/>
          <a:srcRect t="7084" b="11612"/>
          <a:stretch/>
        </p:blipFill>
        <p:spPr>
          <a:xfrm>
            <a:off x="1980431" y="3803037"/>
            <a:ext cx="4896967" cy="223848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4"/>
          <a:srcRect l="9476" t="10637" r="8624" b="16528"/>
          <a:stretch/>
        </p:blipFill>
        <p:spPr>
          <a:xfrm>
            <a:off x="1980431" y="6763740"/>
            <a:ext cx="4896967" cy="238985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3550702" y="5164774"/>
            <a:ext cx="175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番号を</a:t>
            </a:r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選択</a:t>
            </a:r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16647" y="5174653"/>
            <a:ext cx="1308266" cy="2247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585564" y="7259785"/>
            <a:ext cx="1478697" cy="3067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テキスト ボックス 21"/>
          <p:cNvSpPr txBox="1"/>
          <p:nvPr/>
        </p:nvSpPr>
        <p:spPr>
          <a:xfrm>
            <a:off x="2446699" y="8876598"/>
            <a:ext cx="175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番号を</a:t>
            </a:r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1:</a:t>
            </a:r>
            <a:r>
              <a:rPr lang="ja-JP" altLang="en-US" dirty="0" smtClean="0"/>
              <a:t>利用者の登録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7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:</a:t>
            </a:r>
            <a:r>
              <a:rPr lang="ja-JP" altLang="en-US" dirty="0" smtClean="0"/>
              <a:t>利用者管理</a:t>
            </a:r>
            <a:endParaRPr kumimoji="1" lang="ja-JP" altLang="en-US" dirty="0"/>
          </a:p>
        </p:txBody>
      </p:sp>
      <p:sp>
        <p:nvSpPr>
          <p:cNvPr id="13" name="テキスト ボックス 11"/>
          <p:cNvSpPr txBox="1"/>
          <p:nvPr/>
        </p:nvSpPr>
        <p:spPr>
          <a:xfrm>
            <a:off x="1367277" y="8032336"/>
            <a:ext cx="6072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　</a:t>
            </a:r>
            <a:r>
              <a:rPr lang="ja-JP" altLang="en-US" sz="1800" dirty="0" smtClean="0"/>
              <a:t>その他</a:t>
            </a:r>
            <a:r>
              <a:rPr lang="ja-JP" altLang="en-US" sz="1800" dirty="0"/>
              <a:t>追加</a:t>
            </a:r>
            <a:r>
              <a:rPr lang="ja-JP" altLang="en-US" sz="1800" dirty="0" smtClean="0"/>
              <a:t>オプション　</a:t>
            </a:r>
            <a:endParaRPr lang="en-US" altLang="ja-JP" sz="1800" dirty="0" smtClean="0"/>
          </a:p>
          <a:p>
            <a:r>
              <a:rPr lang="ja-JP" altLang="en-US" sz="1800" dirty="0"/>
              <a:t>　　</a:t>
            </a:r>
            <a:endParaRPr lang="en-US" altLang="ja-JP" sz="1800" dirty="0"/>
          </a:p>
          <a:p>
            <a:r>
              <a:rPr lang="ja-JP" altLang="en-US" sz="1800" dirty="0"/>
              <a:t>　・</a:t>
            </a:r>
            <a:r>
              <a:rPr lang="ja-JP" altLang="en-US" sz="1800" dirty="0" smtClean="0"/>
              <a:t>カナ制限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・数字制限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/>
              <a:t>　</a:t>
            </a:r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ja-JP" altLang="en-US" sz="1800" dirty="0" smtClean="0"/>
              <a:t>　・英字制限</a:t>
            </a:r>
            <a:r>
              <a:rPr lang="ja-JP" altLang="en-US" sz="1800" dirty="0"/>
              <a:t>　</a:t>
            </a:r>
            <a:endParaRPr lang="en-US" altLang="ja-JP" sz="1800" dirty="0" smtClean="0"/>
          </a:p>
        </p:txBody>
      </p:sp>
      <p:sp>
        <p:nvSpPr>
          <p:cNvPr id="14" name="テキスト ボックス 20"/>
          <p:cNvSpPr txBox="1"/>
          <p:nvPr/>
        </p:nvSpPr>
        <p:spPr>
          <a:xfrm>
            <a:off x="1741827" y="5292875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④ 入力</a:t>
            </a:r>
            <a:r>
              <a:rPr lang="ja-JP" altLang="en-US" sz="1800" dirty="0"/>
              <a:t>内容</a:t>
            </a:r>
            <a:r>
              <a:rPr lang="ja-JP" altLang="en-US" sz="1800" dirty="0" smtClean="0"/>
              <a:t>の確認をし、確定し</a:t>
            </a:r>
            <a:r>
              <a:rPr lang="ja-JP" altLang="en-US" sz="1800" dirty="0"/>
              <a:t>て</a:t>
            </a:r>
            <a:r>
              <a:rPr lang="ja-JP" altLang="en-US" sz="1800" dirty="0" smtClean="0"/>
              <a:t>良ければ</a:t>
            </a:r>
            <a:r>
              <a:rPr lang="ja-JP" altLang="en-US" sz="1800" dirty="0" err="1" smtClean="0"/>
              <a:t>ｙ</a:t>
            </a:r>
            <a:endParaRPr lang="en-US" altLang="ja-JP" sz="1800" dirty="0" smtClean="0"/>
          </a:p>
          <a:p>
            <a:r>
              <a:rPr lang="ja-JP" altLang="en-US" sz="1800" dirty="0" smtClean="0"/>
              <a:t>　 やめる場合はｎを入力します。</a:t>
            </a:r>
            <a:endParaRPr lang="en-US" altLang="ja-JP" sz="1800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/>
          <a:srcRect l="15468" t="32248" r="48160" b="62272"/>
          <a:stretch/>
        </p:blipFill>
        <p:spPr>
          <a:xfrm>
            <a:off x="3040695" y="9134069"/>
            <a:ext cx="3925607" cy="33253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l="15180" t="25888" r="48160" b="68288"/>
          <a:stretch/>
        </p:blipFill>
        <p:spPr>
          <a:xfrm>
            <a:off x="3040696" y="8597356"/>
            <a:ext cx="3956734" cy="35336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/>
          <a:srcRect l="15146" t="49924" r="48160" b="44080"/>
          <a:stretch/>
        </p:blipFill>
        <p:spPr>
          <a:xfrm>
            <a:off x="3014436" y="10216607"/>
            <a:ext cx="3960440" cy="36383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3"/>
          <a:srcRect l="15560" t="43896" r="48161" b="49768"/>
          <a:stretch/>
        </p:blipFill>
        <p:spPr>
          <a:xfrm>
            <a:off x="3061252" y="9633673"/>
            <a:ext cx="3915622" cy="384441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4"/>
          <a:srcRect l="21904" r="21909" b="41113"/>
          <a:stretch/>
        </p:blipFill>
        <p:spPr>
          <a:xfrm>
            <a:off x="1980431" y="2559200"/>
            <a:ext cx="4248473" cy="250333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4"/>
          <a:srcRect l="21904" t="58858" r="21909" b="3878"/>
          <a:stretch/>
        </p:blipFill>
        <p:spPr>
          <a:xfrm>
            <a:off x="2032584" y="6144968"/>
            <a:ext cx="4248473" cy="1584176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2047445" y="7412370"/>
            <a:ext cx="3376490" cy="192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2" name="テキスト ボックス 27"/>
          <p:cNvSpPr txBox="1"/>
          <p:nvPr/>
        </p:nvSpPr>
        <p:spPr>
          <a:xfrm>
            <a:off x="4472478" y="6986272"/>
            <a:ext cx="175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↓　</a:t>
            </a:r>
            <a:r>
              <a:rPr kumimoji="1" lang="en-US" altLang="ja-JP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y/n</a:t>
            </a:r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選択</a:t>
            </a:r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0"/>
          <p:cNvSpPr txBox="1"/>
          <p:nvPr/>
        </p:nvSpPr>
        <p:spPr>
          <a:xfrm>
            <a:off x="1741827" y="1997977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③</a:t>
            </a:r>
            <a:r>
              <a:rPr lang="en-US" altLang="ja-JP" sz="1800" dirty="0" smtClean="0"/>
              <a:t>  </a:t>
            </a:r>
            <a:r>
              <a:rPr lang="ja-JP" altLang="en-US" sz="1800" dirty="0" smtClean="0"/>
              <a:t>利用者の詳細情報を入力します。</a:t>
            </a:r>
            <a:endParaRPr lang="en-US" altLang="ja-JP" sz="1800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1991629" y="3427360"/>
            <a:ext cx="2567979" cy="970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テキスト ボックス 33"/>
          <p:cNvSpPr txBox="1"/>
          <p:nvPr/>
        </p:nvSpPr>
        <p:spPr>
          <a:xfrm>
            <a:off x="4588779" y="3362601"/>
            <a:ext cx="1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4"/>
          <p:cNvSpPr txBox="1"/>
          <p:nvPr/>
        </p:nvSpPr>
        <p:spPr>
          <a:xfrm>
            <a:off x="4606824" y="3631961"/>
            <a:ext cx="1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5"/>
          <p:cNvSpPr txBox="1"/>
          <p:nvPr/>
        </p:nvSpPr>
        <p:spPr>
          <a:xfrm>
            <a:off x="4613162" y="3891416"/>
            <a:ext cx="1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27278" y="4129162"/>
            <a:ext cx="1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27278" y="4363334"/>
            <a:ext cx="1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629480" y="4641025"/>
            <a:ext cx="1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631682" y="4882245"/>
            <a:ext cx="1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000652" y="3681225"/>
            <a:ext cx="2558956" cy="1088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004032" y="3922477"/>
            <a:ext cx="2555575" cy="1214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010020" y="4185578"/>
            <a:ext cx="2555575" cy="1214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995105" y="4436487"/>
            <a:ext cx="2555575" cy="1214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010019" y="4702196"/>
            <a:ext cx="2555575" cy="1214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991629" y="4967905"/>
            <a:ext cx="2555575" cy="1214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9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4:</a:t>
            </a:r>
            <a:r>
              <a:rPr lang="ja-JP" altLang="en-US" dirty="0" smtClean="0"/>
              <a:t>利用者管理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2:</a:t>
            </a:r>
            <a:r>
              <a:rPr kumimoji="1" lang="ja-JP" altLang="en-US" dirty="0" smtClean="0"/>
              <a:t>利用者の削除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87118" y="2060552"/>
            <a:ext cx="609397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①機能：図書の貸出を停止する利用者を利用者リストから削除する。</a:t>
            </a:r>
            <a:endParaRPr kumimoji="1" lang="en-US" altLang="ja-JP" dirty="0" smtClean="0"/>
          </a:p>
          <a:p>
            <a:r>
              <a:rPr kumimoji="1" lang="ja-JP" altLang="en-US" sz="2000" dirty="0" smtClean="0"/>
              <a:t>②</a:t>
            </a:r>
            <a:r>
              <a:rPr lang="ja-JP" altLang="en-US" sz="2000" dirty="0" smtClean="0"/>
              <a:t>操作方法：</a:t>
            </a:r>
            <a:endParaRPr lang="en-US" altLang="ja-JP" sz="2000" dirty="0" smtClean="0"/>
          </a:p>
          <a:p>
            <a:r>
              <a:rPr lang="en-US" altLang="ja-JP" sz="2000" dirty="0" smtClean="0"/>
              <a:t>a)</a:t>
            </a:r>
            <a:r>
              <a:rPr lang="ja-JP" altLang="en-US" sz="2000" dirty="0" smtClean="0"/>
              <a:t>削除する利用者のＩＤを確認</a:t>
            </a:r>
            <a:endParaRPr lang="en-US" altLang="ja-JP" sz="2000" dirty="0" smtClean="0"/>
          </a:p>
          <a:p>
            <a:r>
              <a:rPr lang="en-US" altLang="ja-JP" sz="2000" dirty="0" smtClean="0"/>
              <a:t>b)</a:t>
            </a:r>
            <a:r>
              <a:rPr lang="ja-JP" altLang="en-US" sz="2000" dirty="0" smtClean="0"/>
              <a:t>利用者管理メニュー⇒利用者削除　を選択</a:t>
            </a:r>
            <a:endParaRPr lang="en-US" altLang="ja-JP" sz="2000" dirty="0"/>
          </a:p>
          <a:p>
            <a:r>
              <a:rPr lang="en-US" altLang="ja-JP" sz="2000" dirty="0" smtClean="0"/>
              <a:t>c)</a:t>
            </a:r>
            <a:r>
              <a:rPr lang="ja-JP" altLang="en-US" sz="2000" dirty="0" smtClean="0"/>
              <a:t>表示された“登録ＩＤ一覧”に削除対象ＩＤがあることを確認し、ＩＤを入力する。</a:t>
            </a:r>
            <a:endParaRPr lang="en-US" altLang="ja-JP" sz="2000" dirty="0" smtClean="0"/>
          </a:p>
          <a:p>
            <a:r>
              <a:rPr lang="en-US" altLang="ja-JP" sz="2000" dirty="0" smtClean="0"/>
              <a:t>d)</a:t>
            </a:r>
            <a:r>
              <a:rPr lang="ja-JP" altLang="en-US" sz="2000" dirty="0" smtClean="0"/>
              <a:t>次に表示された削除対象利用者の情報を確認し、削除する場合には“ｙ”を、削除中止の場合には“ｎ”を入力する。</a:t>
            </a:r>
            <a:endParaRPr lang="en-US" altLang="ja-JP" sz="2000" dirty="0" smtClean="0"/>
          </a:p>
          <a:p>
            <a:r>
              <a:rPr lang="en-US" altLang="ja-JP" sz="2000" dirty="0" smtClean="0"/>
              <a:t>e)</a:t>
            </a:r>
            <a:r>
              <a:rPr lang="ja-JP" altLang="en-US" sz="2000" dirty="0"/>
              <a:t> 「図書借用中の利用者を削除できません。」の</a:t>
            </a:r>
            <a:r>
              <a:rPr lang="ja-JP" altLang="en-US" sz="2000" dirty="0" smtClean="0"/>
              <a:t>エラーメッセージが出た場合は、削除対象の利用者が、貸出図書の返却を終えてないため、返却の督促を行い、すべて返却後に削除を行う。</a:t>
            </a:r>
            <a:endParaRPr lang="en-US" altLang="ja-JP" sz="2000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17156" t="27562" r="25841" b="22235"/>
          <a:stretch/>
        </p:blipFill>
        <p:spPr>
          <a:xfrm>
            <a:off x="1130615" y="6663913"/>
            <a:ext cx="6256740" cy="30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4:</a:t>
            </a:r>
            <a:r>
              <a:rPr lang="ja-JP" altLang="en-US" dirty="0" smtClean="0"/>
              <a:t>利用者管理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92228" y="1483946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3:</a:t>
            </a:r>
            <a:r>
              <a:rPr kumimoji="1" lang="ja-JP" altLang="en-US" dirty="0" smtClean="0"/>
              <a:t>利用者一覧表示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79073" y="2363592"/>
            <a:ext cx="609397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①機能：</a:t>
            </a:r>
            <a:r>
              <a:rPr lang="ja-JP" altLang="ja-JP" sz="2000" dirty="0"/>
              <a:t>登録されているすべての利用者情報を表示する</a:t>
            </a:r>
            <a:r>
              <a:rPr lang="ja-JP" altLang="ja-JP" sz="2000" dirty="0" smtClean="0"/>
              <a:t>。</a:t>
            </a:r>
            <a:r>
              <a:rPr lang="ja-JP" altLang="en-US" sz="2000" dirty="0" smtClean="0"/>
              <a:t>（削除された利用者は表示しない。　過去履歴が必要な場合は、別メニューでＣＳＶを出力する）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②</a:t>
            </a:r>
            <a:r>
              <a:rPr lang="ja-JP" altLang="en-US" sz="2000" dirty="0" smtClean="0"/>
              <a:t>操作方法：利用者管理メニュー⇒利用者一覧　を選択し表示させる。</a:t>
            </a:r>
            <a:endParaRPr lang="en-US" altLang="ja-JP" sz="2000" dirty="0" smtClean="0"/>
          </a:p>
          <a:p>
            <a:endParaRPr kumimoji="1" lang="en-US" altLang="ja-JP" sz="2000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30" y="4574569"/>
            <a:ext cx="5256584" cy="32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4:</a:t>
            </a:r>
            <a:r>
              <a:rPr lang="ja-JP" altLang="en-US" dirty="0" smtClean="0"/>
              <a:t>利用者管理</a:t>
            </a:r>
            <a:endParaRPr kumimoji="1" lang="ja-JP" altLang="en-US" dirty="0"/>
          </a:p>
        </p:txBody>
      </p:sp>
      <p:sp>
        <p:nvSpPr>
          <p:cNvPr id="21" name="コンテンツ プレースホルダ 18"/>
          <p:cNvSpPr txBox="1">
            <a:spLocks/>
          </p:cNvSpPr>
          <p:nvPr/>
        </p:nvSpPr>
        <p:spPr>
          <a:xfrm>
            <a:off x="1187118" y="1458268"/>
            <a:ext cx="6200236" cy="571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利用者一覧ＣＳＶ出力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26214" y="2251938"/>
            <a:ext cx="6093975" cy="718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①機能：</a:t>
            </a:r>
            <a:r>
              <a:rPr lang="ja-JP" altLang="ja-JP" sz="2000" dirty="0"/>
              <a:t>登録されているすべての利用者情報</a:t>
            </a:r>
            <a:r>
              <a:rPr lang="ja-JP" altLang="ja-JP" sz="2000" dirty="0" smtClean="0"/>
              <a:t>を</a:t>
            </a:r>
            <a:r>
              <a:rPr lang="en-US" altLang="ja-JP" sz="2000" dirty="0" smtClean="0"/>
              <a:t>CSV</a:t>
            </a:r>
          </a:p>
          <a:p>
            <a:r>
              <a:rPr lang="ja-JP" altLang="en-US" sz="2000" dirty="0"/>
              <a:t>に</a:t>
            </a:r>
            <a:r>
              <a:rPr lang="ja-JP" altLang="ja-JP" sz="2000" dirty="0" smtClean="0"/>
              <a:t>出力</a:t>
            </a:r>
            <a:r>
              <a:rPr lang="ja-JP" altLang="ja-JP" sz="2000" dirty="0"/>
              <a:t>する</a:t>
            </a:r>
            <a:r>
              <a:rPr lang="ja-JP" altLang="ja-JP" sz="2000" dirty="0" smtClean="0"/>
              <a:t>。</a:t>
            </a:r>
            <a:endParaRPr lang="en-US" altLang="ja-JP" sz="2000" dirty="0" smtClean="0"/>
          </a:p>
          <a:p>
            <a:r>
              <a:rPr lang="ja-JP" altLang="en-US" sz="2000" dirty="0" smtClean="0"/>
              <a:t>（削除された利用者も含めすべての利用者の一覧）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②</a:t>
            </a:r>
            <a:r>
              <a:rPr lang="ja-JP" altLang="en-US" sz="2000" dirty="0" smtClean="0"/>
              <a:t>操作方法：</a:t>
            </a:r>
            <a:endParaRPr lang="en-US" altLang="ja-JP" sz="2000" dirty="0" smtClean="0"/>
          </a:p>
          <a:p>
            <a:r>
              <a:rPr lang="en-US" altLang="ja-JP" sz="2000" dirty="0" smtClean="0"/>
              <a:t>a)</a:t>
            </a:r>
            <a:r>
              <a:rPr lang="ja-JP" altLang="en-US" sz="2000" dirty="0" smtClean="0"/>
              <a:t>利用者管理メニュー⇒利用者ＣＳＶ出力　を選択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b)</a:t>
            </a:r>
            <a:r>
              <a:rPr kumimoji="1" lang="ja-JP" altLang="en-US" sz="2000" dirty="0" smtClean="0"/>
              <a:t>ポップアップされたダイアログから、ＣＳＶファイル保管場所を選択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r>
              <a:rPr kumimoji="1" lang="en-US" altLang="ja-JP" sz="2000" dirty="0" smtClean="0"/>
              <a:t>c)</a:t>
            </a:r>
            <a:r>
              <a:rPr kumimoji="1" lang="ja-JP" altLang="en-US" sz="2000" dirty="0" smtClean="0"/>
              <a:t>選択した場所にＣＳＶファイルを出力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d)</a:t>
            </a:r>
            <a:r>
              <a:rPr lang="ja-JP" altLang="en-US" sz="2000" dirty="0"/>
              <a:t>途中</a:t>
            </a:r>
            <a:r>
              <a:rPr lang="ja-JP" altLang="en-US" sz="2000" dirty="0" smtClean="0"/>
              <a:t>で</a:t>
            </a:r>
            <a:r>
              <a:rPr lang="ja-JP" altLang="en-US" sz="2000" dirty="0"/>
              <a:t>キャンセル</a:t>
            </a:r>
            <a:r>
              <a:rPr lang="ja-JP" altLang="en-US" sz="2000" dirty="0" smtClean="0"/>
              <a:t>した</a:t>
            </a:r>
            <a:r>
              <a:rPr lang="ja-JP" altLang="en-US" sz="2000" dirty="0"/>
              <a:t>場合</a:t>
            </a:r>
            <a:r>
              <a:rPr lang="ja-JP" altLang="en-US" sz="2000" dirty="0" smtClean="0"/>
              <a:t>はメニューに戻る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e)</a:t>
            </a:r>
            <a:r>
              <a:rPr lang="ja-JP" altLang="en-US" sz="2000" dirty="0"/>
              <a:t>選択</a:t>
            </a:r>
            <a:r>
              <a:rPr lang="ja-JP" altLang="en-US" sz="2000" dirty="0" smtClean="0"/>
              <a:t>した</a:t>
            </a:r>
            <a:r>
              <a:rPr lang="ja-JP" altLang="en-US" sz="2000" dirty="0"/>
              <a:t>場所</a:t>
            </a:r>
            <a:r>
              <a:rPr lang="ja-JP" altLang="en-US" sz="2000" dirty="0" smtClean="0"/>
              <a:t>に同名の既存ファイルがある</a:t>
            </a:r>
            <a:r>
              <a:rPr lang="ja-JP" altLang="en-US" sz="2000" dirty="0"/>
              <a:t>場合</a:t>
            </a:r>
            <a:r>
              <a:rPr lang="ja-JP" altLang="en-US" sz="2000" dirty="0" smtClean="0"/>
              <a:t>には追記される</a:t>
            </a:r>
            <a:endParaRPr lang="en-US" altLang="ja-JP" sz="2000" dirty="0" smtClean="0"/>
          </a:p>
          <a:p>
            <a:r>
              <a:rPr lang="en-US" altLang="ja-JP" sz="2000" dirty="0" smtClean="0"/>
              <a:t>f)</a:t>
            </a:r>
            <a:r>
              <a:rPr lang="ja-JP" altLang="en-US" sz="2000" dirty="0" smtClean="0"/>
              <a:t>既存ファイルを使用している場合には</a:t>
            </a:r>
            <a:r>
              <a:rPr lang="ja-JP" altLang="en-US" sz="2000" dirty="0"/>
              <a:t>出力</a:t>
            </a:r>
            <a:r>
              <a:rPr lang="ja-JP" altLang="en-US" sz="2000" dirty="0" smtClean="0"/>
              <a:t>を中止する</a:t>
            </a:r>
            <a:endParaRPr lang="en-US" altLang="ja-JP" sz="2000" dirty="0"/>
          </a:p>
          <a:p>
            <a:r>
              <a:rPr kumimoji="1" lang="ja-JP" altLang="en-US" sz="2000" dirty="0" smtClean="0"/>
              <a:t>注意事項：出力ファイルには個人情報が含まれているため、取り扱いに注意する（マル秘扱い）</a:t>
            </a:r>
            <a:endParaRPr kumimoji="1" lang="en-US" altLang="ja-JP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59" y="4554612"/>
            <a:ext cx="5112568" cy="2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964771" y="428233"/>
            <a:ext cx="6200236" cy="989378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Administorator</a:t>
            </a:r>
            <a:r>
              <a:rPr lang="ja-JP" altLang="en-US" dirty="0" smtClean="0"/>
              <a:t>専用メニュー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altLang="ja-JP" dirty="0" smtClean="0"/>
              <a:t>1:</a:t>
            </a:r>
            <a:r>
              <a:rPr lang="ja-JP" altLang="en-US" dirty="0" smtClean="0"/>
              <a:t>ユーザ登録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2060552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システム</a:t>
            </a:r>
            <a:r>
              <a:rPr lang="ja-JP" altLang="en-US" dirty="0" smtClean="0"/>
              <a:t>を使うユーザの登録をします。</a:t>
            </a:r>
            <a:endParaRPr kumimoji="1" lang="ja-JP" alt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/>
          <a:stretch/>
        </p:blipFill>
        <p:spPr>
          <a:xfrm>
            <a:off x="1836415" y="3881499"/>
            <a:ext cx="4248472" cy="243545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208863" y="2712064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でログインします。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8863" y="3290961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②メニューより 「</a:t>
            </a:r>
            <a:r>
              <a:rPr lang="en-US" altLang="ja-JP" dirty="0" smtClean="0"/>
              <a:t>1:</a:t>
            </a:r>
            <a:r>
              <a:rPr lang="ja-JP" altLang="en-US" dirty="0" smtClean="0"/>
              <a:t>ユーザ登録」を選択入力。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7118" y="6705757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③ユーザ名、パスワードを入力してください。</a:t>
            </a: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804725" y="7356615"/>
            <a:ext cx="4248472" cy="2833987"/>
            <a:chOff x="1836415" y="7286566"/>
            <a:chExt cx="4248472" cy="283398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415" y="7286566"/>
              <a:ext cx="4248472" cy="2833987"/>
            </a:xfrm>
            <a:prstGeom prst="rect">
              <a:avLst/>
            </a:prstGeom>
          </p:spPr>
        </p:pic>
        <p:sp>
          <p:nvSpPr>
            <p:cNvPr id="4" name="正方形/長方形 3"/>
            <p:cNvSpPr/>
            <p:nvPr/>
          </p:nvSpPr>
          <p:spPr>
            <a:xfrm>
              <a:off x="1882840" y="8731076"/>
              <a:ext cx="2814845" cy="1236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898244" y="7455465"/>
              <a:ext cx="213503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980431" y="8216866"/>
              <a:ext cx="648072" cy="13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76611" y="8578435"/>
              <a:ext cx="648072" cy="13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80431" y="7810847"/>
              <a:ext cx="648072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2290142" y="576278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番号を入力する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021160" y="5753362"/>
            <a:ext cx="221233" cy="273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957" y="5762625"/>
            <a:ext cx="103765" cy="252000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1980283" y="7898449"/>
            <a:ext cx="767524" cy="1408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980283" y="8263629"/>
            <a:ext cx="767524" cy="1408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980283" y="8625603"/>
            <a:ext cx="767524" cy="1408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908423" y="1360585"/>
            <a:ext cx="4248472" cy="2833987"/>
            <a:chOff x="1836415" y="7286566"/>
            <a:chExt cx="4248472" cy="2833987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415" y="7286566"/>
              <a:ext cx="4248472" cy="2833987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>
            <a:xfrm>
              <a:off x="1882840" y="9815688"/>
              <a:ext cx="2814845" cy="15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898244" y="7455465"/>
              <a:ext cx="213503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187118" y="771283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④入力後、登録情報が表示されます。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pPr defTabSz="914400"/>
            <a:r>
              <a:rPr lang="ja-JP" altLang="en-US" dirty="0"/>
              <a:t>図書貸出</a:t>
            </a:r>
            <a:r>
              <a:rPr lang="ja-JP" altLang="en-US" dirty="0" smtClean="0"/>
              <a:t>システムメニュー</a:t>
            </a:r>
            <a:endParaRPr lang="en-US" altLang="ja-JP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85940" y="2060552"/>
            <a:ext cx="60722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1:</a:t>
            </a:r>
            <a:r>
              <a:rPr kumimoji="1" lang="ja-JP" altLang="en-US" dirty="0" smtClean="0"/>
              <a:t>図書貸出</a:t>
            </a:r>
            <a:endParaRPr kumimoji="1" lang="en-US" altLang="ja-JP" dirty="0" smtClean="0"/>
          </a:p>
          <a:p>
            <a:r>
              <a:rPr lang="en-US" altLang="ja-JP" dirty="0" smtClean="0"/>
              <a:t>2:</a:t>
            </a:r>
            <a:r>
              <a:rPr lang="ja-JP" altLang="en-US" dirty="0" smtClean="0"/>
              <a:t>図書返却</a:t>
            </a:r>
            <a:endParaRPr lang="en-US" altLang="ja-JP" dirty="0" smtClean="0"/>
          </a:p>
          <a:p>
            <a:r>
              <a:rPr kumimoji="1" lang="en-US" altLang="ja-JP" dirty="0" smtClean="0"/>
              <a:t>3:</a:t>
            </a:r>
            <a:r>
              <a:rPr kumimoji="1" lang="ja-JP" altLang="en-US" dirty="0" smtClean="0"/>
              <a:t>図書管理</a:t>
            </a:r>
            <a:endParaRPr kumimoji="1" lang="en-US" altLang="ja-JP" dirty="0" smtClean="0"/>
          </a:p>
          <a:p>
            <a:pPr marL="723900"/>
            <a:r>
              <a:rPr lang="en-US" altLang="ja-JP" dirty="0" smtClean="0"/>
              <a:t>1:</a:t>
            </a:r>
            <a:r>
              <a:rPr lang="ja-JP" altLang="en-US" dirty="0" smtClean="0"/>
              <a:t>図書登録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2:</a:t>
            </a:r>
            <a:r>
              <a:rPr lang="ja-JP" altLang="en-US" dirty="0" smtClean="0"/>
              <a:t>図書削除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3:</a:t>
            </a:r>
            <a:r>
              <a:rPr lang="ja-JP" altLang="en-US" dirty="0" smtClean="0"/>
              <a:t>図書一覧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4:</a:t>
            </a:r>
            <a:r>
              <a:rPr lang="ja-JP" altLang="en-US" dirty="0" smtClean="0"/>
              <a:t>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5:</a:t>
            </a:r>
            <a:r>
              <a:rPr lang="ja-JP" altLang="en-US" dirty="0" smtClean="0"/>
              <a:t>貸出中図書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出力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00:</a:t>
            </a:r>
            <a:r>
              <a:rPr lang="ja-JP" altLang="en-US" dirty="0" smtClean="0"/>
              <a:t>戻る</a:t>
            </a:r>
            <a:endParaRPr lang="en-US" altLang="ja-JP" dirty="0" smtClean="0"/>
          </a:p>
          <a:p>
            <a:r>
              <a:rPr lang="en-US" altLang="ja-JP" dirty="0" smtClean="0"/>
              <a:t>4:</a:t>
            </a:r>
            <a:r>
              <a:rPr lang="ja-JP" altLang="en-US" dirty="0" smtClean="0"/>
              <a:t>利用者管理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1:</a:t>
            </a:r>
            <a:r>
              <a:rPr lang="ja-JP" altLang="en-US" dirty="0" smtClean="0"/>
              <a:t>利用者登録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2:</a:t>
            </a:r>
            <a:r>
              <a:rPr lang="ja-JP" altLang="en-US" dirty="0" smtClean="0"/>
              <a:t>利用者削除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3:</a:t>
            </a:r>
            <a:r>
              <a:rPr lang="ja-JP" altLang="en-US" dirty="0" smtClean="0"/>
              <a:t>利用者一覧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4:CSV</a:t>
            </a:r>
            <a:r>
              <a:rPr lang="ja-JP" altLang="en-US" dirty="0" smtClean="0"/>
              <a:t>出力</a:t>
            </a:r>
            <a:endParaRPr lang="en-US" altLang="ja-JP" dirty="0" smtClean="0"/>
          </a:p>
          <a:p>
            <a:pPr marL="723900"/>
            <a:r>
              <a:rPr lang="en-US" altLang="ja-JP" dirty="0" smtClean="0"/>
              <a:t>00:</a:t>
            </a:r>
            <a:r>
              <a:rPr lang="ja-JP" altLang="en-US" dirty="0" smtClean="0"/>
              <a:t>戻る</a:t>
            </a:r>
            <a:endParaRPr lang="en-US" altLang="ja-JP" dirty="0" smtClean="0"/>
          </a:p>
          <a:p>
            <a:r>
              <a:rPr lang="en-US" altLang="ja-JP" dirty="0" smtClean="0"/>
              <a:t>9:</a:t>
            </a:r>
            <a:r>
              <a:rPr lang="ja-JP" altLang="en-US" dirty="0" smtClean="0"/>
              <a:t>ログアウト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1463" r="30317" b="7390"/>
          <a:stretch/>
        </p:blipFill>
        <p:spPr>
          <a:xfrm>
            <a:off x="1769015" y="7853932"/>
            <a:ext cx="5179968" cy="266429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1485940" y="7380982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権限：ユーザ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を持つ図書館係員が操作可能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306140"/>
            <a:ext cx="6200236" cy="57150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altLang="ja-JP" dirty="0" smtClean="0"/>
              <a:t>2:</a:t>
            </a:r>
            <a:r>
              <a:rPr lang="ja-JP" altLang="en-US" dirty="0" smtClean="0"/>
              <a:t>ユーザ削除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877644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システム</a:t>
            </a:r>
            <a:r>
              <a:rPr lang="ja-JP" altLang="en-US" dirty="0" smtClean="0"/>
              <a:t>を使うユーザの削除します。</a:t>
            </a:r>
            <a:endParaRPr kumimoji="1" lang="ja-JP" alt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/>
          <a:stretch/>
        </p:blipFill>
        <p:spPr>
          <a:xfrm>
            <a:off x="1836415" y="2698591"/>
            <a:ext cx="4248472" cy="243545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208863" y="1529156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でログインします。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8863" y="2108053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②メニューより 「</a:t>
            </a:r>
            <a:r>
              <a:rPr lang="en-US" altLang="ja-JP" dirty="0"/>
              <a:t>2</a:t>
            </a:r>
            <a:r>
              <a:rPr lang="en-US" altLang="ja-JP" dirty="0" smtClean="0"/>
              <a:t>:</a:t>
            </a:r>
            <a:r>
              <a:rPr lang="ja-JP" altLang="en-US" dirty="0" smtClean="0"/>
              <a:t>ユーザ削除」を選択入力。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7118" y="5522849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③削除するユーザの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を入力してください。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836415" y="6101746"/>
            <a:ext cx="4429326" cy="2310518"/>
            <a:chOff x="1836415" y="7284654"/>
            <a:chExt cx="4429326" cy="231051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415" y="7284654"/>
              <a:ext cx="4429326" cy="2310518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1890713" y="7453313"/>
              <a:ext cx="161726" cy="197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890713" y="8020164"/>
              <a:ext cx="4266182" cy="1430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2313012" y="458607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番号を入力する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057102" y="4551157"/>
            <a:ext cx="221233" cy="273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5"/>
          <a:srcRect l="8888" t="6022" r="1"/>
          <a:stretch/>
        </p:blipFill>
        <p:spPr>
          <a:xfrm>
            <a:off x="2100038" y="4576762"/>
            <a:ext cx="144707" cy="202993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1971576" y="6589859"/>
            <a:ext cx="341436" cy="247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007011" y="6623197"/>
            <a:ext cx="549484" cy="1633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836415" y="1445744"/>
            <a:ext cx="4429326" cy="2310518"/>
            <a:chOff x="1836415" y="7284654"/>
            <a:chExt cx="4429326" cy="2310518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415" y="7284654"/>
              <a:ext cx="4429326" cy="2310518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1890713" y="7453313"/>
              <a:ext cx="161726" cy="197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890713" y="9091116"/>
              <a:ext cx="426618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187118" y="532452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④削除するユーザ情報が表示されます。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削除する場合は「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」を入力してください。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77023" y="4353918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⑤削除完了です。</a:t>
            </a:r>
            <a:endParaRPr lang="en-US" altLang="ja-JP" dirty="0" smtClean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836415" y="4980398"/>
            <a:ext cx="4429326" cy="2310518"/>
            <a:chOff x="1836415" y="6023288"/>
            <a:chExt cx="4429326" cy="2310518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1836415" y="6023288"/>
              <a:ext cx="4429326" cy="2310518"/>
              <a:chOff x="1836415" y="7284654"/>
              <a:chExt cx="4429326" cy="2310518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415" y="7284654"/>
                <a:ext cx="4429326" cy="2310518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1890713" y="7453313"/>
                <a:ext cx="161726" cy="197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890713" y="9272362"/>
                <a:ext cx="4266182" cy="1787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テキスト ボックス 17"/>
            <p:cNvSpPr txBox="1"/>
            <p:nvPr/>
          </p:nvSpPr>
          <p:spPr>
            <a:xfrm>
              <a:off x="3132559" y="7794972"/>
              <a:ext cx="2520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 smtClean="0">
                  <a:solidFill>
                    <a:srgbClr val="0070C0"/>
                  </a:solidFill>
                </a:rPr>
                <a:t>← メッセージが表示されます</a:t>
              </a:r>
              <a:endParaRPr kumimoji="1" lang="ja-JP" altLang="en-US" sz="11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正方形/長方形 20"/>
          <p:cNvSpPr/>
          <p:nvPr/>
        </p:nvSpPr>
        <p:spPr>
          <a:xfrm>
            <a:off x="1940947" y="3076927"/>
            <a:ext cx="222984" cy="202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5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306140"/>
            <a:ext cx="6200236" cy="57150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altLang="ja-JP" dirty="0"/>
              <a:t>3</a:t>
            </a:r>
            <a:r>
              <a:rPr lang="en-US" altLang="ja-JP" dirty="0" smtClean="0"/>
              <a:t>:</a:t>
            </a:r>
            <a:r>
              <a:rPr lang="ja-JP" altLang="en-US" dirty="0" smtClean="0"/>
              <a:t>ユーザ一覧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877644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ユーザの一覧を表示します。</a:t>
            </a:r>
            <a:endParaRPr kumimoji="1" lang="ja-JP" alt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/>
          <a:stretch/>
        </p:blipFill>
        <p:spPr>
          <a:xfrm>
            <a:off x="1836415" y="2698591"/>
            <a:ext cx="4248472" cy="243545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208863" y="1529156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でログインします。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8863" y="2108053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②メニューより 「</a:t>
            </a:r>
            <a:r>
              <a:rPr lang="en-US" altLang="ja-JP" dirty="0" smtClean="0"/>
              <a:t>3:</a:t>
            </a:r>
            <a:r>
              <a:rPr lang="ja-JP" altLang="en-US" dirty="0" smtClean="0"/>
              <a:t>ユーザ一覧」を選択入力。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7118" y="5522849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③ユーザ一覧が表示されます。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810732" y="6083192"/>
            <a:ext cx="4274155" cy="3680522"/>
            <a:chOff x="1810732" y="6083192"/>
            <a:chExt cx="4274155" cy="368052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732" y="6083192"/>
              <a:ext cx="4274155" cy="3680522"/>
            </a:xfrm>
            <a:prstGeom prst="rect">
              <a:avLst/>
            </a:prstGeom>
          </p:spPr>
        </p:pic>
        <p:sp>
          <p:nvSpPr>
            <p:cNvPr id="4" name="正方形/長方形 3"/>
            <p:cNvSpPr/>
            <p:nvPr/>
          </p:nvSpPr>
          <p:spPr>
            <a:xfrm>
              <a:off x="1876425" y="6324601"/>
              <a:ext cx="305742" cy="250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2271092" y="458168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← 番号を入力する</a:t>
            </a:r>
            <a:endParaRPr kumimoji="1" lang="ja-JP" altLang="en-US" sz="12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028996" y="4548077"/>
            <a:ext cx="221233" cy="273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638" y="4567716"/>
            <a:ext cx="114966" cy="2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ja-JP" dirty="0" err="1"/>
              <a:t>Administorator</a:t>
            </a:r>
            <a:r>
              <a:rPr lang="ja-JP" altLang="en-US" dirty="0"/>
              <a:t>専用メニュー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08233" y="2060552"/>
            <a:ext cx="6072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1:</a:t>
            </a:r>
            <a:r>
              <a:rPr lang="ja-JP" altLang="en-US" dirty="0"/>
              <a:t>ユーザ登録</a:t>
            </a:r>
            <a:endParaRPr lang="en-US" altLang="ja-JP" dirty="0"/>
          </a:p>
          <a:p>
            <a:r>
              <a:rPr lang="en-US" altLang="ja-JP" dirty="0"/>
              <a:t>2:</a:t>
            </a:r>
            <a:r>
              <a:rPr lang="ja-JP" altLang="en-US" dirty="0"/>
              <a:t>ユーザ削除</a:t>
            </a:r>
            <a:endParaRPr lang="en-US" altLang="ja-JP" dirty="0"/>
          </a:p>
          <a:p>
            <a:r>
              <a:rPr lang="en-US" altLang="ja-JP" dirty="0"/>
              <a:t>3:</a:t>
            </a:r>
            <a:r>
              <a:rPr lang="ja-JP" altLang="en-US" dirty="0"/>
              <a:t>ユーザ一覧</a:t>
            </a:r>
            <a:endParaRPr lang="en-US" altLang="ja-JP" dirty="0"/>
          </a:p>
          <a:p>
            <a:r>
              <a:rPr lang="en-US" altLang="ja-JP" dirty="0"/>
              <a:t>9:</a:t>
            </a:r>
            <a:r>
              <a:rPr lang="ja-JP" altLang="en-US" dirty="0"/>
              <a:t>ログアウト</a:t>
            </a: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85940" y="3581639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権限：管理者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をもつ管理者のみが操作可能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2" y="4371969"/>
            <a:ext cx="621116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ログイン</a:t>
            </a:r>
            <a:r>
              <a:rPr lang="en-US" altLang="ja-JP" dirty="0" smtClean="0"/>
              <a:t>/</a:t>
            </a:r>
            <a:r>
              <a:rPr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92399" y="6949958"/>
            <a:ext cx="56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パスワードは、入力内容が表示されないので注意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700014" y="8453915"/>
            <a:ext cx="5681017" cy="660791"/>
            <a:chOff x="1700014" y="8453915"/>
            <a:chExt cx="5681017" cy="66079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" t="21463" r="20290" b="66432"/>
            <a:stretch/>
          </p:blipFill>
          <p:spPr>
            <a:xfrm>
              <a:off x="1700014" y="8535338"/>
              <a:ext cx="5681017" cy="43369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1" name="正方形/長方形 10"/>
            <p:cNvSpPr/>
            <p:nvPr/>
          </p:nvSpPr>
          <p:spPr>
            <a:xfrm>
              <a:off x="3181153" y="8453915"/>
              <a:ext cx="1619844" cy="66079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1187118" y="4934361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とパスワードを入力。</a:t>
            </a:r>
            <a:endParaRPr kumimoji="1"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692399" y="5375311"/>
            <a:ext cx="5688632" cy="1496507"/>
            <a:chOff x="1692399" y="5375311"/>
            <a:chExt cx="5688632" cy="149650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48112" r="14633" b="6688"/>
            <a:stretch/>
          </p:blipFill>
          <p:spPr>
            <a:xfrm>
              <a:off x="1692399" y="5375311"/>
              <a:ext cx="5688632" cy="149650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6" t="47247" r="14633" b="37528"/>
            <a:stretch/>
          </p:blipFill>
          <p:spPr>
            <a:xfrm>
              <a:off x="1829710" y="6020053"/>
              <a:ext cx="2160240" cy="29059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" name="テキスト ボックス 29"/>
          <p:cNvSpPr txBox="1"/>
          <p:nvPr/>
        </p:nvSpPr>
        <p:spPr>
          <a:xfrm>
            <a:off x="1187117" y="8082736"/>
            <a:ext cx="63136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③ログイン</a:t>
            </a:r>
            <a:r>
              <a:rPr lang="ja-JP" altLang="en-US" dirty="0"/>
              <a:t>する</a:t>
            </a:r>
            <a:r>
              <a:rPr lang="ja-JP" altLang="en-US" dirty="0" smtClean="0"/>
              <a:t>と図書館</a:t>
            </a:r>
            <a:r>
              <a:rPr lang="ja-JP" altLang="en-US" dirty="0"/>
              <a:t>係員の名前が表示される。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4" y="2580400"/>
            <a:ext cx="5636081" cy="21059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グループ化 5"/>
          <p:cNvGrpSpPr/>
          <p:nvPr/>
        </p:nvGrpSpPr>
        <p:grpSpPr>
          <a:xfrm>
            <a:off x="1187117" y="2056766"/>
            <a:ext cx="6072230" cy="2510436"/>
            <a:chOff x="1187118" y="2025079"/>
            <a:chExt cx="6072230" cy="2510436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2056362" y="4258516"/>
              <a:ext cx="1756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87118" y="2025079"/>
              <a:ext cx="607223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①トップメニューより「</a:t>
              </a:r>
              <a:r>
                <a:rPr lang="en-US" altLang="ja-JP" dirty="0" smtClean="0"/>
                <a:t>1:</a:t>
              </a:r>
              <a:r>
                <a:rPr lang="ja-JP" altLang="en-US" dirty="0" smtClean="0"/>
                <a:t>ログイン」を選択入力。</a:t>
              </a:r>
              <a:endParaRPr kumimoji="1" lang="en-US" altLang="ja-JP" dirty="0" smtClean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853110" y="4249741"/>
              <a:ext cx="176951" cy="2293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700015" y="3943173"/>
              <a:ext cx="1296144" cy="30256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800446" y="4151546"/>
              <a:ext cx="319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/>
                <a:t>1</a:t>
              </a:r>
              <a:endParaRPr kumimoji="1" lang="ja-JP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ログイン</a:t>
            </a:r>
            <a:r>
              <a:rPr lang="en-US" altLang="ja-JP" dirty="0" smtClean="0"/>
              <a:t>/</a:t>
            </a:r>
            <a:r>
              <a:rPr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7118" y="2025079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ja-JP" altLang="en-US" dirty="0" smtClean="0"/>
              <a:t>①ログイン後のメニューより「</a:t>
            </a:r>
            <a:r>
              <a:rPr lang="en-US" altLang="ja-JP" dirty="0" smtClean="0"/>
              <a:t>9:</a:t>
            </a:r>
            <a:r>
              <a:rPr lang="ja-JP" altLang="en-US" dirty="0" smtClean="0"/>
              <a:t>ログ</a:t>
            </a:r>
            <a:r>
              <a:rPr lang="ja-JP" altLang="en-US" dirty="0"/>
              <a:t>アウト</a:t>
            </a:r>
            <a:r>
              <a:rPr lang="ja-JP" altLang="en-US" dirty="0" smtClean="0"/>
              <a:t>」を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選択入力。</a:t>
            </a:r>
            <a:endParaRPr kumimoji="1"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627022" y="2845164"/>
            <a:ext cx="4728105" cy="2343416"/>
            <a:chOff x="1627022" y="2845164"/>
            <a:chExt cx="4728105" cy="2343416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1627022" y="2845164"/>
              <a:ext cx="4728105" cy="2343416"/>
              <a:chOff x="1548383" y="4189957"/>
              <a:chExt cx="4728105" cy="2343416"/>
            </a:xfrm>
          </p:grpSpPr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4764"/>
              <a:stretch/>
            </p:blipFill>
            <p:spPr>
              <a:xfrm>
                <a:off x="1548383" y="4189957"/>
                <a:ext cx="4728105" cy="2135425"/>
              </a:xfrm>
              <a:prstGeom prst="rect">
                <a:avLst/>
              </a:prstGeom>
            </p:spPr>
          </p:pic>
          <p:grpSp>
            <p:nvGrpSpPr>
              <p:cNvPr id="22" name="グループ化 21"/>
              <p:cNvGrpSpPr/>
              <p:nvPr/>
            </p:nvGrpSpPr>
            <p:grpSpPr>
              <a:xfrm>
                <a:off x="1548383" y="5940935"/>
                <a:ext cx="4728105" cy="592438"/>
                <a:chOff x="1203984" y="7587794"/>
                <a:chExt cx="5911325" cy="759142"/>
              </a:xfrm>
            </p:grpSpPr>
            <p:pic>
              <p:nvPicPr>
                <p:cNvPr id="27" name="図 2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7946"/>
                <a:stretch/>
              </p:blipFill>
              <p:spPr>
                <a:xfrm>
                  <a:off x="1203984" y="7841326"/>
                  <a:ext cx="5911325" cy="505610"/>
                </a:xfrm>
                <a:prstGeom prst="rect">
                  <a:avLst/>
                </a:prstGeom>
              </p:spPr>
            </p:pic>
            <p:sp>
              <p:nvSpPr>
                <p:cNvPr id="28" name="正方形/長方形 27"/>
                <p:cNvSpPr/>
                <p:nvPr/>
              </p:nvSpPr>
              <p:spPr>
                <a:xfrm>
                  <a:off x="1276557" y="7810919"/>
                  <a:ext cx="2520280" cy="352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>
                <a:xfrm>
                  <a:off x="1415612" y="7587794"/>
                  <a:ext cx="405438" cy="34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正方形/長方形 20"/>
              <p:cNvSpPr/>
              <p:nvPr/>
            </p:nvSpPr>
            <p:spPr>
              <a:xfrm>
                <a:off x="1606430" y="5691885"/>
                <a:ext cx="1308266" cy="24666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テキスト ボックス 29"/>
            <p:cNvSpPr txBox="1"/>
            <p:nvPr/>
          </p:nvSpPr>
          <p:spPr>
            <a:xfrm>
              <a:off x="2024205" y="4587954"/>
              <a:ext cx="1756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1794343" y="4605403"/>
              <a:ext cx="181287" cy="235035"/>
              <a:chOff x="1700853" y="5897549"/>
              <a:chExt cx="181287" cy="235035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1700853" y="5928360"/>
                <a:ext cx="181287" cy="204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704755" y="5897549"/>
                <a:ext cx="176951" cy="22937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テキスト ボックス 33"/>
            <p:cNvSpPr txBox="1"/>
            <p:nvPr/>
          </p:nvSpPr>
          <p:spPr>
            <a:xfrm>
              <a:off x="1739522" y="4535277"/>
              <a:ext cx="319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/>
                <a:t>9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7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図形グループ 24"/>
          <p:cNvGrpSpPr/>
          <p:nvPr/>
        </p:nvGrpSpPr>
        <p:grpSpPr>
          <a:xfrm>
            <a:off x="1494631" y="8166100"/>
            <a:ext cx="4728105" cy="1146979"/>
            <a:chOff x="1548382" y="8085921"/>
            <a:chExt cx="4728105" cy="1146979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382" y="8085921"/>
              <a:ext cx="4728105" cy="1146979"/>
            </a:xfrm>
            <a:prstGeom prst="rect">
              <a:avLst/>
            </a:prstGeom>
          </p:spPr>
        </p:pic>
        <p:grpSp>
          <p:nvGrpSpPr>
            <p:cNvPr id="29" name="図形グループ 32"/>
            <p:cNvGrpSpPr/>
            <p:nvPr/>
          </p:nvGrpSpPr>
          <p:grpSpPr>
            <a:xfrm>
              <a:off x="1698680" y="8422501"/>
              <a:ext cx="1933377" cy="706398"/>
              <a:chOff x="1698680" y="8422501"/>
              <a:chExt cx="1933377" cy="706398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1698680" y="8470129"/>
                <a:ext cx="176951" cy="22937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1698680" y="8851900"/>
                <a:ext cx="176951" cy="22937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8"/>
              <p:cNvSpPr txBox="1"/>
              <p:nvPr/>
            </p:nvSpPr>
            <p:spPr>
              <a:xfrm>
                <a:off x="1875631" y="8422501"/>
                <a:ext cx="17564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← 番号を入力する</a:t>
                </a:r>
                <a:endParaRPr kumimoji="1" lang="ja-JP" altLang="en-US" sz="12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3" name="テキスト ボックス 8"/>
              <p:cNvSpPr txBox="1"/>
              <p:nvPr/>
            </p:nvSpPr>
            <p:spPr>
              <a:xfrm>
                <a:off x="1875631" y="8851900"/>
                <a:ext cx="17564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← 番号を入力する</a:t>
                </a:r>
                <a:endParaRPr kumimoji="1" lang="ja-JP" altLang="en-US" sz="12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1187118" y="428233"/>
            <a:ext cx="6200236" cy="989378"/>
          </a:xfrm>
        </p:spPr>
        <p:txBody>
          <a:bodyPr/>
          <a:lstStyle/>
          <a:p>
            <a:r>
              <a:rPr lang="en-US" altLang="ja-JP" dirty="0" smtClean="0"/>
              <a:t>1:</a:t>
            </a:r>
            <a:r>
              <a:rPr lang="ja-JP" altLang="en-US" dirty="0" smtClean="0"/>
              <a:t>図書</a:t>
            </a:r>
            <a:r>
              <a:rPr lang="ja-JP" altLang="en-US" dirty="0"/>
              <a:t>貸出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idx="1"/>
          </p:nvPr>
        </p:nvSpPr>
        <p:spPr>
          <a:xfrm>
            <a:off x="1187118" y="1489048"/>
            <a:ext cx="6200236" cy="571504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図書貸出の登録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08863" y="2060552"/>
            <a:ext cx="60722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貸出をする図書と利用者の登録をします。</a:t>
            </a:r>
            <a:endParaRPr lang="en-US" altLang="ja-JP" dirty="0" smtClean="0"/>
          </a:p>
          <a:p>
            <a:r>
              <a:rPr lang="ja-JP" altLang="en-US" dirty="0" smtClean="0"/>
              <a:t>図書に付いている</a:t>
            </a:r>
            <a:r>
              <a:rPr kumimoji="1" lang="ja-JP" altLang="en-US" dirty="0" smtClean="0"/>
              <a:t>図書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と利用者カード</a:t>
            </a:r>
            <a:r>
              <a:rPr lang="ja-JP" altLang="en-US" dirty="0" smtClean="0"/>
              <a:t>に記載の利用者</a:t>
            </a:r>
            <a:r>
              <a:rPr lang="en-US" altLang="ja-JP" dirty="0" smtClean="0"/>
              <a:t>ID</a:t>
            </a:r>
            <a:r>
              <a:rPr kumimoji="1" lang="ja-JP" altLang="en-US" dirty="0" smtClean="0"/>
              <a:t>を確認し</a:t>
            </a:r>
            <a:r>
              <a:rPr lang="ja-JP" altLang="en-US" dirty="0"/>
              <a:t>、</a:t>
            </a:r>
            <a:r>
              <a:rPr kumimoji="1" lang="ja-JP" altLang="en-US" dirty="0" smtClean="0"/>
              <a:t>システム</a:t>
            </a:r>
            <a:r>
              <a:rPr lang="ja-JP" altLang="en-US" dirty="0"/>
              <a:t>に</a:t>
            </a:r>
            <a:r>
              <a:rPr kumimoji="1" lang="ja-JP" altLang="en-US" dirty="0" smtClean="0"/>
              <a:t>入力します。</a:t>
            </a:r>
            <a:endParaRPr kumimoji="1"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1548383" y="4189957"/>
            <a:ext cx="4728105" cy="2343413"/>
            <a:chOff x="1548383" y="4189957"/>
            <a:chExt cx="4728105" cy="234341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4"/>
            <a:stretch/>
          </p:blipFill>
          <p:spPr>
            <a:xfrm>
              <a:off x="1548383" y="4189957"/>
              <a:ext cx="4728105" cy="213542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1606430" y="4914651"/>
              <a:ext cx="1308266" cy="24666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548383" y="6115060"/>
              <a:ext cx="4728105" cy="418310"/>
              <a:chOff x="1203984" y="7810919"/>
              <a:chExt cx="5911325" cy="536017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46"/>
              <a:stretch/>
            </p:blipFill>
            <p:spPr>
              <a:xfrm>
                <a:off x="1203984" y="7841326"/>
                <a:ext cx="5911325" cy="50561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>
              <a:xfrm>
                <a:off x="1276557" y="7810919"/>
                <a:ext cx="2520280" cy="352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1930715" y="5880100"/>
              <a:ext cx="1756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番号を入力する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1187118" y="3539801"/>
            <a:ext cx="60722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①メニューより「</a:t>
            </a:r>
            <a:r>
              <a:rPr lang="en-US" altLang="ja-JP" dirty="0" smtClean="0"/>
              <a:t>1:</a:t>
            </a:r>
            <a:r>
              <a:rPr lang="ja-JP" altLang="en-US" dirty="0" smtClean="0"/>
              <a:t>図書貸出」を選択入力。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118" y="7135397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②図書</a:t>
            </a:r>
            <a:r>
              <a:rPr lang="ja-JP" altLang="en-US" dirty="0"/>
              <a:t>に付いている図書</a:t>
            </a:r>
            <a:r>
              <a:rPr lang="en-US" altLang="ja-JP" dirty="0"/>
              <a:t>ID</a:t>
            </a:r>
            <a:r>
              <a:rPr lang="ja-JP" altLang="en-US" dirty="0"/>
              <a:t>と利用者カード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r>
              <a:rPr lang="ja-JP" altLang="en-US" dirty="0" smtClean="0"/>
              <a:t>　記載</a:t>
            </a:r>
            <a:r>
              <a:rPr lang="ja-JP" altLang="en-US" dirty="0"/>
              <a:t>の利用者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の番号（半角数字）を入力。</a:t>
            </a:r>
            <a:endParaRPr lang="en-US" altLang="ja-JP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700853" y="5897549"/>
            <a:ext cx="181287" cy="235035"/>
            <a:chOff x="1700853" y="5897549"/>
            <a:chExt cx="181287" cy="235035"/>
          </a:xfrm>
        </p:grpSpPr>
        <p:sp>
          <p:nvSpPr>
            <p:cNvPr id="3" name="正方形/長方形 2"/>
            <p:cNvSpPr/>
            <p:nvPr/>
          </p:nvSpPr>
          <p:spPr>
            <a:xfrm>
              <a:off x="1700853" y="5928360"/>
              <a:ext cx="181287" cy="204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704755" y="5897549"/>
              <a:ext cx="176951" cy="2293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1646032" y="5827423"/>
            <a:ext cx="31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81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3"/>
          <p:cNvSpPr txBox="1"/>
          <p:nvPr/>
        </p:nvSpPr>
        <p:spPr>
          <a:xfrm>
            <a:off x="1189831" y="469900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③貸出年月日を「</a:t>
            </a:r>
            <a:r>
              <a:rPr lang="en-US" altLang="ja-JP" dirty="0" smtClean="0"/>
              <a:t> YYYY/MM/DD </a:t>
            </a:r>
            <a:r>
              <a:rPr lang="ja-JP" altLang="en-US" dirty="0" smtClean="0"/>
              <a:t>」の形式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（半角数字と半角スラッシュ）で入力。</a:t>
            </a:r>
            <a:endParaRPr lang="en-US" altLang="ja-JP" dirty="0" smtClean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12" name="図形グループ 41"/>
          <p:cNvGrpSpPr/>
          <p:nvPr/>
        </p:nvGrpSpPr>
        <p:grpSpPr>
          <a:xfrm>
            <a:off x="1494631" y="1480244"/>
            <a:ext cx="4724400" cy="970856"/>
            <a:chOff x="1628103" y="1420130"/>
            <a:chExt cx="4248473" cy="878570"/>
          </a:xfrm>
        </p:grpSpPr>
        <p:grpSp>
          <p:nvGrpSpPr>
            <p:cNvPr id="13" name="図形グループ 11"/>
            <p:cNvGrpSpPr/>
            <p:nvPr/>
          </p:nvGrpSpPr>
          <p:grpSpPr>
            <a:xfrm>
              <a:off x="1628103" y="1420130"/>
              <a:ext cx="4248473" cy="878570"/>
              <a:chOff x="1628103" y="1155762"/>
              <a:chExt cx="4248473" cy="878570"/>
            </a:xfrm>
          </p:grpSpPr>
          <p:pic>
            <p:nvPicPr>
              <p:cNvPr id="48" name="図 4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1628103" y="1155762"/>
                <a:ext cx="4248472" cy="158490"/>
              </a:xfrm>
              <a:prstGeom prst="rect">
                <a:avLst/>
              </a:prstGeom>
            </p:spPr>
          </p:pic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8104" y="1288986"/>
                <a:ext cx="4248472" cy="745346"/>
              </a:xfrm>
              <a:prstGeom prst="rect">
                <a:avLst/>
              </a:prstGeom>
            </p:spPr>
          </p:pic>
        </p:grpSp>
        <p:grpSp>
          <p:nvGrpSpPr>
            <p:cNvPr id="14" name="図形グループ 18"/>
            <p:cNvGrpSpPr/>
            <p:nvPr/>
          </p:nvGrpSpPr>
          <p:grpSpPr>
            <a:xfrm>
              <a:off x="1723231" y="1841500"/>
              <a:ext cx="2819400" cy="276999"/>
              <a:chOff x="1723231" y="1841500"/>
              <a:chExt cx="2819400" cy="276999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1723231" y="1841500"/>
                <a:ext cx="1066800" cy="2286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テキスト ボックス 8"/>
              <p:cNvSpPr txBox="1"/>
              <p:nvPr/>
            </p:nvSpPr>
            <p:spPr>
              <a:xfrm>
                <a:off x="2786205" y="1841500"/>
                <a:ext cx="17564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← 番号を入力する</a:t>
                </a:r>
                <a:endParaRPr kumimoji="1" lang="ja-JP" altLang="en-US" sz="12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sp>
        <p:nvSpPr>
          <p:cNvPr id="36" name="テキスト ボックス 44"/>
          <p:cNvSpPr txBox="1"/>
          <p:nvPr/>
        </p:nvSpPr>
        <p:spPr>
          <a:xfrm>
            <a:off x="1189831" y="3060700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④その他、登録しておきたい事項があれば入力。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（空欄でも可）</a:t>
            </a:r>
            <a:endParaRPr lang="en-US" altLang="ja-JP" dirty="0" smtClean="0"/>
          </a:p>
        </p:txBody>
      </p:sp>
      <p:grpSp>
        <p:nvGrpSpPr>
          <p:cNvPr id="37" name="図形グループ 36"/>
          <p:cNvGrpSpPr/>
          <p:nvPr/>
        </p:nvGrpSpPr>
        <p:grpSpPr>
          <a:xfrm>
            <a:off x="1494631" y="4051300"/>
            <a:ext cx="4724400" cy="914400"/>
            <a:chOff x="1628103" y="3868884"/>
            <a:chExt cx="4248472" cy="715816"/>
          </a:xfrm>
        </p:grpSpPr>
        <p:grpSp>
          <p:nvGrpSpPr>
            <p:cNvPr id="38" name="図形グループ 13"/>
            <p:cNvGrpSpPr/>
            <p:nvPr/>
          </p:nvGrpSpPr>
          <p:grpSpPr>
            <a:xfrm>
              <a:off x="1628103" y="3868884"/>
              <a:ext cx="4248472" cy="715816"/>
              <a:chOff x="1628103" y="3258468"/>
              <a:chExt cx="4248472" cy="71581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8103" y="3402484"/>
                <a:ext cx="4248472" cy="57180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1628103" y="3258468"/>
                <a:ext cx="4248472" cy="158490"/>
              </a:xfrm>
              <a:prstGeom prst="rect">
                <a:avLst/>
              </a:prstGeom>
            </p:spPr>
          </p:pic>
        </p:grpSp>
        <p:sp>
          <p:nvSpPr>
            <p:cNvPr id="39" name="正方形/長方形 38"/>
            <p:cNvSpPr/>
            <p:nvPr/>
          </p:nvSpPr>
          <p:spPr>
            <a:xfrm>
              <a:off x="1723231" y="4279900"/>
              <a:ext cx="2743200" cy="228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ボックス 44"/>
          <p:cNvSpPr txBox="1"/>
          <p:nvPr/>
        </p:nvSpPr>
        <p:spPr>
          <a:xfrm>
            <a:off x="1189831" y="5575300"/>
            <a:ext cx="6371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⑤</a:t>
            </a:r>
            <a:r>
              <a:rPr lang="ja-JP" altLang="en-US" dirty="0" smtClean="0"/>
              <a:t>入力内容を確認し</a:t>
            </a:r>
            <a:r>
              <a:rPr lang="ja-JP" altLang="ja-JP" dirty="0" smtClean="0"/>
              <a:t>、</a:t>
            </a:r>
            <a:r>
              <a:rPr lang="ja-JP" altLang="en-US" dirty="0" smtClean="0"/>
              <a:t>よろしければ</a:t>
            </a:r>
            <a:r>
              <a:rPr lang="ja-JP" altLang="ja-JP" dirty="0" smtClean="0"/>
              <a:t>「</a:t>
            </a:r>
            <a:r>
              <a:rPr lang="en-US" altLang="ja-JP" dirty="0" smtClean="0"/>
              <a:t> y 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（半角英字）を入力し登録。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もし、誤りがあれば「</a:t>
            </a:r>
            <a:r>
              <a:rPr lang="en-US" altLang="ja-JP" dirty="0" smtClean="0"/>
              <a:t> n </a:t>
            </a:r>
            <a:r>
              <a:rPr lang="ja-JP" altLang="en-US" dirty="0" smtClean="0"/>
              <a:t>」（半角英字）を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入力し図書貸出を終了。</a:t>
            </a: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494631" y="7218908"/>
            <a:ext cx="4724399" cy="2178050"/>
            <a:chOff x="1494631" y="7218908"/>
            <a:chExt cx="4724399" cy="217805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494631" y="7218908"/>
              <a:ext cx="4724399" cy="2178050"/>
              <a:chOff x="1494631" y="7218908"/>
              <a:chExt cx="4724399" cy="217805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494631" y="7218908"/>
                <a:ext cx="4724399" cy="2178050"/>
                <a:chOff x="1494631" y="7218908"/>
                <a:chExt cx="4724399" cy="2178050"/>
              </a:xfrm>
            </p:grpSpPr>
            <p:grpSp>
              <p:nvGrpSpPr>
                <p:cNvPr id="3" name="グループ化 2"/>
                <p:cNvGrpSpPr/>
                <p:nvPr/>
              </p:nvGrpSpPr>
              <p:grpSpPr>
                <a:xfrm>
                  <a:off x="1494631" y="7218908"/>
                  <a:ext cx="4724399" cy="2178050"/>
                  <a:chOff x="1494631" y="7218908"/>
                  <a:chExt cx="4724399" cy="2178050"/>
                </a:xfrm>
              </p:grpSpPr>
              <p:pic>
                <p:nvPicPr>
                  <p:cNvPr id="2" name="図 1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494631" y="7218908"/>
                    <a:ext cx="4724399" cy="2178050"/>
                  </a:xfrm>
                  <a:prstGeom prst="rect">
                    <a:avLst/>
                  </a:prstGeom>
                </p:spPr>
              </p:pic>
              <p:sp>
                <p:nvSpPr>
                  <p:cNvPr id="21" name="テキスト ボックス 20"/>
                  <p:cNvSpPr txBox="1"/>
                  <p:nvPr/>
                </p:nvSpPr>
                <p:spPr>
                  <a:xfrm>
                    <a:off x="1660706" y="8896578"/>
                    <a:ext cx="319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600" dirty="0" smtClean="0"/>
                      <a:t>y</a:t>
                    </a:r>
                    <a:endParaRPr kumimoji="1" lang="ja-JP" altLang="en-US" sz="1600" dirty="0"/>
                  </a:p>
                </p:txBody>
              </p:sp>
              <p:sp>
                <p:nvSpPr>
                  <p:cNvPr id="25" name="正方形/長方形 24"/>
                  <p:cNvSpPr/>
                  <p:nvPr/>
                </p:nvSpPr>
                <p:spPr>
                  <a:xfrm>
                    <a:off x="1692400" y="9005761"/>
                    <a:ext cx="216024" cy="229371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27" name="正方形/長方形 26"/>
                <p:cNvSpPr/>
                <p:nvPr/>
              </p:nvSpPr>
              <p:spPr>
                <a:xfrm>
                  <a:off x="1548383" y="7600051"/>
                  <a:ext cx="2592288" cy="1059017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テキスト ボックス 8"/>
              <p:cNvSpPr txBox="1"/>
              <p:nvPr/>
            </p:nvSpPr>
            <p:spPr>
              <a:xfrm>
                <a:off x="4140671" y="8022029"/>
                <a:ext cx="201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← </a:t>
                </a:r>
                <a:r>
                  <a:rPr lang="ja-JP" altLang="en-US" sz="12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入力内容を確認</a:t>
                </a:r>
                <a:r>
                  <a:rPr kumimoji="1" lang="ja-JP" altLang="en-US" sz="1200" dirty="0" smtClean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する</a:t>
                </a:r>
                <a:endParaRPr kumimoji="1" lang="ja-JP" altLang="en-US" sz="12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6" name="テキスト ボックス 8"/>
            <p:cNvSpPr txBox="1"/>
            <p:nvPr/>
          </p:nvSpPr>
          <p:spPr>
            <a:xfrm>
              <a:off x="1880189" y="9019108"/>
              <a:ext cx="211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← </a:t>
              </a:r>
              <a:r>
                <a:rPr kumimoji="1" lang="en-US" altLang="ja-JP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y </a:t>
              </a:r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または </a:t>
              </a:r>
              <a:r>
                <a:rPr kumimoji="1" lang="en-US" altLang="ja-JP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n </a:t>
              </a:r>
              <a:r>
                <a:rPr kumimoji="1" lang="ja-JP" altLang="en-US" sz="12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を入力する</a:t>
              </a:r>
              <a:endParaRPr kumimoji="1"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1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31" y="1494726"/>
            <a:ext cx="4724399" cy="2106749"/>
          </a:xfrm>
          <a:prstGeom prst="rect">
            <a:avLst/>
          </a:prstGeom>
        </p:spPr>
      </p:pic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FBC-76CD-480B-AA09-500EFB24862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4" name="テキスト ボックス 44"/>
          <p:cNvSpPr txBox="1"/>
          <p:nvPr/>
        </p:nvSpPr>
        <p:spPr>
          <a:xfrm>
            <a:off x="1189831" y="417036"/>
            <a:ext cx="607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⑥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</a:t>
            </a:r>
            <a:r>
              <a:rPr lang="ja-JP" altLang="en-US" dirty="0" smtClean="0"/>
              <a:t>件、登録しました」のメッセージと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登録貸出情報が表示され</a:t>
            </a:r>
            <a:r>
              <a:rPr lang="ja-JP" altLang="ja-JP" dirty="0" smtClean="0"/>
              <a:t>、</a:t>
            </a:r>
            <a:r>
              <a:rPr lang="ja-JP" altLang="en-US" dirty="0" smtClean="0"/>
              <a:t>登録完了。</a:t>
            </a:r>
            <a:endParaRPr lang="en-US" altLang="ja-JP" dirty="0" smtClean="0"/>
          </a:p>
        </p:txBody>
      </p:sp>
      <p:sp>
        <p:nvSpPr>
          <p:cNvPr id="26" name="テキスト ボックス 44"/>
          <p:cNvSpPr txBox="1"/>
          <p:nvPr/>
        </p:nvSpPr>
        <p:spPr>
          <a:xfrm>
            <a:off x="1189831" y="4037489"/>
            <a:ext cx="607223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※</a:t>
            </a:r>
            <a:r>
              <a:rPr lang="ja-JP" altLang="en-US" sz="2000" dirty="0" smtClean="0"/>
              <a:t>登録途中で以下のエラーメッセージが出た場合、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画面の指示に従ってください。</a:t>
            </a:r>
            <a:endParaRPr lang="en-US" altLang="ja-JP" sz="2000" dirty="0" smtClean="0"/>
          </a:p>
          <a:p>
            <a:endParaRPr lang="en-US" altLang="ja-JP" dirty="0" smtClean="0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/>
          </p:nvPr>
        </p:nvGraphicFramePr>
        <p:xfrm>
          <a:off x="1189831" y="4843204"/>
          <a:ext cx="6019800" cy="5278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10680"/>
                <a:gridCol w="450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該当手順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エラーメッセージ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②</a:t>
                      </a:r>
                      <a:r>
                        <a:rPr kumimoji="1" lang="ja-JP" altLang="en-US" dirty="0" smtClean="0"/>
                        <a:t>図書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図書はすでに貸出中です。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図書は削除されています。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b="0" dirty="0" smtClean="0"/>
                        <a:t>不正な図書</a:t>
                      </a:r>
                      <a:r>
                        <a:rPr kumimoji="1" lang="en-US" altLang="ja-JP" b="0" dirty="0" smtClean="0"/>
                        <a:t>ID</a:t>
                      </a:r>
                      <a:r>
                        <a:rPr kumimoji="1" lang="ja-JP" altLang="en-US" b="0" dirty="0" smtClean="0"/>
                        <a:t>が入力されました。</a:t>
                      </a:r>
                      <a:endParaRPr kumimoji="1" lang="en-US" altLang="ja-JP" b="0" dirty="0" smtClean="0"/>
                    </a:p>
                    <a:p>
                      <a:r>
                        <a:rPr kumimoji="1" lang="ja-JP" altLang="en-US" dirty="0" smtClean="0"/>
                        <a:t>数値を入れてください。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aseline="0" dirty="0" smtClean="0"/>
                        <a:t>②</a:t>
                      </a:r>
                      <a:r>
                        <a:rPr kumimoji="1" lang="ja-JP" altLang="en-US" dirty="0" smtClean="0"/>
                        <a:t>利用者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/>
                        <a:t>不正な利用者</a:t>
                      </a:r>
                      <a:r>
                        <a:rPr kumimoji="1" lang="en-US" altLang="ja-JP" b="0" dirty="0" smtClean="0"/>
                        <a:t>ID</a:t>
                      </a:r>
                      <a:r>
                        <a:rPr kumimoji="1" lang="ja-JP" altLang="en-US" b="0" dirty="0" smtClean="0"/>
                        <a:t>が入力されました。</a:t>
                      </a:r>
                      <a:endParaRPr kumimoji="1" lang="en-US" altLang="ja-JP" b="0" dirty="0" smtClean="0"/>
                    </a:p>
                    <a:p>
                      <a:r>
                        <a:rPr kumimoji="1" lang="ja-JP" altLang="en-US" b="0" dirty="0" smtClean="0"/>
                        <a:t>数値を入れてください。</a:t>
                      </a:r>
                      <a:endParaRPr kumimoji="1" lang="en-US" altLang="ja-JP" b="0" dirty="0" smtClean="0"/>
                    </a:p>
                    <a:p>
                      <a:endParaRPr kumimoji="1" lang="en-US" altLang="ja-JP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 smtClean="0"/>
                        <a:t>利用者はすでに</a:t>
                      </a:r>
                      <a:r>
                        <a:rPr kumimoji="1" lang="en-US" altLang="ja-JP" b="0" dirty="0" smtClean="0"/>
                        <a:t>3</a:t>
                      </a:r>
                      <a:r>
                        <a:rPr kumimoji="1" lang="ja-JP" altLang="en-US" b="0" dirty="0" smtClean="0"/>
                        <a:t>冊の図書を借りています。</a:t>
                      </a:r>
                      <a:endParaRPr kumimoji="1" lang="en-US" altLang="ja-JP" b="0" dirty="0" smtClean="0"/>
                    </a:p>
                    <a:p>
                      <a:r>
                        <a:rPr kumimoji="1" lang="en-US" altLang="ja-JP" sz="1600" dirty="0" smtClean="0"/>
                        <a:t>※</a:t>
                      </a:r>
                      <a:r>
                        <a:rPr kumimoji="1" lang="ja-JP" altLang="en-US" sz="1600" dirty="0" smtClean="0"/>
                        <a:t>このメッセージの場合は登録が未完了の為、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メニューからやり直してください。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③</a:t>
                      </a:r>
                      <a:r>
                        <a:rPr kumimoji="1" lang="ja-JP" altLang="en-US" dirty="0" smtClean="0"/>
                        <a:t>貸出日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入力できる日付は、数字および”</a:t>
                      </a:r>
                      <a:r>
                        <a:rPr kumimoji="1" lang="en-US" altLang="ja-JP" dirty="0" smtClean="0"/>
                        <a:t>/”</a:t>
                      </a:r>
                      <a:r>
                        <a:rPr kumimoji="1" lang="ja-JP" altLang="en-US" dirty="0" smtClean="0"/>
                        <a:t>のみです。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例</a:t>
                      </a:r>
                      <a:r>
                        <a:rPr kumimoji="1" lang="en-US" altLang="ja-JP" dirty="0" smtClean="0"/>
                        <a:t>:2000/10/12)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入力できる日付の範囲は</a:t>
                      </a:r>
                      <a:r>
                        <a:rPr kumimoji="1" lang="en-US" altLang="ja-JP" dirty="0" smtClean="0"/>
                        <a:t>0001/01/01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9999/12/31</a:t>
                      </a:r>
                      <a:r>
                        <a:rPr kumimoji="1" lang="ja-JP" altLang="en-US" dirty="0" smtClean="0"/>
                        <a:t>です。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登録に失敗しました。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600" dirty="0" smtClean="0"/>
                        <a:t>※</a:t>
                      </a:r>
                      <a:r>
                        <a:rPr kumimoji="1" lang="ja-JP" altLang="en-US" sz="1600" dirty="0" smtClean="0"/>
                        <a:t>このメッセージの場合は登録が未完了の為、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メニューからやり直してください。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3_seihinManual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672F147-E6A3-4E94-8320-E8447D2A82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製品マニュアル</Template>
  <TotalTime>0</TotalTime>
  <Words>1725</Words>
  <Application>Microsoft Office PowerPoint</Application>
  <PresentationFormat>ユーザー設定</PresentationFormat>
  <Paragraphs>378</Paragraphs>
  <Slides>32</Slides>
  <Notes>29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0" baseType="lpstr">
      <vt:lpstr>Gill Sans MT</vt:lpstr>
      <vt:lpstr>HGｺﾞｼｯｸE</vt:lpstr>
      <vt:lpstr>ＭＳ Ｐゴシック</vt:lpstr>
      <vt:lpstr>メイリオ</vt:lpstr>
      <vt:lpstr>Calibri</vt:lpstr>
      <vt:lpstr>Verdana</vt:lpstr>
      <vt:lpstr>Wingdings 2</vt:lpstr>
      <vt:lpstr>13_seihinManual</vt:lpstr>
      <vt:lpstr>図書貸出システム マニュアル</vt:lpstr>
      <vt:lpstr>目次</vt:lpstr>
      <vt:lpstr>システム構成</vt:lpstr>
      <vt:lpstr>システム構成</vt:lpstr>
      <vt:lpstr>ログイン/ログアウト</vt:lpstr>
      <vt:lpstr>ログイン/ログアウト</vt:lpstr>
      <vt:lpstr>1:図書貸出</vt:lpstr>
      <vt:lpstr>PowerPoint プレゼンテーション</vt:lpstr>
      <vt:lpstr>PowerPoint プレゼンテーション</vt:lpstr>
      <vt:lpstr>2:図書返却</vt:lpstr>
      <vt:lpstr>PowerPoint プレゼンテーション</vt:lpstr>
      <vt:lpstr>3:図書管理</vt:lpstr>
      <vt:lpstr>3:図書管理</vt:lpstr>
      <vt:lpstr>3:図書管理</vt:lpstr>
      <vt:lpstr>3:図書管理</vt:lpstr>
      <vt:lpstr>PowerPoint プレゼンテーション</vt:lpstr>
      <vt:lpstr>3:図書管理</vt:lpstr>
      <vt:lpstr>PowerPoint プレゼンテーション</vt:lpstr>
      <vt:lpstr>3:図書管理</vt:lpstr>
      <vt:lpstr>3:図書管理</vt:lpstr>
      <vt:lpstr>3:図書管理</vt:lpstr>
      <vt:lpstr>3:図書管理</vt:lpstr>
      <vt:lpstr>4:利用者管理</vt:lpstr>
      <vt:lpstr>4:利用者管理</vt:lpstr>
      <vt:lpstr>4:利用者管理</vt:lpstr>
      <vt:lpstr>4:利用者管理</vt:lpstr>
      <vt:lpstr>4:利用者管理</vt:lpstr>
      <vt:lpstr>Administorator専用メニュー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2021-08-24T05:04:21Z</dcterms:created>
  <dcterms:modified xsi:type="dcterms:W3CDTF">2021-08-25T06:28:56Z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TC102862429990</vt:lpwstr>
  </property>
</Properties>
</file>