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0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03B6-BD4D-C1D7-52A0-97F1DAEAC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1207C-1CC3-5FE2-07DB-7F8613D16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9DCF-BAFE-9B1C-DACA-DD1EAA51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38F5-C2F9-75A8-8A37-AEC1D828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4E59-607F-490F-F655-02338BE4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5E9D-75B0-45F9-2ECB-DBEED8BE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BE7E4-ACFC-1D30-6227-F706D2CC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4E85-6B61-3E56-1809-6B1B3773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88EB-6974-63FF-8116-76586082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08D5-C4E3-C470-B276-05CD8119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8B075-FEEB-4241-A9E9-5CA3585F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7A432-8E4E-DD37-990E-6D7B20A5A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95E9-5253-6AD8-936E-23D7D158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7FAA9-C9A9-AE41-1B75-524084AB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D0AF-BA35-44E4-01F2-445FD359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6CEA-6FC4-E20B-AE02-DBAFB7E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FA57-04BB-4761-4AC6-CD9B5B3A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A499-F8CF-38B9-189D-37D783F3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E229-67D4-60FA-B2F2-C43FB9A8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ADCB-3414-4F02-2826-03043E25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398A-4C44-1A38-A7E5-E20D5EEC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9946-52F0-82B9-7337-844061C7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92A2-06B4-B407-FA41-F07D26D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5B9A-6F4C-3BC1-BC4E-CF7CE40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7BE9-82B0-CE25-0E45-C0A03947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F2B0-6495-F8A1-C029-477C9808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9814-1950-E048-92E6-EFF1F94A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CE6E0-A920-D692-7E3A-C996EFBE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B4D3-4385-118B-D724-EC36B844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2753-8CD8-8A0A-DC79-B9823E3D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6A309-9B4B-2B79-4DBD-7EB74C5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5509-CBB4-B254-25EB-AFFB18B5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B8AE-8E6B-D909-2DB4-F9C545C0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F38E6-75E9-139E-8495-CAE741025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707E3-966A-FABB-19D4-BE08FE1BA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BBD23-29B9-52E2-A8B3-2724081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80F1E-9B2A-CD86-2242-E39D48CA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EC89-0A4B-EF36-7114-4910CF69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5E4DF-A693-59F8-AA44-68086DDF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5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47E-BD87-CACD-2F03-D7DD41DA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AF2E5-68FE-7292-CA88-592763EE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151A-F06A-0D56-B518-0F650571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472A3-376E-6D05-9BE5-786E296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3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8C0AC-3AFC-FBBD-BA84-80131D37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11D90-6504-98D5-11FB-3B93E171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3BF33-53C1-6629-F7F9-A2CFCC45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1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416B-9F86-473F-D218-9672D00F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EE81-24A2-CB88-5BF4-323B397E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C9D1A-E0D2-7011-2555-4C2709271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B8A8-A816-DE97-379F-A6EC4ECB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D7129-43C6-F1F4-AC70-7316146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F8E0-8DF0-29CA-CEC5-C8B92D1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79A4-2997-2C56-0861-C9ECAB6B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649C9-B127-A9D0-5AB7-DB1A90C2F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4C2AA-027D-B97A-05EC-DD7FB003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1D8C-95B9-AC07-CF01-F73A87AA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9527-BC3F-BF77-0C28-4233F186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063F-4710-AA83-B880-2829F482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D3F20-7EE9-1E09-FC81-BC287C4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66D0B-5671-E4F3-25E2-F806E9FE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64DD-4CC7-57FD-75A0-EE6925F73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7DB4-589D-5B4E-A333-969FBC3DBD9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D36F-C824-1F53-3B95-A8B697E7C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F044-2437-C20F-0B98-5FAAF89A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E281-7903-C54E-B6E6-293082A1F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EDE9-85DA-D9C6-955D-40B8F536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7" y="500062"/>
            <a:ext cx="8508238" cy="1120775"/>
          </a:xfrm>
        </p:spPr>
        <p:txBody>
          <a:bodyPr>
            <a:normAutofit/>
          </a:bodyPr>
          <a:lstStyle/>
          <a:p>
            <a:r>
              <a:rPr lang="en-GB" sz="4800" dirty="0"/>
              <a:t>First model training has finished: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2A214-46D4-437D-E01C-A33720702356}"/>
              </a:ext>
            </a:extLst>
          </p:cNvPr>
          <p:cNvSpPr txBox="1"/>
          <p:nvPr/>
        </p:nvSpPr>
        <p:spPr>
          <a:xfrm>
            <a:off x="769299" y="2090172"/>
            <a:ext cx="9858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Model architecture of GN2.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Training on 30m jet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Completed on </a:t>
            </a:r>
            <a:r>
              <a:rPr lang="en-GB" sz="2800" dirty="0" err="1"/>
              <a:t>LightGPU</a:t>
            </a:r>
            <a:r>
              <a:rPr lang="en-GB" sz="2800" dirty="0"/>
              <a:t> in about 22h.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Tested &amp; plotted with puma.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273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26D2-8506-1576-D45F-A015CA68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4ED8-B501-3BFC-990B-DCFD681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the </a:t>
            </a:r>
            <a:r>
              <a:rPr lang="en-GB" dirty="0" err="1"/>
              <a:t>LightGPU</a:t>
            </a:r>
            <a:r>
              <a:rPr lang="en-GB" dirty="0"/>
              <a:t>-queue on the cluster</a:t>
            </a:r>
          </a:p>
          <a:p>
            <a:pPr lvl="1"/>
            <a:r>
              <a:rPr lang="en-GB" dirty="0" err="1"/>
              <a:t>Edd</a:t>
            </a:r>
            <a:r>
              <a:rPr lang="en-GB" dirty="0"/>
              <a:t> ran a fix.</a:t>
            </a:r>
          </a:p>
          <a:p>
            <a:r>
              <a:rPr lang="en-GB" dirty="0"/>
              <a:t>Setting up the </a:t>
            </a:r>
            <a:r>
              <a:rPr lang="en-GB" dirty="0" err="1"/>
              <a:t>Conda</a:t>
            </a:r>
            <a:r>
              <a:rPr lang="en-GB" dirty="0"/>
              <a:t> environment for the salt-repo</a:t>
            </a:r>
          </a:p>
          <a:p>
            <a:pPr lvl="1"/>
            <a:r>
              <a:rPr lang="en-GB" dirty="0"/>
              <a:t>Our </a:t>
            </a:r>
            <a:r>
              <a:rPr lang="en-GB" dirty="0" err="1"/>
              <a:t>gcc</a:t>
            </a:r>
            <a:r>
              <a:rPr lang="en-GB" dirty="0"/>
              <a:t>-version is incompatible with the newer versions of </a:t>
            </a:r>
            <a:r>
              <a:rPr lang="en-GB" dirty="0" err="1"/>
              <a:t>jsonnet</a:t>
            </a:r>
            <a:r>
              <a:rPr lang="en-GB" dirty="0"/>
              <a:t>, hence an older version must be installed instead.</a:t>
            </a:r>
          </a:p>
          <a:p>
            <a:pPr lvl="1"/>
            <a:r>
              <a:rPr lang="en-GB" dirty="0"/>
              <a:t>Had to break the installation down into separate .</a:t>
            </a:r>
            <a:r>
              <a:rPr lang="en-GB" dirty="0" err="1"/>
              <a:t>sh</a:t>
            </a:r>
            <a:r>
              <a:rPr lang="en-GB" dirty="0"/>
              <a:t> files to work.</a:t>
            </a:r>
          </a:p>
          <a:p>
            <a:r>
              <a:rPr lang="en-GB" dirty="0"/>
              <a:t>Plotting model with Puma</a:t>
            </a:r>
          </a:p>
          <a:p>
            <a:pPr lvl="1"/>
            <a:r>
              <a:rPr lang="en-GB" dirty="0"/>
              <a:t>The output .h5 test-file does not just include the model anymore, so the model name has to be specified in config-files.</a:t>
            </a:r>
          </a:p>
        </p:txBody>
      </p:sp>
    </p:spTree>
    <p:extLst>
      <p:ext uri="{BB962C8B-B14F-4D97-AF65-F5344CB8AC3E}">
        <p14:creationId xmlns:p14="http://schemas.microsoft.com/office/powerpoint/2010/main" val="569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DDA9-61A3-B078-F888-B833FA6A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8136-AEF9-2FF1-E066-74B1D9AA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with different ATLAS taggers to understand measures of performance</a:t>
            </a:r>
          </a:p>
          <a:p>
            <a:r>
              <a:rPr lang="en-GB" dirty="0"/>
              <a:t>Compare with current tagger</a:t>
            </a:r>
          </a:p>
          <a:p>
            <a:r>
              <a:rPr lang="en-GB" dirty="0"/>
              <a:t>Re-train on the larger (300m jets) dataset with the ATLAS hyper-parameters and network architecture to reproduce the official ATLAS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57651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FDCA8A-DC7F-962D-81FD-6AC60425A0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8700" y="1967266"/>
                <a:ext cx="2628900" cy="2547257"/>
              </a:xfrm>
              <a:noFill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3600" b="0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𝑡</m:t>
                    </m:r>
                    <m:acc>
                      <m:accPr>
                        <m:chr m:val="̅"/>
                        <m:ctrlPr>
                          <a:rPr lang="de-DE" sz="3600" b="0" i="1" kern="1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de-DE" sz="3600" b="0" i="1" kern="1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-sample</a:t>
                </a:r>
                <a:br>
                  <a:rPr lang="en-US" sz="3600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ROC Plot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FDCA8A-DC7F-962D-81FD-6AC60425A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8700" y="1967266"/>
                <a:ext cx="2628900" cy="25472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B35C47F3-9251-D357-65C6-1F926C3C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8984" y="643466"/>
            <a:ext cx="545736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7EBDCD8-49C6-DE02-09F1-82820D78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001" y="1605360"/>
            <a:ext cx="5437799" cy="419894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ADD6B-9C67-2A46-4754-577397C0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9866" y="1605360"/>
            <a:ext cx="5153706" cy="4008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E0F231-C56B-CB70-F078-F4E9AC7EE6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4805"/>
                <a:ext cx="10515600" cy="15058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52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B-tagging efficiency (</a:t>
                </a:r>
                <a14:m>
                  <m:oMath xmlns:m="http://schemas.openxmlformats.org/officeDocument/2006/math">
                    <m:r>
                      <a:rPr lang="de-DE" sz="5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𝑡</m:t>
                    </m:r>
                    <m:acc>
                      <m:accPr>
                        <m:chr m:val="̅"/>
                        <m:ctrlPr>
                          <a:rPr lang="de-DE" sz="5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de-DE" sz="5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52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E0F231-C56B-CB70-F078-F4E9AC7EE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4805"/>
                <a:ext cx="10515600" cy="1505883"/>
              </a:xfrm>
              <a:blipFill>
                <a:blip r:embed="rId4"/>
                <a:stretch>
                  <a:fillRect l="-3016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9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79747-693D-A0FA-B838-6C521D559D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8700" y="1967266"/>
                <a:ext cx="2628900" cy="2547257"/>
              </a:xfrm>
              <a:noFill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𝑍</m:t>
                    </m:r>
                    <m:r>
                      <a:rPr lang="en-US" sz="36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′</m:t>
                    </m:r>
                  </m:oMath>
                </a14:m>
                <a:r>
                  <a:rPr lang="en-US" sz="3600" kern="1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-sample</a:t>
                </a:r>
                <a:br>
                  <a:rPr lang="en-US" sz="3600" kern="1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ROC Plot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79747-693D-A0FA-B838-6C521D559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8700" y="1967266"/>
                <a:ext cx="2628900" cy="25472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BB4B82C-7A38-C4F3-C6C7-EAB7E8242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8984" y="643466"/>
            <a:ext cx="545736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8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EBDCD8-49C6-DE02-09F1-82820D78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1795862"/>
            <a:ext cx="5437799" cy="419894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ADD6B-9C67-2A46-4754-577397C0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489" y="1795862"/>
            <a:ext cx="5153706" cy="4008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E0F231-C56B-CB70-F078-F4E9AC7EE6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4805"/>
                <a:ext cx="10515600" cy="15058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52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B-tagging efficiency (</a:t>
                </a:r>
                <a14:m>
                  <m:oMath xmlns:m="http://schemas.openxmlformats.org/officeDocument/2006/math">
                    <m:r>
                      <a:rPr lang="de-DE" sz="5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𝑍</m:t>
                    </m:r>
                    <m:r>
                      <a:rPr lang="de-DE" sz="5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′</m:t>
                    </m:r>
                  </m:oMath>
                </a14:m>
                <a:r>
                  <a:rPr lang="en-US" sz="52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E0F231-C56B-CB70-F078-F4E9AC7EE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4805"/>
                <a:ext cx="10515600" cy="1505883"/>
              </a:xfrm>
              <a:blipFill>
                <a:blip r:embed="rId4"/>
                <a:stretch>
                  <a:fillRect l="-3016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107EC0-787F-01D6-A36B-AF318752DC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98255" y="-32819"/>
                <a:ext cx="4965213" cy="16846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4000" dirty="0"/>
                  <a:t>Additional plots (</a:t>
                </a:r>
                <a14:m>
                  <m:oMath xmlns:m="http://schemas.openxmlformats.org/officeDocument/2006/math">
                    <m:r>
                      <a:rPr lang="en-US" sz="4000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40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4000" dirty="0"/>
                  <a:t>) - 1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107EC0-787F-01D6-A36B-AF318752D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98255" y="-32819"/>
                <a:ext cx="4965213" cy="1684638"/>
              </a:xfrm>
              <a:blipFill>
                <a:blip r:embed="rId2"/>
                <a:stretch>
                  <a:fillRect l="-4337" r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A graph of a function&#10;&#10;Description automatically generated">
            <a:extLst>
              <a:ext uri="{FF2B5EF4-FFF2-40B4-BE49-F238E27FC236}">
                <a16:creationId xmlns:a16="http://schemas.microsoft.com/office/drawing/2014/main" id="{0222EA76-9F1D-D934-0598-A0319D369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9" y="1618999"/>
            <a:ext cx="5322219" cy="4696076"/>
          </a:xfrm>
        </p:spPr>
      </p:pic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799D8BB-6A7F-8BE1-2275-6C8B4351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718" y="318195"/>
            <a:ext cx="4810874" cy="3090986"/>
          </a:xfrm>
          <a:prstGeom prst="rect">
            <a:avLst/>
          </a:prstGeom>
        </p:spPr>
      </p:pic>
      <p:pic>
        <p:nvPicPr>
          <p:cNvPr id="7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1154D9C-0000-3825-30B8-802FF799D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718" y="3429000"/>
            <a:ext cx="4810874" cy="30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8A49BC9-60BD-B383-281A-CAD16CC0E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765" y="414083"/>
            <a:ext cx="3897540" cy="3014917"/>
          </a:xfrm>
        </p:spPr>
      </p:pic>
      <p:pic>
        <p:nvPicPr>
          <p:cNvPr id="7" name="Picture 6" descr="A graph of a graph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D0E96281-0977-6B94-2AC3-F2B9FE07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807" y="414083"/>
            <a:ext cx="3897540" cy="3014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1D3DC-132C-91BE-C371-4494A2ED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44983" y="3576358"/>
            <a:ext cx="3876322" cy="3014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8EAB3-AEA9-7937-D0DB-D8376972BB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01807" y="3580880"/>
            <a:ext cx="3876322" cy="3014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D20488-C1CB-4FDE-F394-E0133C971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9042" y="631435"/>
                <a:ext cx="2794221" cy="548900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Additional plots (</a:t>
                </a:r>
                <a14:m>
                  <m:oMath xmlns:m="http://schemas.openxmlformats.org/officeDocument/2006/math">
                    <m:r>
                      <a:rPr lang="en-US" sz="4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4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4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) - 2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D20488-C1CB-4FDE-F394-E0133C971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042" y="631435"/>
                <a:ext cx="2794221" cy="5489009"/>
              </a:xfrm>
              <a:blipFill>
                <a:blip r:embed="rId6"/>
                <a:stretch>
                  <a:fillRect l="-7692" r="-3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3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49BC9-60BD-B383-281A-CAD16CC0E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23765" y="414083"/>
            <a:ext cx="3897540" cy="3014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6281-0977-6B94-2AC3-F2B9FE07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96308" y="426749"/>
            <a:ext cx="4346650" cy="2794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1D3DC-132C-91BE-C371-4494A2ED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43437" y="3539321"/>
            <a:ext cx="4346650" cy="279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8EAB3-AEA9-7937-D0DB-D8376972BB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0087" y="3539321"/>
            <a:ext cx="4194741" cy="2696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D20488-C1CB-4FDE-F394-E0133C971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5750" y="631435"/>
                <a:ext cx="2792021" cy="548900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Additional plots (</a:t>
                </a:r>
                <a14:m>
                  <m:oMath xmlns:m="http://schemas.openxmlformats.org/officeDocument/2006/math">
                    <m:r>
                      <a:rPr lang="en-US" sz="4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4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4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) - 3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D20488-C1CB-4FDE-F394-E0133C971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5750" y="631435"/>
                <a:ext cx="2792021" cy="5489009"/>
              </a:xfrm>
              <a:blipFill>
                <a:blip r:embed="rId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A1336E-E696-E9F4-7DBB-852783AD9E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Additional plots (</a:t>
                </a:r>
                <a14:m>
                  <m:oMath xmlns:m="http://schemas.openxmlformats.org/officeDocument/2006/math">
                    <m:r>
                      <a:rPr lang="en-US" sz="4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4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sz="4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44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) - </a:t>
                </a:r>
                <a:r>
                  <a:rPr lang="en-US" dirty="0"/>
                  <a:t>4</a:t>
                </a:r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A1336E-E696-E9F4-7DBB-852783AD9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9669D-4C0E-5B7C-8958-24A29098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64442" y="1826070"/>
            <a:ext cx="4572000" cy="355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3C90C-AA8B-A285-95F2-79500CF8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22242" y="1826070"/>
            <a:ext cx="5531558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0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209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First model training has finished:</vt:lpstr>
      <vt:lpstr>tt ̅-sample ROC Plot</vt:lpstr>
      <vt:lpstr>B-tagging efficiency (tt ̅)</vt:lpstr>
      <vt:lpstr>Z′-sample ROC Plot</vt:lpstr>
      <vt:lpstr>B-tagging efficiency (Z′)</vt:lpstr>
      <vt:lpstr>Additional plots (tt ̅) - 1</vt:lpstr>
      <vt:lpstr>Additional plots (tt ̅) - 2</vt:lpstr>
      <vt:lpstr>Additional plots (tt ̅) - 3</vt:lpstr>
      <vt:lpstr>Additional plots (tt ̅) - 4</vt:lpstr>
      <vt:lpstr>Issues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Honscheid, Ruben</dc:creator>
  <cp:lastModifiedBy>Honscheid, Ruben</cp:lastModifiedBy>
  <cp:revision>4</cp:revision>
  <dcterms:created xsi:type="dcterms:W3CDTF">2023-11-16T19:21:29Z</dcterms:created>
  <dcterms:modified xsi:type="dcterms:W3CDTF">2023-11-17T15:44:45Z</dcterms:modified>
</cp:coreProperties>
</file>