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A554-FD0C-3873-67BC-E62AB2D14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409AF-B186-7BF7-E126-7D986FAFF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800F-DC2E-B2E6-9BBB-608EDE6D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4E49-4E7E-8545-BDB0-E91E20151C3B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DDDCF-DABA-5EAF-2F7F-989E3354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CD682-DDFA-028A-CF81-9A0A795B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EEFC-83A3-D24E-BEA0-A8531E548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9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B395-01D3-17F9-B8E6-3F04AD31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614E5-2A61-8E93-D66B-61EF82A4F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1E8B-131B-514D-D1D2-F584A27B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4E49-4E7E-8545-BDB0-E91E20151C3B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E6B9-E01B-2BF5-7BF4-0EC1DD60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210AA-75FA-1E5E-ECB2-9C62582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EEFC-83A3-D24E-BEA0-A8531E548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49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D39B2-4512-F704-C457-0D80D8B28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3F24A-CACB-2FAE-1123-E2B08E1C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C8DB1-6351-ABA7-1FDD-D6697227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4E49-4E7E-8545-BDB0-E91E20151C3B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81DA-E637-6D3B-F6F2-AECEF530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E001-C31E-49D4-4E3E-663A2F54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EEFC-83A3-D24E-BEA0-A8531E548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6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D8EC-8EAA-8636-7DE5-0F26898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F336-B2E6-0E8D-E8D4-DB08391F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C5AD-810C-4BA0-502B-D5189AE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4E49-4E7E-8545-BDB0-E91E20151C3B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48F0-6C93-ED98-222B-BB385F11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84DAD-35F6-9013-6562-74FC0E73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EEFC-83A3-D24E-BEA0-A8531E548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95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9692-B2B9-6A5C-E8BD-C651E002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2B37-9A06-2EB8-4D5F-946A5925B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4CC3-F8A5-1CBE-A5D8-D78DDB72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4E49-4E7E-8545-BDB0-E91E20151C3B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67AEF-8B82-59F3-A364-F12D09DE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0920-8F61-CFF0-6F8C-4E48858A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EEFC-83A3-D24E-BEA0-A8531E548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72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6095-1369-AD01-E5CA-C10CD211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1556-CF34-4AFD-54F4-4F67C6F25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32182-2EE8-0ADE-1F5E-F0BBAC07E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866C7-7690-7888-191B-81B324A0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4E49-4E7E-8545-BDB0-E91E20151C3B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1395-F262-1D6B-E0E2-2BE9D4E1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C5D69-895A-68CE-88E9-53959506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EEFC-83A3-D24E-BEA0-A8531E548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56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18C0-6D42-4F03-8918-EDADEC04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E41BF-0E2D-5260-A34E-4721692F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DF2AB-A2F6-2FA9-54BF-94C70C4F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C19B6-9777-68A1-5C76-2ABF826A0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63D68-CC27-7E43-B334-CD63DBB1F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F1954-6527-97DA-4CE9-CF18B67D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4E49-4E7E-8545-BDB0-E91E20151C3B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7D0BE-C90E-FB54-77B2-962FBFB0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D5CB8-023C-E546-DDDD-FADC7FBA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EEFC-83A3-D24E-BEA0-A8531E548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8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3CA0-72B3-F5FD-0298-CD123089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D1CF3-FFCF-410E-3AC7-99044610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4E49-4E7E-8545-BDB0-E91E20151C3B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D1DF7-73F7-A1C0-51F9-A21A08D4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E0B7E-A65C-0FCC-5309-358E33BF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EEFC-83A3-D24E-BEA0-A8531E548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3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67062-54FA-5B32-6C07-2B81E337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4E49-4E7E-8545-BDB0-E91E20151C3B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CC557-CDCB-7565-A0A0-C9D1996D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85A68-ED79-3854-77C9-084C57CE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EEFC-83A3-D24E-BEA0-A8531E548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73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706F-34D8-DF26-0BFA-1CB8D6E9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C0C6-28AA-8A2D-456B-8B178C92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ECF56-0EBE-ABC9-4106-94A714413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B170F-FA45-3C14-3056-B55B5AD6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4E49-4E7E-8545-BDB0-E91E20151C3B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B3602-1B8D-BC92-5181-1A4CD73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1B938-4AFB-095E-AB1B-BFC26F8E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EEFC-83A3-D24E-BEA0-A8531E548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4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7839-B89E-3271-2BB3-EEDAA19E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C3DEE-B484-F6AA-521B-32EFE28DE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38042-1519-45BC-A1FE-8E3258887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D820A-4FAB-D079-A2AF-AB34E0E3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4E49-4E7E-8545-BDB0-E91E20151C3B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09E1E-D365-C634-3BEB-1AE48868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81986-283D-E612-09A6-97CAEC62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AEEFC-83A3-D24E-BEA0-A8531E548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46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E1607-FB49-A215-2FB9-169CDD06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7FD8D-7006-F228-D3B1-3D59ADF3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38D7-D3A5-9C24-DB87-71AB91A94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54E49-4E7E-8545-BDB0-E91E20151C3B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5BF30-51A2-5DC4-7971-3D3741B0D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9488-AACC-72F0-F8BB-EC0D6F239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AEEFC-83A3-D24E-BEA0-A8531E548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4492CB-4F44-2856-016E-094A35A95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3649" y="568712"/>
            <a:ext cx="12779298" cy="624468"/>
          </a:xfrm>
        </p:spPr>
        <p:txBody>
          <a:bodyPr>
            <a:normAutofit/>
          </a:bodyPr>
          <a:lstStyle/>
          <a:p>
            <a:r>
              <a:rPr lang="en-GB" sz="3200" b="1" dirty="0"/>
              <a:t>Comparison Plots: Re-training of GN2 with updated training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BF504-2986-80B6-F0EA-5FB6B701388F}"/>
              </a:ext>
            </a:extLst>
          </p:cNvPr>
          <p:cNvSpPr txBox="1"/>
          <p:nvPr/>
        </p:nvSpPr>
        <p:spPr>
          <a:xfrm>
            <a:off x="977590" y="2531326"/>
            <a:ext cx="10236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First network presented on 17/11/23 was trained on a dataset with mislabelled track vertices, which most likely impacted training performance.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Training set was debugged (23/11/23) and the network subsequently re-trained.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Training finished after approx. 24h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following plots compare the performance between GN2 trained on 30m jets on the mislabelled dataset vs the debugged dataset.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E2976-8C6C-A1AC-65BD-A2F13947CA5F}"/>
              </a:ext>
            </a:extLst>
          </p:cNvPr>
          <p:cNvSpPr txBox="1"/>
          <p:nvPr/>
        </p:nvSpPr>
        <p:spPr>
          <a:xfrm>
            <a:off x="2705100" y="119318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24/11/23 | Ruben </a:t>
            </a:r>
            <a:r>
              <a:rPr lang="en-GB" dirty="0" err="1"/>
              <a:t>Hoenscheid</a:t>
            </a:r>
            <a:r>
              <a:rPr lang="en-GB" dirty="0"/>
              <a:t> | Supervisor: Prof Tim Scanlon</a:t>
            </a:r>
          </a:p>
        </p:txBody>
      </p:sp>
    </p:spTree>
    <p:extLst>
      <p:ext uri="{BB962C8B-B14F-4D97-AF65-F5344CB8AC3E}">
        <p14:creationId xmlns:p14="http://schemas.microsoft.com/office/powerpoint/2010/main" val="347711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F7FA63-495C-E9A5-676E-5D7B2289A2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379095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-sample: ROC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F7FA63-495C-E9A5-676E-5D7B2289A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3790950" cy="1325563"/>
              </a:xfrm>
              <a:blipFill>
                <a:blip r:embed="rId2"/>
                <a:stretch>
                  <a:fillRect l="-2007" r="-3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f different types of data&#10;&#10;Description automatically generated">
            <a:extLst>
              <a:ext uri="{FF2B5EF4-FFF2-40B4-BE49-F238E27FC236}">
                <a16:creationId xmlns:a16="http://schemas.microsoft.com/office/drawing/2014/main" id="{9C37E644-38CF-D3A2-575A-543845C3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0213" y="261044"/>
            <a:ext cx="6215062" cy="63359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4A3AC-3750-36B8-5D4E-B835A497AD06}"/>
              </a:ext>
            </a:extLst>
          </p:cNvPr>
          <p:cNvSpPr txBox="1"/>
          <p:nvPr/>
        </p:nvSpPr>
        <p:spPr>
          <a:xfrm>
            <a:off x="511969" y="2459504"/>
            <a:ext cx="4443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Generally improved c-jet rejection by up to 10%.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Light-jet rejection within uncertainties.</a:t>
            </a:r>
          </a:p>
        </p:txBody>
      </p:sp>
    </p:spTree>
    <p:extLst>
      <p:ext uri="{BB962C8B-B14F-4D97-AF65-F5344CB8AC3E}">
        <p14:creationId xmlns:p14="http://schemas.microsoft.com/office/powerpoint/2010/main" val="275191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F7FA63-495C-E9A5-676E-5D7B2289A2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77546" y="0"/>
                <a:ext cx="7317290" cy="1325563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acc>
                      <m:accPr>
                        <m:chr m:val="̅"/>
                        <m:ctrlPr>
                          <a:rPr lang="de-DE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GB" sz="4000" dirty="0">
                    <a:solidFill>
                      <a:schemeClr val="tx1"/>
                    </a:solidFill>
                  </a:rPr>
                  <a:t>-sample: b-efficiency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4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F7FA63-495C-E9A5-676E-5D7B2289A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77546" y="0"/>
                <a:ext cx="731729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id="{6AC6D010-CCC2-A6EC-32C6-95A3F9143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5809" y="1076854"/>
            <a:ext cx="6048375" cy="4704292"/>
          </a:xfrm>
        </p:spPr>
      </p:pic>
      <p:pic>
        <p:nvPicPr>
          <p:cNvPr id="10" name="Picture 9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id="{9DF2911C-CB4C-54F6-9936-F2F3C1A35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6" y="1076854"/>
            <a:ext cx="6048375" cy="47042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30D613-48AE-E61F-F6FC-54B249FF915D}"/>
                  </a:ext>
                </a:extLst>
              </p:cNvPr>
              <p:cNvSpPr txBox="1"/>
              <p:nvPr/>
            </p:nvSpPr>
            <p:spPr>
              <a:xfrm>
                <a:off x="688820" y="5941858"/>
                <a:ext cx="10894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Slight improvements in the very low-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2400" dirty="0"/>
                  <a:t> region, otherwise no notable changes.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30D613-48AE-E61F-F6FC-54B249FF9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20" y="5941858"/>
                <a:ext cx="10894741" cy="461665"/>
              </a:xfrm>
              <a:prstGeom prst="rect">
                <a:avLst/>
              </a:prstGeom>
              <a:blipFill>
                <a:blip r:embed="rId5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F7FA63-495C-E9A5-676E-5D7B2289A2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3790950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-sample: ROC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F7FA63-495C-E9A5-676E-5D7B2289A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3790950" cy="1325563"/>
              </a:xfrm>
              <a:blipFill>
                <a:blip r:embed="rId2"/>
                <a:stretch>
                  <a:fillRect l="-3344" r="-3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7E644-38CF-D3A2-575A-543845C3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510213" y="261044"/>
            <a:ext cx="6215062" cy="63359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4A3AC-3750-36B8-5D4E-B835A497AD06}"/>
              </a:ext>
            </a:extLst>
          </p:cNvPr>
          <p:cNvSpPr txBox="1"/>
          <p:nvPr/>
        </p:nvSpPr>
        <p:spPr>
          <a:xfrm>
            <a:off x="511969" y="2303387"/>
            <a:ext cx="4443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Clear improvements in background rejection to the mislabelled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Particular improvements of light-jet rejection</a:t>
            </a:r>
          </a:p>
        </p:txBody>
      </p:sp>
    </p:spTree>
    <p:extLst>
      <p:ext uri="{BB962C8B-B14F-4D97-AF65-F5344CB8AC3E}">
        <p14:creationId xmlns:p14="http://schemas.microsoft.com/office/powerpoint/2010/main" val="88424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C6D010-CCC2-A6EC-32C6-95A3F9143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55809" y="1076854"/>
            <a:ext cx="6048375" cy="470429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F2911C-CB4C-54F6-9936-F2F3C1A3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816" y="1076854"/>
            <a:ext cx="6048375" cy="47042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30D613-48AE-E61F-F6FC-54B249FF915D}"/>
                  </a:ext>
                </a:extLst>
              </p:cNvPr>
              <p:cNvSpPr txBox="1"/>
              <p:nvPr/>
            </p:nvSpPr>
            <p:spPr>
              <a:xfrm>
                <a:off x="1922003" y="5908404"/>
                <a:ext cx="8428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dirty="0"/>
                  <a:t>Clear improvements in the 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250 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GeV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&lt;3000 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GB" sz="2400" dirty="0"/>
                  <a:t> region.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30D613-48AE-E61F-F6FC-54B249FF9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003" y="5908404"/>
                <a:ext cx="8428375" cy="461665"/>
              </a:xfrm>
              <a:prstGeom prst="rect">
                <a:avLst/>
              </a:prstGeom>
              <a:blipFill>
                <a:blip r:embed="rId4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47A4245-A9F7-E936-45DC-D2D24A3730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7545" y="0"/>
                <a:ext cx="731729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de-DE" sz="4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de-DE" sz="4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sz="4000" dirty="0"/>
                  <a:t>-sample: b-efficiency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4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4000" dirty="0"/>
                  <a:t>)</a:t>
                </a:r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47A4245-A9F7-E936-45DC-D2D24A373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45" y="0"/>
                <a:ext cx="7317290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48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DA4E0B-ED48-6370-FC9E-FEA9E5AB5B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09685" y="153252"/>
                <a:ext cx="2172629" cy="828055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4000" dirty="0"/>
                  <a:t> Plots</a:t>
                </a:r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DA4E0B-ED48-6370-FC9E-FEA9E5AB5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09685" y="153252"/>
                <a:ext cx="2172629" cy="828055"/>
              </a:xfrm>
              <a:blipFill>
                <a:blip r:embed="rId2"/>
                <a:stretch>
                  <a:fillRect t="-9091" b="-2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465197BF-3B4B-32D0-8D1B-9FA3D3B86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0198" y="1309267"/>
            <a:ext cx="5615512" cy="4954864"/>
          </a:xfrm>
        </p:spPr>
      </p:pic>
      <p:pic>
        <p:nvPicPr>
          <p:cNvPr id="7" name="Picture 6" descr="A graph of a network&#10;&#10;Description automatically generated">
            <a:extLst>
              <a:ext uri="{FF2B5EF4-FFF2-40B4-BE49-F238E27FC236}">
                <a16:creationId xmlns:a16="http://schemas.microsoft.com/office/drawing/2014/main" id="{0998F2A4-9EAE-7149-1F4B-7F86E4CB4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291" y="1309267"/>
            <a:ext cx="5615513" cy="495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5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4515-8C1C-5E59-E05E-ECD06ECE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78545-2B45-68FC-72D2-E8E20BF4C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97300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As expected, the updated training set improved model performance overall.</a:t>
                </a:r>
              </a:p>
              <a:p>
                <a:endParaRPr lang="en-GB" dirty="0"/>
              </a:p>
              <a:p>
                <a:r>
                  <a:rPr lang="en-GB" dirty="0"/>
                  <a:t>Improved background rejection across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/>
                  <a:t> spectrum.</a:t>
                </a:r>
              </a:p>
              <a:p>
                <a:endParaRPr lang="en-GB" dirty="0"/>
              </a:p>
              <a:p>
                <a:r>
                  <a:rPr lang="en-GB" dirty="0"/>
                  <a:t>Improved b-efficiency for </a:t>
                </a:r>
                <a14:m>
                  <m:oMath xmlns:m="http://schemas.openxmlformats.org/officeDocument/2006/math"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250 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GeV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&lt;3000 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GB" sz="2800" dirty="0"/>
                  <a:t> at fixed c-jet / light-jet rejection.</a:t>
                </a:r>
              </a:p>
              <a:p>
                <a:endParaRPr lang="en-GB" dirty="0"/>
              </a:p>
              <a:p>
                <a:r>
                  <a:rPr lang="en-GB" dirty="0"/>
                  <a:t>Slightly improved b-efficiency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&lt;100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78545-2B45-68FC-72D2-E8E20BF4C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973009"/>
              </a:xfrm>
              <a:blipFill>
                <a:blip r:embed="rId2"/>
                <a:stretch>
                  <a:fillRect l="-965" t="-28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9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217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Comparison Plots: Re-training of GN2 with updated training set</vt:lpstr>
      <vt:lpstr>tt ̅-sample: ROC</vt:lpstr>
      <vt:lpstr>tt ̅-sample: b-efficiency (p_T)</vt:lpstr>
      <vt:lpstr>Z′-sample: ROC</vt:lpstr>
      <vt:lpstr>PowerPoint Presentation</vt:lpstr>
      <vt:lpstr>f_c Plots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Plots: Re-training of GN2 with updated training set</dc:title>
  <dc:creator>Honscheid, Ruben</dc:creator>
  <cp:lastModifiedBy>Honscheid, Ruben</cp:lastModifiedBy>
  <cp:revision>2</cp:revision>
  <dcterms:created xsi:type="dcterms:W3CDTF">2023-11-24T17:35:45Z</dcterms:created>
  <dcterms:modified xsi:type="dcterms:W3CDTF">2023-11-24T18:36:24Z</dcterms:modified>
</cp:coreProperties>
</file>