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3" r:id="rId3"/>
    <p:sldId id="272" r:id="rId4"/>
    <p:sldId id="274" r:id="rId5"/>
    <p:sldId id="275" r:id="rId6"/>
    <p:sldId id="276" r:id="rId7"/>
    <p:sldId id="281" r:id="rId8"/>
    <p:sldId id="279" r:id="rId9"/>
    <p:sldId id="280" r:id="rId10"/>
    <p:sldId id="277" r:id="rId11"/>
    <p:sldId id="278" r:id="rId12"/>
    <p:sldId id="266" r:id="rId13"/>
    <p:sldId id="260" r:id="rId14"/>
    <p:sldId id="282" r:id="rId15"/>
    <p:sldId id="28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7191-E95D-EB42-AD6B-7A721B731979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B2DF6-2936-9745-81F8-FF112E146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3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2DF6-2936-9745-81F8-FF112E1468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7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2DF6-2936-9745-81F8-FF112E1468E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DFA0-49DD-2E7C-0746-1E647D29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23BF5-9389-84CC-129A-C15929D1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E48D-84CB-585B-8697-CF4B9280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08F8-A566-906B-A7F9-A42B8AC1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3CD7-5723-DFE2-B87D-DFB57BB4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03B-7255-42C7-5FB2-8D382A96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BF5B6-5575-11BC-CB92-7EC8C4529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D4EB-67D7-64F8-2BAC-955B351B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A3DF-EF8D-A112-131A-FDD6DA8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5058-BB82-E112-6EC8-D0A45D75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98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EC3D6-829A-67E3-669E-0556CFA98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D191B-9CA2-6826-2093-132C6BB3A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A505-9051-C6ED-994C-AE5A9992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98FE-D3C9-ECED-F4DA-7335E7E0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6376-297F-581A-43F4-BA602193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60E7-0F14-1FFC-E5D5-1821BB85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3BDE-1D4C-88B7-BC71-8BCAEA3C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17D2-C25D-8112-82AF-1D70CA19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9E89-AD1A-1B28-A814-3FF47C86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838D-2015-6427-66C9-78047DD5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9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591F-CCED-915B-DB17-D8E0E51C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BD9C5-59AD-A9E4-EF51-CD413A50B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D885-7421-736F-8891-3240DBC8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093C-4F18-0A8A-8A1E-3A3AC7AD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F856-1C7A-637D-0BCF-3D31058E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4DE8-EA23-39BF-CEAE-D7B7A938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8E1D-75DC-A348-FDD9-CCD05DBDA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06A16-816D-C88E-743F-9B03424C0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E0FC-7672-DEDE-8392-708C30C4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DE376-C054-DF00-5221-44D7F45C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9BAFA-3426-698A-FB67-0FF0C158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34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EDF1-E9B7-A1D8-4CE2-2B8A2AD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37F59-5910-0DDA-9656-37DA718E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A0348-F648-E969-7AF1-89B67FF22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9D829-EE11-A581-8E73-E5342878E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41BDB-A428-109C-EE38-EA286B80F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CC819-AC1B-91D4-2239-69DB37EE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6E824-2790-5894-E9C5-54103F0F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61D68-6AF5-FDD4-0F4C-0390FE01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8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48E-119B-3CF0-0610-4355491A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B5039-3D7F-F3B4-2A10-3BEBF65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A43E3-A55F-A2A7-CE75-B71731E6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CB98-058F-F5C8-7A8C-A1E082B2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85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18B2A-3452-55C5-9CDF-7D531705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8EB15-9081-420B-78DA-C58BA0C5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7D1FE-D1D2-E5F8-24CE-BCE576C7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1004-19E8-E422-98B9-0F0E88D1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A64E-9ECF-EEB0-0902-FC7DC839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7D036-90F6-0DE6-4094-27A440D59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F2BC-FCA1-4B9A-2013-19D7BA94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2EBD1-9B59-DE92-AAAE-B76E5D80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C986A-FAB7-151A-8BFC-ACA3A3B2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05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7B89-6A7B-F2CE-571B-D36A7DB9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3AC45-3194-07BC-9465-D72E91D2A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1E83-5DA1-873D-D74C-16ED82A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8D3D-9970-2D04-5AE5-DE3885C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B5D9C-BD3B-3C12-8FE8-4AD07399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10EF-6A88-1C0F-92CA-C831352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24822-4D71-810B-4DE8-7320B33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E9B90-FCDA-47E1-D5C1-FFEFD75F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1D2C-1051-B5CB-D321-132D11AE2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7F25-CF45-9F4F-B725-9855B934647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5812-5D9F-A3F5-878B-1196B8431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6AE0-F7FB-CCC4-1C9B-CEBB0D359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4AF4-BEB0-8447-A1BA-0D41E9D2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2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F670DD-F0B0-51B5-A219-67E39AFD5179}"/>
                  </a:ext>
                </a:extLst>
              </p:cNvPr>
              <p:cNvSpPr txBox="1"/>
              <p:nvPr/>
            </p:nvSpPr>
            <p:spPr>
              <a:xfrm>
                <a:off x="819397" y="1888177"/>
                <a:ext cx="10770920" cy="2235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Contents:</a:t>
                </a:r>
              </a:p>
              <a:p>
                <a:endParaRPr lang="en-GB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de-DE" sz="2400" dirty="0"/>
                  <a:t>Investigation </a:t>
                </a:r>
                <a:r>
                  <a:rPr lang="de-DE" sz="2400" dirty="0" err="1"/>
                  <a:t>into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jet</a:t>
                </a:r>
                <a:r>
                  <a:rPr lang="de-DE" sz="2400" dirty="0"/>
                  <a:t> variables </a:t>
                </a:r>
                <a:r>
                  <a:rPr lang="de-DE" sz="2400" dirty="0" err="1"/>
                  <a:t>over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Model performance against jet variables in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400" dirty="0"/>
                  <a:t> bins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F670DD-F0B0-51B5-A219-67E39AFD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7" y="1888177"/>
                <a:ext cx="10770920" cy="2235677"/>
              </a:xfrm>
              <a:prstGeom prst="rect">
                <a:avLst/>
              </a:prstGeom>
              <a:blipFill>
                <a:blip r:embed="rId2"/>
                <a:stretch>
                  <a:fillRect l="-1413" t="-3390" b="-5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80B68D-1B40-47FF-BFA2-054109CA3B92}"/>
              </a:ext>
            </a:extLst>
          </p:cNvPr>
          <p:cNvSpPr txBox="1"/>
          <p:nvPr/>
        </p:nvSpPr>
        <p:spPr>
          <a:xfrm>
            <a:off x="965860" y="546266"/>
            <a:ext cx="1026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MSc Project Weekly Update (8</a:t>
            </a:r>
            <a:r>
              <a:rPr lang="en-GB" sz="4000" baseline="30000" dirty="0"/>
              <a:t>th</a:t>
            </a:r>
            <a:r>
              <a:rPr lang="en-GB" sz="4000" dirty="0"/>
              <a:t> Dec)</a:t>
            </a:r>
          </a:p>
          <a:p>
            <a:pPr algn="ctr"/>
            <a:r>
              <a:rPr lang="en-GB" sz="2000" b="1" dirty="0"/>
              <a:t>Ruben Hönscheid | Supervisor: Prof. Tim Scanlon</a:t>
            </a:r>
          </a:p>
        </p:txBody>
      </p:sp>
    </p:spTree>
    <p:extLst>
      <p:ext uri="{BB962C8B-B14F-4D97-AF65-F5344CB8AC3E}">
        <p14:creationId xmlns:p14="http://schemas.microsoft.com/office/powerpoint/2010/main" val="15895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from pile-up: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GB" sz="3600" b="1" dirty="0"/>
                  <a:t>-dependence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0031" y="1085850"/>
            <a:ext cx="5763986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5999" y="1005794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1154905" y="5635665"/>
                <a:ext cx="98821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On </a:t>
                </a:r>
                <a:r>
                  <a:rPr lang="de-DE" sz="2000" dirty="0" err="1"/>
                  <a:t>average</a:t>
                </a:r>
                <a:r>
                  <a:rPr lang="de-DE" sz="2000" dirty="0"/>
                  <a:t>, all </a:t>
                </a:r>
                <a:r>
                  <a:rPr lang="de-DE" sz="2000" dirty="0" err="1"/>
                  <a:t>jets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contain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tracks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pile-</a:t>
                </a:r>
                <a:r>
                  <a:rPr lang="de-DE" sz="2000" dirty="0" err="1"/>
                  <a:t>up</a:t>
                </a:r>
                <a:r>
                  <a:rPr lang="de-DE" sz="2000" dirty="0"/>
                  <a:t>. At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sz="2000" dirty="0"/>
                  <a:t>, pile-</a:t>
                </a:r>
                <a:r>
                  <a:rPr lang="de-DE" sz="2000" dirty="0" err="1"/>
                  <a:t>up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contamination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about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twice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as</a:t>
                </a:r>
                <a:r>
                  <a:rPr lang="de-DE" sz="2000" dirty="0"/>
                  <a:t> high.</a:t>
                </a:r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05" y="5635665"/>
                <a:ext cx="9882187" cy="707886"/>
              </a:xfrm>
              <a:prstGeom prst="rect">
                <a:avLst/>
              </a:prstGeom>
              <a:blipFill>
                <a:blip r:embed="rId5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1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from pile-up: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3600" b="1" dirty="0"/>
                  <a:t>-efficiency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2959" y="1267504"/>
            <a:ext cx="5558130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933713" y="5670550"/>
                <a:ext cx="103245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Pile-</a:t>
                </a:r>
                <a:r>
                  <a:rPr lang="de-DE" sz="2000" dirty="0" err="1"/>
                  <a:t>up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degrades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model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performance</a:t>
                </a:r>
                <a:r>
                  <a:rPr lang="de-DE" sz="2000" dirty="0"/>
                  <a:t>. At </a:t>
                </a:r>
                <a:r>
                  <a:rPr lang="de-DE" sz="2000" dirty="0" err="1"/>
                  <a:t>small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negative </a:t>
                </a:r>
                <a:r>
                  <a:rPr lang="de-DE" sz="2000" dirty="0" err="1"/>
                  <a:t>effects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large pile-</a:t>
                </a:r>
                <a:r>
                  <a:rPr lang="de-DE" sz="2000" dirty="0" err="1"/>
                  <a:t>up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smaller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than</a:t>
                </a:r>
                <a:r>
                  <a:rPr lang="de-DE" sz="2000" dirty="0"/>
                  <a:t> at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sz="2000" b="0" dirty="0"/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13" y="5670550"/>
                <a:ext cx="10324574" cy="707886"/>
              </a:xfrm>
              <a:prstGeom prst="rect">
                <a:avLst/>
              </a:prstGeom>
              <a:blipFill>
                <a:blip r:embed="rId5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11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fake tracks: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GB" sz="3600" b="1" dirty="0"/>
                  <a:t>-dependence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0031" y="1267504"/>
            <a:ext cx="5763987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2571" cy="4482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1154906" y="5778169"/>
                <a:ext cx="9882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The </a:t>
                </a:r>
                <a:r>
                  <a:rPr lang="de-DE" sz="2000" dirty="0" err="1"/>
                  <a:t>presence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fake </a:t>
                </a:r>
                <a:r>
                  <a:rPr lang="de-DE" sz="2000" dirty="0" err="1"/>
                  <a:t>tracks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grows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substantially</a:t>
                </a:r>
                <a:r>
                  <a:rPr lang="de-DE" sz="2000" dirty="0"/>
                  <a:t> at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06" y="5778169"/>
                <a:ext cx="9882187" cy="400110"/>
              </a:xfrm>
              <a:prstGeom prst="rect">
                <a:avLst/>
              </a:prstGeom>
              <a:blipFill>
                <a:blip r:embed="rId5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97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fake tracks: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3600" b="1" dirty="0"/>
                  <a:t>-efficiency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0031" y="1187449"/>
            <a:ext cx="5763987" cy="448310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1154906" y="5778169"/>
                <a:ext cx="98821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Large number of fake tracks in a jet are a big problem for the network.</a:t>
                </a:r>
              </a:p>
              <a:p>
                <a:pPr algn="ctr"/>
                <a:r>
                  <a:rPr lang="en-GB" sz="2000" dirty="0"/>
                  <a:t>Partly explains the poor performance at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06" y="5778169"/>
                <a:ext cx="9882187" cy="707886"/>
              </a:xfrm>
              <a:prstGeom prst="rect">
                <a:avLst/>
              </a:prstGeom>
              <a:blipFill>
                <a:blip r:embed="rId5"/>
                <a:stretch>
                  <a:fillRect t="-535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from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GB" sz="3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GB" sz="3600" b="1" dirty="0"/>
                  <a:t>-dependence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0031" y="1267504"/>
            <a:ext cx="5763986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2571" cy="4482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1154906" y="5778169"/>
                <a:ext cx="9882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2000" dirty="0"/>
                  <a:t> tracks are generally very rare. Highest at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dirty="0"/>
                  <a:t> and around 1000 GeV.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06" y="5778169"/>
                <a:ext cx="9882187" cy="400110"/>
              </a:xfrm>
              <a:prstGeom prst="rect">
                <a:avLst/>
              </a:prstGeom>
              <a:blipFill>
                <a:blip r:embed="rId5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55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from </a:t>
                </a:r>
                <a14:m>
                  <m:oMath xmlns:m="http://schemas.openxmlformats.org/officeDocument/2006/math">
                    <m:r>
                      <a:rPr lang="de-DE" sz="3600" b="1" i="1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GB" sz="3600" b="1" dirty="0"/>
                  <a:t>: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3600" b="1" dirty="0"/>
                  <a:t>-efficiency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3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0031" y="1187449"/>
            <a:ext cx="5763987" cy="448310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1154906" y="5778169"/>
                <a:ext cx="98821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Number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2000" dirty="0"/>
                  <a:t>-tracks deteriorate the model.</a:t>
                </a:r>
              </a:p>
              <a:p>
                <a:pPr algn="ctr"/>
                <a:r>
                  <a:rPr lang="en-GB" sz="2000" dirty="0"/>
                  <a:t>However, they are so rare that this is most likely not a pressing issue.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06" y="5778169"/>
                <a:ext cx="9882187" cy="707886"/>
              </a:xfrm>
              <a:prstGeom prst="rect">
                <a:avLst/>
              </a:prstGeom>
              <a:blipFill>
                <a:blip r:embed="rId6"/>
                <a:stretch>
                  <a:fillRect t="-535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65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6736-13C5-3BCA-4EC6-73FB6244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Summary &amp; Outlook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723D4-8999-0C15-936C-081F41386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Model performance depends on various jet variables</a:t>
                </a:r>
              </a:p>
              <a:p>
                <a:r>
                  <a:rPr lang="en-GB" dirty="0"/>
                  <a:t>Tracking variables which degrade the model performance:</a:t>
                </a:r>
              </a:p>
              <a:p>
                <a:pPr lvl="1"/>
                <a:r>
                  <a:rPr lang="en-GB" dirty="0"/>
                  <a:t>Pile-up,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/>
                  <a:t> tracks, fake tracks</a:t>
                </a:r>
              </a:p>
              <a:p>
                <a:r>
                  <a:rPr lang="en-GB" dirty="0"/>
                  <a:t>Tracking variables which improve model performance:</a:t>
                </a:r>
              </a:p>
              <a:p>
                <a:pPr lvl="1"/>
                <a:r>
                  <a:rPr lang="en-GB" dirty="0"/>
                  <a:t>HF tracks (B tracks, C tracks), total number of tracks</a:t>
                </a:r>
              </a:p>
              <a:p>
                <a:r>
                  <a:rPr lang="en-GB" dirty="0"/>
                  <a:t>Left to investigate: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of the main hadron.</a:t>
                </a:r>
              </a:p>
              <a:p>
                <a:endParaRPr lang="en-GB" dirty="0"/>
              </a:p>
              <a:p>
                <a:r>
                  <a:rPr lang="en-GB" dirty="0"/>
                  <a:t>Improvements to counteract these effects? (Feed as much tracking information and possible and train on events with large pile-up and fake tracks)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723D4-8999-0C15-936C-081F41386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86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6200-20C8-7986-C4FA-51186F4E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Jet variables under investigation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8C831-5F79-47E4-80D1-7648DA09C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Overall number of tracks in a jet</a:t>
                </a:r>
              </a:p>
              <a:p>
                <a:r>
                  <a:rPr lang="en-GB" dirty="0"/>
                  <a:t>Number of tracks from B and C hadrons in the jet.</a:t>
                </a:r>
              </a:p>
              <a:p>
                <a:r>
                  <a:rPr lang="en-GB" dirty="0"/>
                  <a:t>Number of tracks from heavy-flavour hadrons in the jet.</a:t>
                </a:r>
              </a:p>
              <a:p>
                <a:r>
                  <a:rPr lang="en-GB" dirty="0"/>
                  <a:t>Number of tracks from pile-up in the jet.</a:t>
                </a:r>
              </a:p>
              <a:p>
                <a:r>
                  <a:rPr lang="en-GB" dirty="0"/>
                  <a:t>Number of fake tracks in the jet.</a:t>
                </a:r>
              </a:p>
              <a:p>
                <a:r>
                  <a:rPr lang="en-GB" dirty="0"/>
                  <a:t>Number of tracks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2">
                        <a:lumMod val="75000"/>
                      </a:schemeClr>
                    </a:solidFill>
                  </a:rPr>
                  <a:t> of the B / C hadron.</a:t>
                </a:r>
              </a:p>
              <a:p>
                <a:r>
                  <a:rPr lang="en-GB" dirty="0">
                    <a:solidFill>
                      <a:schemeClr val="bg2">
                        <a:lumMod val="75000"/>
                      </a:schemeClr>
                    </a:solidFill>
                  </a:rPr>
                  <a:t>Decay length of the B / C hadron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8C831-5F79-47E4-80D1-7648DA09C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7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in the jet: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GB" sz="3600" b="1" dirty="0"/>
                  <a:t>-dependence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0031" y="1267504"/>
            <a:ext cx="5763987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1154906" y="5778169"/>
                <a:ext cx="9882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Unsurprisingly, </a:t>
                </a:r>
                <a:r>
                  <a:rPr lang="de-DE" sz="2000" dirty="0" err="1"/>
                  <a:t>higher</a:t>
                </a:r>
                <a:r>
                  <a:rPr lang="de-DE" sz="2000" dirty="0"/>
                  <a:t> jet-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dirty="0"/>
                  <a:t> gives an overall larger number of tracks per jet.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06" y="5778169"/>
                <a:ext cx="9882187" cy="400110"/>
              </a:xfrm>
              <a:prstGeom prst="rect">
                <a:avLst/>
              </a:prstGeom>
              <a:blipFill>
                <a:blip r:embed="rId5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56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in the jet: </a:t>
                </a:r>
                <a14:m>
                  <m:oMath xmlns:m="http://schemas.openxmlformats.org/officeDocument/2006/math">
                    <m:r>
                      <a:rPr lang="de-DE" sz="36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de-DE" sz="3600" b="1" dirty="0"/>
                  <a:t>-efficiency</a:t>
                </a:r>
                <a:endParaRPr lang="en-GB" sz="36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3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2959" y="1267504"/>
            <a:ext cx="5558130" cy="4322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6F052D-2BB9-88FD-45F3-4B130EA265F6}"/>
              </a:ext>
            </a:extLst>
          </p:cNvPr>
          <p:cNvSpPr txBox="1"/>
          <p:nvPr/>
        </p:nvSpPr>
        <p:spPr>
          <a:xfrm>
            <a:off x="1154906" y="5778169"/>
            <a:ext cx="988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Jet </a:t>
            </a:r>
            <a:r>
              <a:rPr lang="de-DE" sz="2000" dirty="0" err="1"/>
              <a:t>classification</a:t>
            </a:r>
            <a:r>
              <a:rPr lang="de-DE" sz="2000" dirty="0"/>
              <a:t> </a:t>
            </a:r>
            <a:r>
              <a:rPr lang="de-DE" sz="2000" dirty="0" err="1"/>
              <a:t>benefits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large </a:t>
            </a:r>
            <a:r>
              <a:rPr lang="de-DE" sz="2000" dirty="0" err="1"/>
              <a:t>numbers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tracks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jet</a:t>
            </a:r>
            <a:r>
              <a:rPr lang="en-GB" sz="2000" dirty="0"/>
              <a:t>.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400C4D2A-C145-8EF7-A0C9-712310897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95998" y="1267503"/>
            <a:ext cx="5558129" cy="4322989"/>
          </a:xfrm>
        </p:spPr>
      </p:pic>
    </p:spTree>
    <p:extLst>
      <p:ext uri="{BB962C8B-B14F-4D97-AF65-F5344CB8AC3E}">
        <p14:creationId xmlns:p14="http://schemas.microsoft.com/office/powerpoint/2010/main" val="390221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from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3600" b="1" dirty="0"/>
                  <a:t>,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sz="3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GB" sz="3600" b="1" dirty="0"/>
                  <a:t>-dependence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0031" y="1267504"/>
            <a:ext cx="5763986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933713" y="5790787"/>
                <a:ext cx="103245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At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sz="2000" b="0" dirty="0"/>
                  <a:t>, </a:t>
                </a:r>
                <a:r>
                  <a:rPr lang="de-DE" sz="2000" b="0" dirty="0" err="1"/>
                  <a:t>every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jet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contains</a:t>
                </a:r>
                <a:r>
                  <a:rPr lang="de-DE" sz="2000" b="0" dirty="0"/>
                  <a:t> a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000" b="0" dirty="0"/>
                  <a:t>-</a:t>
                </a:r>
                <a:r>
                  <a:rPr lang="de-DE" sz="2000" b="0" dirty="0" err="1"/>
                  <a:t>hadron</a:t>
                </a:r>
                <a:r>
                  <a:rPr lang="de-DE" sz="2000" b="0" dirty="0"/>
                  <a:t> on </a:t>
                </a:r>
                <a:r>
                  <a:rPr lang="de-DE" sz="2000" b="0" dirty="0" err="1"/>
                  <a:t>average</a:t>
                </a:r>
                <a:r>
                  <a:rPr lang="de-DE" sz="2000" b="0" dirty="0"/>
                  <a:t>, </a:t>
                </a:r>
                <a:r>
                  <a:rPr lang="de-DE" sz="2000" b="0" dirty="0" err="1"/>
                  <a:t>while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every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second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jet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contains</a:t>
                </a:r>
                <a:r>
                  <a:rPr lang="de-DE" sz="2000" b="0" dirty="0"/>
                  <a:t> a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sz="2000" b="0" dirty="0"/>
                  <a:t>-</a:t>
                </a:r>
                <a:r>
                  <a:rPr lang="de-DE" sz="2000" b="0" dirty="0" err="1"/>
                  <a:t>hadron</a:t>
                </a:r>
                <a:r>
                  <a:rPr lang="de-DE" sz="2000" b="0" dirty="0"/>
                  <a:t>.</a:t>
                </a:r>
              </a:p>
              <a:p>
                <a:pPr algn="ctr"/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13" y="5790787"/>
                <a:ext cx="10324574" cy="707886"/>
              </a:xfrm>
              <a:prstGeom prst="rect">
                <a:avLst/>
              </a:prstGeom>
              <a:blipFill>
                <a:blip r:embed="rId5"/>
                <a:stretch>
                  <a:fillRect l="-123" t="-5357" r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3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from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3600" b="1" dirty="0"/>
                  <a:t>: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3600" b="1" dirty="0"/>
                  <a:t>-efficiency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2959" y="1267504"/>
            <a:ext cx="5558130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933713" y="5790787"/>
                <a:ext cx="103245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For </a:t>
                </a:r>
                <a:r>
                  <a:rPr lang="de-DE" sz="2000" dirty="0" err="1"/>
                  <a:t>jets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with</a:t>
                </a:r>
                <a:r>
                  <a:rPr lang="de-DE" sz="2000" dirty="0"/>
                  <a:t> larger </a:t>
                </a:r>
                <a:r>
                  <a:rPr lang="de-DE" sz="2000" dirty="0" err="1"/>
                  <a:t>numbers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sz="2000" dirty="0"/>
                  <a:t>-</a:t>
                </a:r>
                <a:r>
                  <a:rPr lang="de-DE" sz="2000" dirty="0" err="1"/>
                  <a:t>hadrons</a:t>
                </a:r>
                <a:r>
                  <a:rPr lang="de-DE" sz="2000" dirty="0"/>
                  <a:t>,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/>
                  <a:t>-efficiency </a:t>
                </a:r>
                <a:r>
                  <a:rPr lang="de-DE" sz="2000" dirty="0" err="1"/>
                  <a:t>increases</a:t>
                </a:r>
                <a:r>
                  <a:rPr lang="de-DE" sz="2000" dirty="0"/>
                  <a:t>.</a:t>
                </a:r>
                <a:endParaRPr lang="de-DE" sz="2000" b="0" dirty="0"/>
              </a:p>
              <a:p>
                <a:pPr algn="ctr"/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13" y="5790787"/>
                <a:ext cx="10324574" cy="707886"/>
              </a:xfrm>
              <a:prstGeom prst="rect">
                <a:avLst/>
              </a:prstGeom>
              <a:blipFill>
                <a:blip r:embed="rId5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28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Number of tracks from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sz="3600" b="1" dirty="0"/>
                  <a:t>: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3600" b="1" dirty="0"/>
                  <a:t>-efficiency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2959" y="1267504"/>
            <a:ext cx="5558130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933713" y="5790787"/>
                <a:ext cx="103245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For </a:t>
                </a:r>
                <a:r>
                  <a:rPr lang="de-DE" sz="2000" dirty="0" err="1"/>
                  <a:t>jets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with</a:t>
                </a:r>
                <a:r>
                  <a:rPr lang="de-DE" sz="2000" dirty="0"/>
                  <a:t> larger </a:t>
                </a:r>
                <a:r>
                  <a:rPr lang="de-DE" sz="2000" dirty="0" err="1"/>
                  <a:t>numbers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000" dirty="0"/>
                  <a:t>-</a:t>
                </a:r>
                <a:r>
                  <a:rPr lang="de-DE" sz="2000" dirty="0" err="1"/>
                  <a:t>hadrons</a:t>
                </a:r>
                <a:r>
                  <a:rPr lang="de-DE" sz="2000" dirty="0"/>
                  <a:t>,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/>
                  <a:t>-efficiency </a:t>
                </a:r>
                <a:r>
                  <a:rPr lang="de-DE" sz="2000" dirty="0" err="1"/>
                  <a:t>increases</a:t>
                </a:r>
                <a:r>
                  <a:rPr lang="de-DE" sz="2000" dirty="0"/>
                  <a:t>.</a:t>
                </a:r>
                <a:endParaRPr lang="de-DE" sz="2000" b="0" dirty="0"/>
              </a:p>
              <a:p>
                <a:pPr algn="ctr"/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13" y="5790787"/>
                <a:ext cx="10324574" cy="707886"/>
              </a:xfrm>
              <a:prstGeom prst="rect">
                <a:avLst/>
              </a:prstGeom>
              <a:blipFill>
                <a:blip r:embed="rId5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31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3600" b="1" dirty="0"/>
                  <a:t>Total number of tracks from HF: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GB" sz="3600" b="1" dirty="0"/>
                  <a:t>-dependence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0031" y="1267504"/>
            <a:ext cx="5763986" cy="432298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933713" y="5790787"/>
                <a:ext cx="103245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Smaller numbers of HF tracks in high-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dirty="0"/>
                  <a:t> region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Most HF tracks in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100&lt;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&lt;1500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13" y="5790787"/>
                <a:ext cx="10324574" cy="707886"/>
              </a:xfrm>
              <a:prstGeom prst="rect">
                <a:avLst/>
              </a:prstGeom>
              <a:blipFill>
                <a:blip r:embed="rId5"/>
                <a:stretch>
                  <a:fillRect t="-535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58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3600" b="1" dirty="0"/>
                  <a:t>Total </a:t>
                </a:r>
                <a:r>
                  <a:rPr lang="de-DE" sz="3600" b="1" dirty="0" err="1"/>
                  <a:t>number</a:t>
                </a:r>
                <a:r>
                  <a:rPr lang="de-DE" sz="3600" b="1" dirty="0"/>
                  <a:t> </a:t>
                </a:r>
                <a:r>
                  <a:rPr lang="de-DE" sz="3600" b="1" dirty="0" err="1"/>
                  <a:t>of</a:t>
                </a:r>
                <a:r>
                  <a:rPr lang="de-DE" sz="3600" b="1" dirty="0"/>
                  <a:t> </a:t>
                </a:r>
                <a:r>
                  <a:rPr lang="de-DE" sz="3600" b="1" dirty="0" err="1"/>
                  <a:t>tracks</a:t>
                </a:r>
                <a:r>
                  <a:rPr lang="de-DE" sz="3600" b="1" dirty="0"/>
                  <a:t> </a:t>
                </a:r>
                <a:r>
                  <a:rPr lang="de-DE" sz="3600" b="1" dirty="0" err="1"/>
                  <a:t>from</a:t>
                </a:r>
                <a:r>
                  <a:rPr lang="de-DE" sz="3600" b="1" dirty="0"/>
                  <a:t> HF</a:t>
                </a:r>
                <a:r>
                  <a:rPr lang="en-GB" sz="3600" b="1" dirty="0"/>
                  <a:t>: </a:t>
                </a:r>
                <a14:m>
                  <m:oMath xmlns:m="http://schemas.openxmlformats.org/officeDocument/2006/math"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3600" b="1" dirty="0"/>
                  <a:t>-efficiency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F21FD-FA3E-01E3-07C0-F9DE2CC3F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12069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B796C-CAE0-7300-DF58-D7AB7EB0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2959" y="1267504"/>
            <a:ext cx="5558130" cy="43229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ED1AD-05D0-A1B3-00C2-19729D52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096000" y="1187449"/>
            <a:ext cx="5763987" cy="448310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/>
              <p:nvPr/>
            </p:nvSpPr>
            <p:spPr>
              <a:xfrm>
                <a:off x="933713" y="5670550"/>
                <a:ext cx="1032457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Overall,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model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greatly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benefits</a:t>
                </a:r>
                <a:r>
                  <a:rPr lang="de-DE" sz="2000" dirty="0"/>
                  <a:t> form heavy-</a:t>
                </a:r>
                <a:r>
                  <a:rPr lang="de-DE" sz="2000" dirty="0" err="1"/>
                  <a:t>flavour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tracks</a:t>
                </a:r>
                <a:r>
                  <a:rPr lang="de-DE" sz="2000" dirty="0"/>
                  <a:t>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de-DE" sz="2000" dirty="0" err="1"/>
                  <a:t>Partly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</a:t>
                </a:r>
                <a:r>
                  <a:rPr lang="de-DE" sz="2000" b="0" dirty="0" err="1"/>
                  <a:t>xplains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good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model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performance</a:t>
                </a:r>
                <a:r>
                  <a:rPr lang="de-DE" sz="2000" b="0" dirty="0"/>
                  <a:t> in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100&lt;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&lt;1000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de-DE" sz="2000" b="0" dirty="0"/>
                  <a:t>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de-DE" sz="2000" dirty="0" err="1"/>
                  <a:t>Partly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explains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model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failure</a:t>
                </a:r>
                <a:r>
                  <a:rPr lang="de-DE" sz="2000" dirty="0"/>
                  <a:t> at </a:t>
                </a:r>
                <a:r>
                  <a:rPr lang="de-DE" sz="2000" dirty="0" err="1"/>
                  <a:t>very</a:t>
                </a:r>
                <a:r>
                  <a:rPr lang="de-DE" sz="2000" dirty="0"/>
                  <a:t> high and </a:t>
                </a:r>
                <a:r>
                  <a:rPr lang="de-DE" sz="2000" dirty="0" err="1"/>
                  <a:t>very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low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sz="2000" b="0" dirty="0"/>
                  <a:t>.</a:t>
                </a:r>
              </a:p>
              <a:p>
                <a:pPr algn="ctr"/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F052D-2BB9-88FD-45F3-4B130EA2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13" y="5670550"/>
                <a:ext cx="10324574" cy="1323439"/>
              </a:xfrm>
              <a:prstGeom prst="rect">
                <a:avLst/>
              </a:prstGeom>
              <a:blipFill>
                <a:blip r:embed="rId5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11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569</Words>
  <Application>Microsoft Macintosh PowerPoint</Application>
  <PresentationFormat>Widescreen</PresentationFormat>
  <Paragraphs>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Jet variables under investigation</vt:lpstr>
      <vt:lpstr>Number of tracks in the jet: p_T-dependence</vt:lpstr>
      <vt:lpstr>Number of tracks in the jet: b-efficiency</vt:lpstr>
      <vt:lpstr>Number of tracks from B, C: p_T-dependence</vt:lpstr>
      <vt:lpstr>Number of tracks from B: b-efficiency</vt:lpstr>
      <vt:lpstr>Number of tracks from C: b-efficiency</vt:lpstr>
      <vt:lpstr>Total number of tracks from HF: p_T-dependence</vt:lpstr>
      <vt:lpstr>Total number of tracks from HF: b-efficiency</vt:lpstr>
      <vt:lpstr>Number of tracks from pile-up: p_T-dependence</vt:lpstr>
      <vt:lpstr>Number of tracks from pile-up: b-efficiency</vt:lpstr>
      <vt:lpstr>Number of fake tracks: p_T-dependence</vt:lpstr>
      <vt:lpstr>Number of fake tracks: b-efficiency</vt:lpstr>
      <vt:lpstr>Number of tracks from τ: p_T-dependence</vt:lpstr>
      <vt:lpstr>Number of tracks from τ: b-efficiency</vt:lpstr>
      <vt:lpstr>Summary &amp;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Honscheid, Ruben</dc:creator>
  <cp:lastModifiedBy>Honscheid, Ruben</cp:lastModifiedBy>
  <cp:revision>8</cp:revision>
  <dcterms:created xsi:type="dcterms:W3CDTF">2023-12-06T15:01:05Z</dcterms:created>
  <dcterms:modified xsi:type="dcterms:W3CDTF">2023-12-08T14:47:34Z</dcterms:modified>
</cp:coreProperties>
</file>