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519C-2F8E-4458-AA29-E21ABECC5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BE16-4406-4954-B9EF-38991015C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8052-14C4-4249-9C1C-E6A37022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C071-8257-4A04-B3D8-1DCA124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4E50-6D8A-44EF-89F0-A213D53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2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F304-0C89-4374-87BF-60BBC951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71DF-F0D1-4C63-BEDF-7D1FAED4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AA55-B1BE-49A4-918B-C63695B8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7AAE-7A07-4F7F-B8E1-4E997CDA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CD48-AECC-474B-837F-8F254ED8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52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6334E-7AD2-4B62-831D-CD9BB7D2A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9AEC0-CD6D-43CD-B3C7-B2FC40EE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D958-1E00-40C5-9891-A6E2F2F3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0C69-F044-44E9-9CE5-19E8C985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6530-5ED8-479C-A631-48F8B779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127A-24F3-4E70-95F2-93190EA2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4776-4651-4C44-B6E1-42D14095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4374-1709-4853-852D-46948B8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1AC3-96E6-4BE6-A99C-C1210EB8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154A-F542-4A69-B71A-16F49E82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7BDC-E1E2-466D-9E86-2F8A3543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54143-0089-4503-A7B1-1440B8F8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D83E-C25B-4B40-9B43-14CD32A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2887-9F11-485F-84B1-B39DB25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8AF6-274C-4B65-B9EA-B2235EEB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071C-88EB-43F0-8D73-2B3081E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B09E-05A4-4868-9115-0CA8EF85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1E80-88E1-4286-80BB-072FE700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5714-8232-4EDA-9A73-CBD154DB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9112-DABE-47A0-9BDD-4DCFA805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4667-ABC7-4649-9128-A1054ABC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E8BC-A185-425B-89EA-1FD1A58C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FA88-8D56-4A2B-9B02-803FF010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1AEA0-CB81-4809-89A0-BC2CF4100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7DC52-1362-4997-BB57-A671AAD5F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58172-28EF-4FA4-99E6-CFEA767D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2F5FB-D6C6-42FE-BBE8-58DE2928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C2A0A-0E45-4D00-9CE8-BC4D2ADD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7A99F-7D30-47BC-89EF-FE8416A3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8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FA75-7181-4064-8672-4BCABB35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872C6-C170-4F6B-850F-16F0C82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B2F52-DA4D-43BB-B678-9C6E048B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21965-138A-4681-A3FC-210E6302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69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E3E71-C831-4CE7-8AA4-2CD29371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29492-3E31-4932-8BDD-8C5A0D8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CD0F5-45B0-4988-A49A-8556132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9845-40F2-4FB3-9D1B-E007CB74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4D6D-D55C-4982-9A94-3B7D4AC6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8DB98-E1EB-4379-A1BD-0820515A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3F1EC-6E89-4099-8868-3DDA3AFD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8931F-0FC8-400E-9081-E8E25374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F42C8-2458-47ED-B4A0-498D4ECD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9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0D0-1827-4235-A3F3-628AFC2B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D1C2A-8C5E-40D6-87D8-F97EC78C2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FA95-BF75-49F8-B68B-BA331123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E1D7-E121-4D8A-8CE8-4422F1F6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EFF5C-0C83-4ED5-9F5A-1EFD1372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94C16-7323-4A73-A1F8-AA90298A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0D742-21FB-4EE4-BC63-1C75DF4A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82C5-845F-45B1-947E-B8885E75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7B93-C608-4EB9-AA23-782778332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E922-64D0-4845-9A7F-49CCAC76BE10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654B-D5E2-4CDC-B0E7-E781544F8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216D-A0BD-40AC-AA18-7E901B56D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8284-6638-4399-BD2F-4D3823907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16038B-132B-4009-9407-1F98E622C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11209" r="9115" b="1954"/>
          <a:stretch/>
        </p:blipFill>
        <p:spPr>
          <a:xfrm>
            <a:off x="147917" y="1125912"/>
            <a:ext cx="6508378" cy="48769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F6AD84-3DE1-4A57-9A21-A67393FF8900}"/>
              </a:ext>
            </a:extLst>
          </p:cNvPr>
          <p:cNvSpPr txBox="1"/>
          <p:nvPr/>
        </p:nvSpPr>
        <p:spPr>
          <a:xfrm>
            <a:off x="6656295" y="1582340"/>
            <a:ext cx="52129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Added</a:t>
            </a:r>
            <a:r>
              <a:rPr lang="de-DE" sz="2400" dirty="0"/>
              <a:t> </a:t>
            </a:r>
            <a:r>
              <a:rPr lang="de-DE" sz="2400" dirty="0" err="1"/>
              <a:t>resolution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in </a:t>
            </a:r>
            <a:r>
              <a:rPr lang="de-DE" sz="2400" dirty="0" err="1"/>
              <a:t>line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FWHM </a:t>
            </a:r>
            <a:r>
              <a:rPr lang="de-DE" sz="2400" dirty="0" err="1"/>
              <a:t>specs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 err="1"/>
              <a:t>Simulated</a:t>
            </a:r>
            <a:r>
              <a:rPr lang="de-DE" sz="2400" dirty="0"/>
              <a:t> different isotopes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 err="1"/>
              <a:t>Computed</a:t>
            </a:r>
            <a:r>
              <a:rPr lang="de-DE" sz="2400" dirty="0"/>
              <a:t>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peak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r>
              <a:rPr lang="de-DE" sz="2400" dirty="0"/>
              <a:t> </a:t>
            </a:r>
            <a:r>
              <a:rPr lang="de-DE" sz="2400" dirty="0" err="1"/>
              <a:t>efficiency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Comparison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Experimental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EC87D-2519-40BE-BED7-557EDC1D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9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/>
              <a:t>Steps</a:t>
            </a:r>
            <a:r>
              <a:rPr lang="de-DE" sz="4000" dirty="0"/>
              <a:t> </a:t>
            </a:r>
            <a:r>
              <a:rPr lang="de-DE" sz="4000" dirty="0" err="1"/>
              <a:t>towards</a:t>
            </a:r>
            <a:r>
              <a:rPr lang="de-DE" sz="4000" dirty="0"/>
              <a:t> </a:t>
            </a:r>
            <a:r>
              <a:rPr lang="de-DE" sz="4000" dirty="0" err="1"/>
              <a:t>detection</a:t>
            </a:r>
            <a:r>
              <a:rPr lang="de-DE" sz="4000" dirty="0"/>
              <a:t> </a:t>
            </a:r>
            <a:r>
              <a:rPr lang="de-DE" sz="4000" dirty="0" err="1"/>
              <a:t>efficiency</a:t>
            </a:r>
            <a:endParaRPr lang="en-GB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FE076F-AF98-4281-8EFE-4CB86490E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t="11209" r="9376" b="2262"/>
          <a:stretch/>
        </p:blipFill>
        <p:spPr>
          <a:xfrm>
            <a:off x="170329" y="1214578"/>
            <a:ext cx="6750425" cy="499590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8C56C9-37E7-497E-9605-AD4E3ADCAA3A}"/>
                  </a:ext>
                </a:extLst>
              </p:cNvPr>
              <p:cNvSpPr txBox="1"/>
              <p:nvPr/>
            </p:nvSpPr>
            <p:spPr>
              <a:xfrm>
                <a:off x="7126941" y="1214578"/>
                <a:ext cx="4894730" cy="4780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Efficiency = </a:t>
                </a:r>
                <a:r>
                  <a:rPr lang="de-DE" sz="2400" dirty="0" err="1"/>
                  <a:t>Number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counts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peak</a:t>
                </a:r>
                <a:r>
                  <a:rPr lang="de-DE" sz="2400" dirty="0"/>
                  <a:t> / Total </a:t>
                </a:r>
                <a:r>
                  <a:rPr lang="de-DE" sz="2400" dirty="0" err="1"/>
                  <a:t>number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photons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emitted</a:t>
                </a:r>
                <a:r>
                  <a:rPr lang="de-DE" sz="2400" dirty="0"/>
                  <a:t> at </a:t>
                </a:r>
                <a:r>
                  <a:rPr lang="de-DE" sz="2400" dirty="0" err="1"/>
                  <a:t>peak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energy</a:t>
                </a:r>
                <a:endParaRPr lang="de-DE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Co-60 and Bi-207 </a:t>
                </a:r>
                <a:r>
                  <a:rPr lang="de-DE" sz="2400" dirty="0" err="1"/>
                  <a:t>point</a:t>
                </a:r>
                <a:r>
                  <a:rPr lang="de-DE" sz="2400" dirty="0"/>
                  <a:t> source </a:t>
                </a:r>
                <a:r>
                  <a:rPr lang="de-DE" sz="2400" dirty="0" err="1"/>
                  <a:t>simulation</a:t>
                </a:r>
                <a:r>
                  <a:rPr lang="de-DE" sz="2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400" dirty="0" err="1"/>
                  <a:t>Fitted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DE" sz="2400" i="0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de-DE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40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i="0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240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240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de-DE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sz="24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de-DE" sz="24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de-DE" sz="240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de-DE" sz="240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de-DE" sz="240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40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40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𝐸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400" i="0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240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400" i="0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Very different </a:t>
                </a:r>
                <a:r>
                  <a:rPr lang="de-DE" sz="2400" dirty="0" err="1"/>
                  <a:t>results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up</a:t>
                </a:r>
                <a:r>
                  <a:rPr lang="de-DE" sz="2400" dirty="0"/>
                  <a:t> in N -&gt; </a:t>
                </a:r>
                <a:r>
                  <a:rPr lang="de-DE" sz="2400" dirty="0" err="1"/>
                  <a:t>needs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simulated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peaks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better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endParaRPr lang="de-DE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8C56C9-37E7-497E-9605-AD4E3ADC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41" y="1214578"/>
                <a:ext cx="4894730" cy="4780796"/>
              </a:xfrm>
              <a:prstGeom prst="rect">
                <a:avLst/>
              </a:prstGeom>
              <a:blipFill>
                <a:blip r:embed="rId3"/>
                <a:stretch>
                  <a:fillRect l="-1619" t="-1020" r="-3238" b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7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1A4C-15CD-41FD-8885-B4AA1B62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Holder &amp; </a:t>
            </a:r>
            <a:r>
              <a:rPr lang="de-DE" dirty="0" err="1"/>
              <a:t>shelves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printed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2C423F-8ADD-412C-B900-CB80FACD2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0" y="1559637"/>
            <a:ext cx="4318999" cy="4869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06FF3-D99C-44F8-8D44-BE56BB6C1179}"/>
              </a:ext>
            </a:extLst>
          </p:cNvPr>
          <p:cNvSpPr txBox="1"/>
          <p:nvPr/>
        </p:nvSpPr>
        <p:spPr>
          <a:xfrm>
            <a:off x="5546659" y="1690688"/>
            <a:ext cx="63046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Recorded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two</a:t>
            </a:r>
            <a:r>
              <a:rPr lang="de-DE" sz="2400" dirty="0"/>
              <a:t> </a:t>
            </a:r>
            <a:r>
              <a:rPr lang="de-DE" sz="2400" dirty="0" err="1"/>
              <a:t>shelves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 err="1"/>
              <a:t>Compare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simulated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location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validate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geometry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ratio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counts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2505 </a:t>
            </a:r>
            <a:r>
              <a:rPr lang="de-DE" sz="2400" dirty="0" err="1"/>
              <a:t>keV</a:t>
            </a:r>
            <a:r>
              <a:rPr lang="de-DE" sz="2400" dirty="0"/>
              <a:t> Co-60 </a:t>
            </a:r>
            <a:r>
              <a:rPr lang="de-DE" sz="2400" dirty="0" err="1"/>
              <a:t>summation</a:t>
            </a:r>
            <a:r>
              <a:rPr lang="de-DE" sz="2400" dirty="0"/>
              <a:t> </a:t>
            </a:r>
            <a:r>
              <a:rPr lang="de-DE" sz="2400" dirty="0" err="1"/>
              <a:t>peak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counts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1173 </a:t>
            </a:r>
            <a:r>
              <a:rPr lang="de-DE" sz="2400" dirty="0" err="1"/>
              <a:t>keV</a:t>
            </a:r>
            <a:r>
              <a:rPr lang="de-DE" sz="2400" dirty="0"/>
              <a:t> </a:t>
            </a:r>
            <a:r>
              <a:rPr lang="de-DE" sz="2400" dirty="0" err="1"/>
              <a:t>peak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expected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heavily</a:t>
            </a:r>
            <a:r>
              <a:rPr lang="de-DE" sz="2400" dirty="0"/>
              <a:t> </a:t>
            </a:r>
            <a:r>
              <a:rPr lang="de-DE" sz="2400" dirty="0" err="1"/>
              <a:t>geometry</a:t>
            </a:r>
            <a:r>
              <a:rPr lang="de-DE" sz="2400" dirty="0"/>
              <a:t> </a:t>
            </a:r>
            <a:r>
              <a:rPr lang="de-DE" sz="2400" dirty="0" err="1"/>
              <a:t>dependent</a:t>
            </a:r>
            <a:r>
              <a:rPr lang="de-DE" sz="2400" dirty="0"/>
              <a:t>.</a:t>
            </a:r>
          </a:p>
          <a:p>
            <a:r>
              <a:rPr lang="de-DE" sz="2400" dirty="0"/>
              <a:t>-&gt;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an </a:t>
            </a:r>
            <a:r>
              <a:rPr lang="de-DE" sz="2400" dirty="0" err="1"/>
              <a:t>indicator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judge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accuracy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simulation</a:t>
            </a:r>
            <a:endParaRPr lang="en-GB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F29C8B2-E5EA-403C-B482-AA10F7E779C9}"/>
              </a:ext>
            </a:extLst>
          </p:cNvPr>
          <p:cNvSpPr/>
          <p:nvPr/>
        </p:nvSpPr>
        <p:spPr>
          <a:xfrm>
            <a:off x="107576" y="4978831"/>
            <a:ext cx="1761565" cy="134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E24CC2F-B8C2-4CF8-8443-A7ABAE2CAF37}"/>
              </a:ext>
            </a:extLst>
          </p:cNvPr>
          <p:cNvSpPr/>
          <p:nvPr/>
        </p:nvSpPr>
        <p:spPr>
          <a:xfrm>
            <a:off x="107575" y="5403814"/>
            <a:ext cx="1761565" cy="134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749D6-6039-44B0-877B-3BA81318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343"/>
            <a:ext cx="11855529" cy="53416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DF78C-C31B-4252-BA04-AB696404C50F}"/>
              </a:ext>
            </a:extLst>
          </p:cNvPr>
          <p:cNvSpPr txBox="1"/>
          <p:nvPr/>
        </p:nvSpPr>
        <p:spPr>
          <a:xfrm>
            <a:off x="1089212" y="497541"/>
            <a:ext cx="2378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Green: Simulation</a:t>
            </a:r>
          </a:p>
          <a:p>
            <a:r>
              <a:rPr lang="de-DE" sz="2000" b="1" dirty="0"/>
              <a:t>Black: Measurement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400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C0CDB-66BB-4BBE-A4C1-D46EBE058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/>
          <a:stretch/>
        </p:blipFill>
        <p:spPr>
          <a:xfrm>
            <a:off x="363070" y="2029245"/>
            <a:ext cx="10466293" cy="410546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71F2A-B985-4551-B121-30868B7D1A93}"/>
              </a:ext>
            </a:extLst>
          </p:cNvPr>
          <p:cNvSpPr txBox="1"/>
          <p:nvPr/>
        </p:nvSpPr>
        <p:spPr>
          <a:xfrm>
            <a:off x="363070" y="723293"/>
            <a:ext cx="624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Close-</a:t>
            </a:r>
            <a:r>
              <a:rPr lang="de-DE" sz="2800" dirty="0" err="1"/>
              <a:t>up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1173 </a:t>
            </a:r>
            <a:r>
              <a:rPr lang="de-DE" sz="2800" dirty="0" err="1"/>
              <a:t>keV</a:t>
            </a:r>
            <a:r>
              <a:rPr lang="de-DE" sz="2800" dirty="0"/>
              <a:t> and 2505 </a:t>
            </a:r>
            <a:r>
              <a:rPr lang="de-DE" sz="2800" dirty="0" err="1"/>
              <a:t>keV</a:t>
            </a:r>
            <a:r>
              <a:rPr lang="de-DE" sz="2800" dirty="0"/>
              <a:t> </a:t>
            </a:r>
            <a:r>
              <a:rPr lang="de-DE" sz="2800" dirty="0" err="1"/>
              <a:t>peaks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8347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F6F2-1CCB-4B54-A323-7A96AA2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198560"/>
            <a:ext cx="6246254" cy="662782"/>
          </a:xfrm>
        </p:spPr>
        <p:txBody>
          <a:bodyPr>
            <a:normAutofit/>
          </a:bodyPr>
          <a:lstStyle/>
          <a:p>
            <a:r>
              <a:rPr lang="de-DE" sz="3200" dirty="0"/>
              <a:t>Validation </a:t>
            </a:r>
            <a:r>
              <a:rPr lang="de-DE" sz="3200" dirty="0" err="1"/>
              <a:t>of</a:t>
            </a:r>
            <a:r>
              <a:rPr lang="de-DE" sz="3200" dirty="0"/>
              <a:t> Simulation </a:t>
            </a:r>
            <a:r>
              <a:rPr lang="de-DE" sz="3200" dirty="0" err="1"/>
              <a:t>Geometry</a:t>
            </a:r>
            <a:endParaRPr lang="en-GB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7DA3F-9EB2-4C8A-A62B-FF234FE0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7" y="1566612"/>
            <a:ext cx="12029486" cy="12654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86EA9D-97D6-42D9-82C9-DABD0AC55445}"/>
              </a:ext>
            </a:extLst>
          </p:cNvPr>
          <p:cNvSpPr txBox="1"/>
          <p:nvPr/>
        </p:nvSpPr>
        <p:spPr>
          <a:xfrm>
            <a:off x="609600" y="3289300"/>
            <a:ext cx="11211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Absolute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counts</a:t>
            </a:r>
            <a:r>
              <a:rPr lang="de-DE" sz="2400" dirty="0"/>
              <a:t> </a:t>
            </a:r>
            <a:r>
              <a:rPr lang="de-DE" sz="2400" dirty="0" err="1"/>
              <a:t>does</a:t>
            </a:r>
            <a:r>
              <a:rPr lang="de-DE" sz="2400" dirty="0"/>
              <a:t> not </a:t>
            </a:r>
            <a:r>
              <a:rPr lang="de-DE" sz="2400" dirty="0" err="1"/>
              <a:t>agree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Ratio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counts</a:t>
            </a:r>
            <a:r>
              <a:rPr lang="de-DE" sz="2400" dirty="0"/>
              <a:t> in 2505 </a:t>
            </a:r>
            <a:r>
              <a:rPr lang="de-DE" sz="2400" dirty="0" err="1"/>
              <a:t>keV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counts</a:t>
            </a:r>
            <a:r>
              <a:rPr lang="de-DE" sz="2400" dirty="0"/>
              <a:t> in 1773 </a:t>
            </a:r>
            <a:r>
              <a:rPr lang="de-DE" sz="2400" dirty="0" err="1"/>
              <a:t>keV</a:t>
            </a:r>
            <a:r>
              <a:rPr lang="de-DE" sz="2400" dirty="0"/>
              <a:t> and </a:t>
            </a:r>
            <a:r>
              <a:rPr lang="de-DE" sz="2400" dirty="0" err="1"/>
              <a:t>counts</a:t>
            </a:r>
            <a:r>
              <a:rPr lang="de-DE" sz="2400" dirty="0"/>
              <a:t> 1332 </a:t>
            </a:r>
            <a:r>
              <a:rPr lang="de-DE" sz="2400" dirty="0" err="1"/>
              <a:t>keV</a:t>
            </a:r>
            <a:r>
              <a:rPr lang="de-DE" sz="2400" dirty="0"/>
              <a:t> </a:t>
            </a:r>
            <a:r>
              <a:rPr lang="de-DE" sz="2400" dirty="0" err="1"/>
              <a:t>does</a:t>
            </a:r>
            <a:r>
              <a:rPr lang="de-DE" sz="2400" dirty="0"/>
              <a:t> not </a:t>
            </a:r>
            <a:r>
              <a:rPr lang="de-DE" sz="2400" dirty="0" err="1"/>
              <a:t>agree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Simulation </a:t>
            </a:r>
            <a:r>
              <a:rPr lang="de-DE" sz="2400" dirty="0" err="1"/>
              <a:t>of</a:t>
            </a:r>
            <a:r>
              <a:rPr lang="de-DE" sz="2400" dirty="0"/>
              <a:t> (131,0,-37) </a:t>
            </a:r>
            <a:r>
              <a:rPr lang="de-DE" sz="2400" dirty="0" err="1"/>
              <a:t>position</a:t>
            </a:r>
            <a:r>
              <a:rPr lang="de-DE" sz="2400" dirty="0"/>
              <a:t> </a:t>
            </a:r>
            <a:r>
              <a:rPr lang="de-DE" sz="2400" dirty="0" err="1"/>
              <a:t>needs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statistics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782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9A6B-BD5A-4B73-98F6-4835ECA5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112D-4307-4A29-ADF3-929A7FF4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Resolve</a:t>
            </a:r>
            <a:r>
              <a:rPr lang="de-DE" sz="3200" dirty="0"/>
              <a:t> </a:t>
            </a:r>
            <a:r>
              <a:rPr lang="de-DE" sz="3200" dirty="0" err="1"/>
              <a:t>descrepancies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simulation</a:t>
            </a:r>
            <a:r>
              <a:rPr lang="de-DE" sz="3200" dirty="0"/>
              <a:t> and </a:t>
            </a:r>
            <a:r>
              <a:rPr lang="de-DE" sz="3200" dirty="0" err="1"/>
              <a:t>measurement</a:t>
            </a:r>
            <a:endParaRPr lang="de-DE" sz="3200" dirty="0"/>
          </a:p>
          <a:p>
            <a:r>
              <a:rPr lang="de-DE" sz="3200" dirty="0" err="1"/>
              <a:t>Determine</a:t>
            </a:r>
            <a:r>
              <a:rPr lang="de-DE" sz="3200" dirty="0"/>
              <a:t> </a:t>
            </a:r>
            <a:r>
              <a:rPr lang="de-DE" sz="3200" dirty="0" err="1"/>
              <a:t>detection</a:t>
            </a:r>
            <a:r>
              <a:rPr lang="de-DE" sz="3200" dirty="0"/>
              <a:t> </a:t>
            </a:r>
            <a:r>
              <a:rPr lang="de-DE" sz="3200" dirty="0" err="1"/>
              <a:t>efficiency</a:t>
            </a:r>
            <a:r>
              <a:rPr lang="de-DE" sz="3200" dirty="0"/>
              <a:t> </a:t>
            </a:r>
            <a:r>
              <a:rPr lang="de-DE" sz="3200" dirty="0" err="1"/>
              <a:t>curve</a:t>
            </a:r>
            <a:endParaRPr lang="de-DE" sz="3200" dirty="0"/>
          </a:p>
          <a:p>
            <a:r>
              <a:rPr lang="de-DE" sz="3200" dirty="0" err="1"/>
              <a:t>Generalise</a:t>
            </a:r>
            <a:r>
              <a:rPr lang="de-DE" sz="3200" dirty="0"/>
              <a:t> </a:t>
            </a:r>
            <a:r>
              <a:rPr lang="de-DE" sz="3200" dirty="0" err="1"/>
              <a:t>detection</a:t>
            </a:r>
            <a:r>
              <a:rPr lang="de-DE" sz="3200" dirty="0"/>
              <a:t> </a:t>
            </a:r>
            <a:r>
              <a:rPr lang="de-DE" sz="3200" dirty="0" err="1"/>
              <a:t>efficiency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point</a:t>
            </a:r>
            <a:r>
              <a:rPr lang="de-DE" sz="3200" dirty="0"/>
              <a:t> </a:t>
            </a:r>
            <a:r>
              <a:rPr lang="de-DE" sz="3200" dirty="0" err="1"/>
              <a:t>sources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general</a:t>
            </a:r>
            <a:r>
              <a:rPr lang="de-DE" sz="3200" dirty="0"/>
              <a:t> source </a:t>
            </a:r>
            <a:r>
              <a:rPr lang="de-DE" sz="3200" dirty="0" err="1"/>
              <a:t>volumes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535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Steps towards detection efficiency</vt:lpstr>
      <vt:lpstr>Holder &amp; shelves have been printed</vt:lpstr>
      <vt:lpstr>PowerPoint Presentation</vt:lpstr>
      <vt:lpstr>PowerPoint Presentation</vt:lpstr>
      <vt:lpstr>Validation of Simulation Geometry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Honscheid</dc:creator>
  <cp:lastModifiedBy>Ruben Honscheid</cp:lastModifiedBy>
  <cp:revision>11</cp:revision>
  <dcterms:created xsi:type="dcterms:W3CDTF">2023-07-12T14:07:35Z</dcterms:created>
  <dcterms:modified xsi:type="dcterms:W3CDTF">2023-07-13T16:15:33Z</dcterms:modified>
</cp:coreProperties>
</file>