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C24F-E76B-4E7F-A202-FC5E9D20C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9B73A-0C62-4E6A-9792-42F91A5BD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DE28-EBFA-4585-96E8-A54E220E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FF55-A47B-414D-ABDB-9AE292D86D7B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1FA6-DF15-4B7A-B3E1-D28ABA07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270D-34DB-4ECC-9563-6A079F3A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F6FB-5709-435F-876D-E76626D3C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1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FA37-E171-4D1C-87D7-58523C88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F0BBD-B32B-4CAD-9DB7-26E90133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7E34-E7B7-4175-A840-F1DF6048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FF55-A47B-414D-ABDB-9AE292D86D7B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320F5-5172-491E-B05A-DC6BB09B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841BE-8602-42D7-B41C-28AC7D11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F6FB-5709-435F-876D-E76626D3C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4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4D21D-D083-4A15-9FCE-299946D2E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CCBF2-EC92-42D5-91AB-0FC6C67F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35E0-AC70-4CD0-9BAD-8D63BC57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FF55-A47B-414D-ABDB-9AE292D86D7B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BF5D2-46DF-45AE-9650-E703E84B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5153-E8ED-4843-8B52-9C331BB0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F6FB-5709-435F-876D-E76626D3C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8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D92F-9946-4F9E-BCC8-ED459BE1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D316-5717-4C53-84A1-030A6305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C05C-578D-4116-9DA3-CEEC5E40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FF55-A47B-414D-ABDB-9AE292D86D7B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C56A-961D-4BA4-B4A6-27DB7B96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5D99E-35A2-43C4-B2EF-F05AF3D5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F6FB-5709-435F-876D-E76626D3C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2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C33E-B663-48D3-914B-18B005D7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680C0-D725-4850-BA7A-0A5637B8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BA8F5-1F1B-4AD6-AD51-01CAAC2E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FF55-A47B-414D-ABDB-9AE292D86D7B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E1C12-A786-4F37-919D-3366C142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595E-67A8-471C-8A71-7BBDF0A6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F6FB-5709-435F-876D-E76626D3C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7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07FF-8894-4B8B-943E-9F9CA5CA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B4FC-4951-42E8-BC67-F98C8B558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0C9C9-3BCC-4944-A4EB-88092E6AA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BD574-437E-45DE-B8AA-28278B7C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FF55-A47B-414D-ABDB-9AE292D86D7B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FA831-56E7-4AB5-8639-915CD773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478D0-3111-4220-99B7-87E6C82C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F6FB-5709-435F-876D-E76626D3C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30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BD6F-8A1C-42B5-B3D8-607C6EB3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A354E-DBF3-41A7-AC6D-DAB24D84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D9B17-8BA1-4DF9-96BE-8ACF495E9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54B5-9DA6-4C19-9311-A95F02DE3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C3866-4BEA-4A72-B44F-D9973BD27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B9AB6-9257-4A94-92D6-26688FE1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FF55-A47B-414D-ABDB-9AE292D86D7B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C39E-8DB0-478B-B641-178CFC3B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B2863-0831-4B18-9703-9BEEEE7C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F6FB-5709-435F-876D-E76626D3C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9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B10F-441E-4E7F-BBFC-FC0D7601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AD3DC-4EA2-4ED5-8507-FC7C8818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FF55-A47B-414D-ABDB-9AE292D86D7B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2EC80-0F7F-47CD-AB1A-B74E18C0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08F58-3D47-424B-BA41-D2AA1411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F6FB-5709-435F-876D-E76626D3C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84390-945A-426A-8549-CAB28E05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FF55-A47B-414D-ABDB-9AE292D86D7B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EACDB-E0B8-4320-A897-E42F3CBE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A34BC-BB58-4AAD-8CF0-C23BB338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F6FB-5709-435F-876D-E76626D3C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E22D-49FE-49EA-BB82-B762AC7F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6079-6329-4944-8659-68F7511D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11B1-AB01-4E5B-A053-2942BF865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D1D53-30AD-47F4-A1B9-865F9088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FF55-A47B-414D-ABDB-9AE292D86D7B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ECFAC-B33F-4578-A5EF-D7FF0EA5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7822-A102-4EAE-A8C2-A8ABF5C2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F6FB-5709-435F-876D-E76626D3C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4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CE1A-A75A-47C2-9028-D5F21437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52DA2-893D-4548-9A7A-099E4B85F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75A5D-1EC9-42AA-B154-0EA1B78EA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99619-6D75-4CE1-BA55-C822FD40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FF55-A47B-414D-ABDB-9AE292D86D7B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73B70-B253-44A3-AFBD-0BC2DA2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B4AF-7466-4BE4-BE46-9BCC671A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F6FB-5709-435F-876D-E76626D3C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9F6B8-DEA6-43F7-B413-8CA5B00A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D8E9-5030-49F7-9377-CF4D5856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D8443-F108-43B6-BA40-849A85A54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FF55-A47B-414D-ABDB-9AE292D86D7B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2ADB-BC24-4671-8141-9B0E7209C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4391-4346-4B9C-8546-2FAFE7435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F6FB-5709-435F-876D-E76626D3C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32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8429C-0F0F-4A0F-A840-6C7D245C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199" y="641866"/>
            <a:ext cx="3932237" cy="615434"/>
          </a:xfrm>
        </p:spPr>
        <p:txBody>
          <a:bodyPr>
            <a:normAutofit/>
          </a:bodyPr>
          <a:lstStyle/>
          <a:p>
            <a:r>
              <a:rPr lang="de-DE" dirty="0" err="1"/>
              <a:t>Detection</a:t>
            </a:r>
            <a:r>
              <a:rPr lang="de-DE" dirty="0"/>
              <a:t> Efficiency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504F88-2068-4AAA-A2DF-1FF16339B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t="11061" r="9088" b="2097"/>
          <a:stretch/>
        </p:blipFill>
        <p:spPr>
          <a:xfrm>
            <a:off x="5405204" y="1479176"/>
            <a:ext cx="5947008" cy="438981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DBC9BAE3-2FD0-40AE-ACE5-D68C3E5F35A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523206"/>
                <a:ext cx="3932237" cy="381158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dirty="0"/>
                  <a:t>Detection </a:t>
                </a:r>
                <a:r>
                  <a:rPr lang="de-DE" sz="1800" dirty="0" err="1"/>
                  <a:t>efficiency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curves</a:t>
                </a:r>
                <a:r>
                  <a:rPr lang="de-DE" sz="1800" dirty="0"/>
                  <a:t> at (r, </a:t>
                </a:r>
                <a:r>
                  <a:rPr lang="el-GR" sz="1800" dirty="0"/>
                  <a:t>θ</a:t>
                </a:r>
                <a:r>
                  <a:rPr lang="de-DE" sz="1800" dirty="0"/>
                  <a:t>, z) </a:t>
                </a:r>
                <a:r>
                  <a:rPr lang="de-DE" sz="1800" dirty="0" err="1"/>
                  <a:t>positions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detector</a:t>
                </a:r>
                <a:endParaRPr lang="de-DE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dirty="0"/>
                  <a:t>/</a:t>
                </a:r>
                <a:r>
                  <a:rPr lang="de-DE" sz="1800" dirty="0" err="1"/>
                  <a:t>gps</a:t>
                </a:r>
                <a:r>
                  <a:rPr lang="de-DE" sz="1800" dirty="0"/>
                  <a:t>/</a:t>
                </a:r>
                <a:r>
                  <a:rPr lang="de-DE" sz="1800" dirty="0" err="1"/>
                  <a:t>particle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gamma</a:t>
                </a:r>
                <a:r>
                  <a:rPr lang="de-DE" sz="1800" dirty="0"/>
                  <a:t> </a:t>
                </a:r>
                <a:r>
                  <a:rPr lang="de-DE" sz="1800" dirty="0" err="1"/>
                  <a:t>with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specified</a:t>
                </a:r>
                <a:r>
                  <a:rPr lang="de-DE" sz="1800" dirty="0"/>
                  <a:t> </a:t>
                </a:r>
                <a:r>
                  <a:rPr lang="de-DE" sz="1800" dirty="0" err="1"/>
                  <a:t>energy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generate</a:t>
                </a:r>
                <a:r>
                  <a:rPr lang="de-DE" sz="1800" dirty="0"/>
                  <a:t> a </a:t>
                </a:r>
                <a:r>
                  <a:rPr lang="de-DE" sz="1800" dirty="0" err="1"/>
                  <a:t>data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point</a:t>
                </a:r>
                <a:endParaRPr lang="de-DE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dirty="0"/>
                  <a:t>Regression </a:t>
                </a:r>
                <a:r>
                  <a:rPr lang="de-DE" sz="1800" dirty="0" err="1"/>
                  <a:t>line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according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:</a:t>
                </a:r>
              </a:p>
              <a:p>
                <a:endParaRPr lang="de-DE" sz="18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dirty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de-DE" sz="180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1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800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de-DE" sz="1800" dirty="0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de-DE" sz="18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18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𝐸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180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800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de-DE" sz="1800" dirty="0"/>
              </a:p>
              <a:p>
                <a:r>
                  <a:rPr lang="de-DE" sz="1800" dirty="0"/>
                  <a:t>       </a:t>
                </a:r>
                <a:r>
                  <a:rPr lang="de-DE" sz="1800" dirty="0" err="1"/>
                  <a:t>up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N = 4.</a:t>
                </a:r>
                <a:endParaRPr lang="en-GB" sz="1800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DBC9BAE3-2FD0-40AE-ACE5-D68C3E5F3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523206"/>
                <a:ext cx="3932237" cy="3811588"/>
              </a:xfrm>
              <a:blipFill>
                <a:blip r:embed="rId3"/>
                <a:stretch>
                  <a:fillRect l="-1085" t="-1600" r="-1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BAA1460-DBF8-4C29-807D-F8D9D170E3F1}"/>
              </a:ext>
            </a:extLst>
          </p:cNvPr>
          <p:cNvSpPr txBox="1"/>
          <p:nvPr/>
        </p:nvSpPr>
        <p:spPr>
          <a:xfrm>
            <a:off x="7095565" y="1072634"/>
            <a:ext cx="311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(r, </a:t>
            </a:r>
            <a:r>
              <a:rPr lang="el-GR" b="1" dirty="0"/>
              <a:t>θ</a:t>
            </a:r>
            <a:r>
              <a:rPr lang="de-DE" b="1" dirty="0"/>
              <a:t>, z) = (42 mm, 0, -74.5 mm)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5764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3D4F7-0EB3-4311-9082-C11407BDD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33" y="318050"/>
            <a:ext cx="5596732" cy="6221899"/>
          </a:xfr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6B0A54B4-BA0E-4CE9-A81B-0293C98C9914}"/>
              </a:ext>
            </a:extLst>
          </p:cNvPr>
          <p:cNvSpPr/>
          <p:nvPr/>
        </p:nvSpPr>
        <p:spPr>
          <a:xfrm flipH="1">
            <a:off x="696491" y="3153334"/>
            <a:ext cx="537884" cy="551329"/>
          </a:xfrm>
          <a:prstGeom prst="mathMultiply">
            <a:avLst>
              <a:gd name="adj1" fmla="val 59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59679-2E8F-4F41-BB6C-A6E783CBA131}"/>
              </a:ext>
            </a:extLst>
          </p:cNvPr>
          <p:cNvSpPr txBox="1"/>
          <p:nvPr/>
        </p:nvSpPr>
        <p:spPr>
          <a:xfrm>
            <a:off x="6696635" y="914400"/>
            <a:ext cx="521745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dirty="0"/>
              <a:t>Find </a:t>
            </a:r>
            <a:r>
              <a:rPr lang="de-DE" sz="1900" dirty="0" err="1"/>
              <a:t>point</a:t>
            </a:r>
            <a:r>
              <a:rPr lang="de-DE" sz="1900" dirty="0"/>
              <a:t> source </a:t>
            </a:r>
            <a:r>
              <a:rPr lang="de-DE" sz="1900" dirty="0" err="1"/>
              <a:t>efficiency</a:t>
            </a:r>
            <a:r>
              <a:rPr lang="de-DE" sz="1900" dirty="0"/>
              <a:t> </a:t>
            </a:r>
            <a:r>
              <a:rPr lang="de-DE" sz="1900" dirty="0" err="1"/>
              <a:t>curve</a:t>
            </a:r>
            <a:r>
              <a:rPr lang="de-DE" sz="1900" dirty="0"/>
              <a:t> </a:t>
            </a:r>
            <a:r>
              <a:rPr lang="de-DE" sz="1900" dirty="0" err="1"/>
              <a:t>for</a:t>
            </a:r>
            <a:r>
              <a:rPr lang="de-DE" sz="1900" dirty="0"/>
              <a:t> </a:t>
            </a:r>
            <a:r>
              <a:rPr lang="de-DE" sz="1900" dirty="0" err="1"/>
              <a:t>every</a:t>
            </a:r>
            <a:r>
              <a:rPr lang="de-DE" sz="1900" dirty="0"/>
              <a:t> </a:t>
            </a:r>
            <a:r>
              <a:rPr lang="de-DE" sz="1900" dirty="0" err="1"/>
              <a:t>square</a:t>
            </a:r>
            <a:r>
              <a:rPr lang="de-DE" sz="1900" dirty="0"/>
              <a:t> in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grid</a:t>
            </a:r>
            <a:r>
              <a:rPr lang="de-DE" sz="1900" dirty="0"/>
              <a:t>.</a:t>
            </a:r>
          </a:p>
          <a:p>
            <a:endParaRPr lang="de-DE" sz="1900" dirty="0"/>
          </a:p>
          <a:p>
            <a:r>
              <a:rPr lang="de-DE" sz="1900" dirty="0"/>
              <a:t>Use r-z </a:t>
            </a:r>
            <a:r>
              <a:rPr lang="de-DE" sz="1900" dirty="0" err="1"/>
              <a:t>coordinates</a:t>
            </a:r>
            <a:r>
              <a:rPr lang="de-DE" sz="1900" dirty="0"/>
              <a:t>, </a:t>
            </a:r>
            <a:r>
              <a:rPr lang="de-DE" sz="1900" dirty="0" err="1"/>
              <a:t>assuming</a:t>
            </a:r>
            <a:r>
              <a:rPr lang="de-DE" sz="1900" dirty="0"/>
              <a:t> axial </a:t>
            </a:r>
            <a:r>
              <a:rPr lang="de-DE" sz="1900" dirty="0" err="1"/>
              <a:t>symmetry</a:t>
            </a:r>
            <a:r>
              <a:rPr lang="de-DE" sz="1900" dirty="0"/>
              <a:t>.</a:t>
            </a:r>
          </a:p>
          <a:p>
            <a:endParaRPr lang="de-DE" sz="1900" dirty="0"/>
          </a:p>
          <a:p>
            <a:r>
              <a:rPr lang="de-DE" sz="1900" dirty="0">
                <a:solidFill>
                  <a:srgbClr val="FF0000"/>
                </a:solidFill>
              </a:rPr>
              <a:t>X</a:t>
            </a:r>
            <a:r>
              <a:rPr lang="de-DE" sz="1900" dirty="0"/>
              <a:t> </a:t>
            </a:r>
            <a:r>
              <a:rPr lang="de-DE" sz="1900" dirty="0" err="1"/>
              <a:t>denotes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origin</a:t>
            </a:r>
            <a:r>
              <a:rPr lang="de-DE" sz="1900" dirty="0"/>
              <a:t> (r = 0, z = 0)</a:t>
            </a:r>
          </a:p>
          <a:p>
            <a:endParaRPr lang="de-DE" sz="1900" dirty="0"/>
          </a:p>
          <a:p>
            <a:r>
              <a:rPr lang="de-DE" sz="1900" dirty="0" err="1"/>
              <a:t>Currently</a:t>
            </a:r>
            <a:r>
              <a:rPr lang="de-DE" sz="1900" dirty="0"/>
              <a:t> </a:t>
            </a:r>
            <a:r>
              <a:rPr lang="de-DE" sz="1900" dirty="0" err="1"/>
              <a:t>simulating</a:t>
            </a:r>
            <a:r>
              <a:rPr lang="de-DE" sz="1900" dirty="0"/>
              <a:t> 3cm x 3cm </a:t>
            </a:r>
            <a:r>
              <a:rPr lang="de-DE" sz="1900" dirty="0" err="1"/>
              <a:t>squares</a:t>
            </a:r>
            <a:r>
              <a:rPr lang="de-DE" sz="1900" dirty="0"/>
              <a:t> </a:t>
            </a:r>
            <a:r>
              <a:rPr lang="de-DE" sz="1900" dirty="0" err="1"/>
              <a:t>around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cryostat</a:t>
            </a:r>
            <a:r>
              <a:rPr lang="de-DE" sz="1900" dirty="0"/>
              <a:t>. </a:t>
            </a:r>
            <a:r>
              <a:rPr lang="de-DE" sz="1900" dirty="0" err="1"/>
              <a:t>Finished</a:t>
            </a:r>
            <a:r>
              <a:rPr lang="de-DE" sz="1900" dirty="0"/>
              <a:t> 29 / 42.</a:t>
            </a:r>
          </a:p>
          <a:p>
            <a:endParaRPr lang="de-DE" sz="1900" dirty="0"/>
          </a:p>
          <a:p>
            <a:r>
              <a:rPr lang="de-DE" sz="1900" dirty="0" err="1"/>
              <a:t>For</a:t>
            </a:r>
            <a:r>
              <a:rPr lang="de-DE" sz="1900" dirty="0"/>
              <a:t> </a:t>
            </a:r>
            <a:r>
              <a:rPr lang="de-DE" sz="1900" dirty="0" err="1"/>
              <a:t>now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user</a:t>
            </a:r>
            <a:r>
              <a:rPr lang="de-DE" sz="1900" dirty="0"/>
              <a:t> </a:t>
            </a:r>
            <a:r>
              <a:rPr lang="de-DE" sz="1900" dirty="0" err="1"/>
              <a:t>has</a:t>
            </a:r>
            <a:r>
              <a:rPr lang="de-DE" sz="1900" dirty="0"/>
              <a:t> </a:t>
            </a:r>
            <a:r>
              <a:rPr lang="de-DE" sz="1900" dirty="0" err="1"/>
              <a:t>to</a:t>
            </a:r>
            <a:r>
              <a:rPr lang="de-DE" sz="1900" dirty="0"/>
              <a:t> </a:t>
            </a:r>
            <a:r>
              <a:rPr lang="de-DE" sz="1900" dirty="0" err="1"/>
              <a:t>interpolate</a:t>
            </a:r>
            <a:r>
              <a:rPr lang="de-DE" sz="1900" dirty="0"/>
              <a:t> </a:t>
            </a:r>
            <a:r>
              <a:rPr lang="de-DE" sz="1900" dirty="0" err="1"/>
              <a:t>between</a:t>
            </a:r>
            <a:r>
              <a:rPr lang="de-DE" sz="1900" dirty="0"/>
              <a:t> </a:t>
            </a:r>
            <a:r>
              <a:rPr lang="de-DE" sz="1900" dirty="0" err="1"/>
              <a:t>squares</a:t>
            </a:r>
            <a:r>
              <a:rPr lang="de-DE" sz="1900" dirty="0"/>
              <a:t> </a:t>
            </a:r>
            <a:r>
              <a:rPr lang="de-DE" sz="1900" dirty="0" err="1"/>
              <a:t>for</a:t>
            </a:r>
            <a:r>
              <a:rPr lang="de-DE" sz="1900" dirty="0"/>
              <a:t> </a:t>
            </a:r>
            <a:r>
              <a:rPr lang="de-DE" sz="1900" dirty="0" err="1"/>
              <a:t>extended</a:t>
            </a:r>
            <a:r>
              <a:rPr lang="de-DE" sz="1900" dirty="0"/>
              <a:t> source </a:t>
            </a:r>
            <a:r>
              <a:rPr lang="de-DE" sz="1900" dirty="0" err="1"/>
              <a:t>volumes</a:t>
            </a:r>
            <a:r>
              <a:rPr lang="de-DE" sz="1900" dirty="0"/>
              <a:t>.</a:t>
            </a:r>
          </a:p>
          <a:p>
            <a:endParaRPr lang="de-DE" sz="1900" dirty="0"/>
          </a:p>
          <a:p>
            <a:r>
              <a:rPr lang="de-DE" sz="1900" dirty="0" err="1"/>
              <a:t>Perhaps</a:t>
            </a:r>
            <a:r>
              <a:rPr lang="de-DE" sz="1900" dirty="0"/>
              <a:t> in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future</a:t>
            </a:r>
            <a:r>
              <a:rPr lang="de-DE" sz="1900" dirty="0"/>
              <a:t>: </a:t>
            </a:r>
            <a:r>
              <a:rPr lang="de-DE" sz="1900" dirty="0" err="1"/>
              <a:t>regression</a:t>
            </a:r>
            <a:r>
              <a:rPr lang="de-DE" sz="1900" dirty="0"/>
              <a:t> </a:t>
            </a:r>
            <a:r>
              <a:rPr lang="de-DE" sz="1900" dirty="0" err="1"/>
              <a:t>model</a:t>
            </a:r>
            <a:r>
              <a:rPr lang="de-DE" sz="1900" dirty="0"/>
              <a:t> </a:t>
            </a:r>
            <a:r>
              <a:rPr lang="de-DE" sz="1900" dirty="0" err="1"/>
              <a:t>depending</a:t>
            </a:r>
            <a:r>
              <a:rPr lang="de-DE" sz="1900" dirty="0"/>
              <a:t> on (r, </a:t>
            </a:r>
            <a:r>
              <a:rPr lang="el-GR" sz="1900" dirty="0"/>
              <a:t>θ</a:t>
            </a:r>
            <a:r>
              <a:rPr lang="de-DE" sz="1900" dirty="0"/>
              <a:t>, z, E), </a:t>
            </a:r>
            <a:r>
              <a:rPr lang="de-DE" sz="1900" dirty="0" err="1"/>
              <a:t>giving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efficiency</a:t>
            </a:r>
            <a:r>
              <a:rPr lang="de-DE" sz="1900" dirty="0"/>
              <a:t> per </a:t>
            </a:r>
            <a:r>
              <a:rPr lang="de-DE" sz="1900" dirty="0" err="1"/>
              <a:t>unit</a:t>
            </a:r>
            <a:r>
              <a:rPr lang="de-DE" sz="1900" dirty="0"/>
              <a:t> </a:t>
            </a:r>
            <a:r>
              <a:rPr lang="de-DE" sz="1900" dirty="0" err="1"/>
              <a:t>volume</a:t>
            </a:r>
            <a:r>
              <a:rPr lang="de-DE" sz="1900" dirty="0"/>
              <a:t>. This </a:t>
            </a:r>
            <a:r>
              <a:rPr lang="de-DE" sz="1900" dirty="0" err="1"/>
              <a:t>could</a:t>
            </a:r>
            <a:r>
              <a:rPr lang="de-DE" sz="1900" dirty="0"/>
              <a:t> </a:t>
            </a:r>
            <a:r>
              <a:rPr lang="de-DE" sz="1900" dirty="0" err="1"/>
              <a:t>be</a:t>
            </a:r>
            <a:r>
              <a:rPr lang="de-DE" sz="1900" dirty="0"/>
              <a:t> </a:t>
            </a:r>
            <a:r>
              <a:rPr lang="de-DE" sz="1900" dirty="0" err="1"/>
              <a:t>integrated</a:t>
            </a:r>
            <a:r>
              <a:rPr lang="de-DE" sz="1900" dirty="0"/>
              <a:t> </a:t>
            </a:r>
            <a:r>
              <a:rPr lang="de-DE" sz="1900" dirty="0" err="1"/>
              <a:t>over</a:t>
            </a:r>
            <a:r>
              <a:rPr lang="de-DE" sz="1900" dirty="0"/>
              <a:t> source </a:t>
            </a:r>
            <a:r>
              <a:rPr lang="de-DE" sz="1900" dirty="0" err="1"/>
              <a:t>volumes</a:t>
            </a:r>
            <a:r>
              <a:rPr lang="de-DE" sz="1900" dirty="0"/>
              <a:t>.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13643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4EF3-0A61-4BFC-9B8F-70F60CC1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9" y="365125"/>
            <a:ext cx="10573871" cy="656851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Measurement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681D1B-FA83-4E0C-A9CD-9C8DB6C5F8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" y="1417188"/>
            <a:ext cx="12170916" cy="23479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DC518-C98F-400C-83B0-81349B4DDF43}"/>
              </a:ext>
            </a:extLst>
          </p:cNvPr>
          <p:cNvSpPr txBox="1"/>
          <p:nvPr/>
        </p:nvSpPr>
        <p:spPr>
          <a:xfrm>
            <a:off x="401269" y="4205978"/>
            <a:ext cx="1048838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ratios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assess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simulation</a:t>
            </a:r>
            <a:r>
              <a:rPr lang="de-DE" sz="2000" dirty="0"/>
              <a:t> </a:t>
            </a:r>
            <a:r>
              <a:rPr lang="de-DE" sz="2000" dirty="0" err="1"/>
              <a:t>geometry</a:t>
            </a:r>
            <a:r>
              <a:rPr lang="de-DE" sz="2000" dirty="0"/>
              <a:t> </a:t>
            </a:r>
            <a:r>
              <a:rPr lang="de-DE" sz="2000" dirty="0" err="1"/>
              <a:t>agrees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real </a:t>
            </a:r>
            <a:r>
              <a:rPr lang="de-DE" sz="2000" dirty="0" err="1"/>
              <a:t>detector</a:t>
            </a:r>
            <a:r>
              <a:rPr lang="de-DE" sz="2000" dirty="0"/>
              <a:t> </a:t>
            </a:r>
            <a:r>
              <a:rPr lang="de-DE" sz="2000" dirty="0" err="1"/>
              <a:t>geometry</a:t>
            </a:r>
            <a:r>
              <a:rPr lang="de-DE" sz="2000" dirty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Row</a:t>
            </a:r>
            <a:r>
              <a:rPr lang="de-DE" sz="2000" dirty="0"/>
              <a:t> 1 &amp; 2 </a:t>
            </a:r>
            <a:r>
              <a:rPr lang="de-DE" sz="2000" dirty="0" err="1"/>
              <a:t>disagree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, </a:t>
            </a:r>
            <a:r>
              <a:rPr lang="de-DE" sz="2000" dirty="0" err="1"/>
              <a:t>these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closest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top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crystal</a:t>
            </a:r>
            <a:r>
              <a:rPr lang="de-DE" sz="2000" dirty="0"/>
              <a:t> in absolute </a:t>
            </a:r>
            <a:r>
              <a:rPr lang="de-DE" sz="2000" dirty="0" err="1"/>
              <a:t>distance</a:t>
            </a:r>
            <a:endParaRPr lang="de-DE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Absolute </a:t>
            </a:r>
            <a:r>
              <a:rPr lang="de-DE" sz="2000" dirty="0" err="1"/>
              <a:t>counts</a:t>
            </a:r>
            <a:r>
              <a:rPr lang="de-DE" sz="2000" dirty="0"/>
              <a:t> per </a:t>
            </a:r>
            <a:r>
              <a:rPr lang="de-DE" sz="2000" dirty="0" err="1"/>
              <a:t>hour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consistently</a:t>
            </a:r>
            <a:r>
              <a:rPr lang="de-DE" sz="2000" dirty="0"/>
              <a:t> ~ 20 % </a:t>
            </a:r>
            <a:r>
              <a:rPr lang="de-DE" sz="2000" dirty="0" err="1"/>
              <a:t>higher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simulation</a:t>
            </a:r>
            <a:endParaRPr lang="de-DE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Row</a:t>
            </a:r>
            <a:r>
              <a:rPr lang="de-DE" sz="2000" dirty="0"/>
              <a:t> 6 </a:t>
            </a:r>
            <a:r>
              <a:rPr lang="de-DE" sz="2000" dirty="0" err="1"/>
              <a:t>disagrees</a:t>
            </a:r>
            <a:r>
              <a:rPr lang="de-DE" sz="2000" dirty="0"/>
              <a:t> </a:t>
            </a:r>
            <a:r>
              <a:rPr lang="de-DE" sz="2000" dirty="0" err="1"/>
              <a:t>substantially</a:t>
            </a:r>
            <a:r>
              <a:rPr lang="de-DE" sz="2000" dirty="0"/>
              <a:t> in </a:t>
            </a:r>
            <a:r>
              <a:rPr lang="de-DE" sz="2000" dirty="0" err="1"/>
              <a:t>terms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absolute </a:t>
            </a:r>
            <a:r>
              <a:rPr lang="de-DE" sz="2000" dirty="0" err="1"/>
              <a:t>counts</a:t>
            </a:r>
            <a:r>
              <a:rPr lang="de-DE" sz="2000" dirty="0"/>
              <a:t> (</a:t>
            </a:r>
            <a:r>
              <a:rPr lang="de-DE" sz="2000" dirty="0" err="1"/>
              <a:t>likely</a:t>
            </a:r>
            <a:r>
              <a:rPr lang="de-DE" sz="2000" dirty="0"/>
              <a:t> a </a:t>
            </a:r>
            <a:r>
              <a:rPr lang="de-DE" sz="2000" dirty="0" err="1"/>
              <a:t>mistake</a:t>
            </a:r>
            <a:r>
              <a:rPr lang="de-DE" sz="2000" dirty="0"/>
              <a:t> in </a:t>
            </a:r>
            <a:r>
              <a:rPr lang="de-DE" sz="2000" dirty="0" err="1"/>
              <a:t>my</a:t>
            </a:r>
            <a:r>
              <a:rPr lang="de-DE" sz="2000" dirty="0"/>
              <a:t> </a:t>
            </a:r>
            <a:r>
              <a:rPr lang="de-DE" sz="2000" dirty="0" err="1"/>
              <a:t>simulation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772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25B7-5C4B-4E10-952E-072EAFD9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Wrapping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A998-F4C8-4DFB-B443-7A8D1B85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GitHub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README </a:t>
            </a:r>
            <a:r>
              <a:rPr lang="de-DE" dirty="0" err="1"/>
              <a:t>documentation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Efficiency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&amp; Co-60 </a:t>
            </a:r>
            <a:r>
              <a:rPr lang="de-DE" dirty="0" err="1"/>
              <a:t>simulations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on </a:t>
            </a:r>
            <a:r>
              <a:rPr lang="de-DE" dirty="0" err="1"/>
              <a:t>extended</a:t>
            </a:r>
            <a:r>
              <a:rPr lang="de-DE" dirty="0"/>
              <a:t> source </a:t>
            </a:r>
            <a:r>
              <a:rPr lang="de-DE" dirty="0" err="1"/>
              <a:t>volumes</a:t>
            </a:r>
            <a:r>
              <a:rPr lang="de-DE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29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Detection Efficiency</vt:lpstr>
      <vt:lpstr>PowerPoint Presentation</vt:lpstr>
      <vt:lpstr>Comparison with Measurement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Detection</dc:title>
  <dc:creator>Ruben Honscheid</dc:creator>
  <cp:lastModifiedBy>Honscheid, Ruben</cp:lastModifiedBy>
  <cp:revision>8</cp:revision>
  <dcterms:created xsi:type="dcterms:W3CDTF">2023-07-20T08:10:05Z</dcterms:created>
  <dcterms:modified xsi:type="dcterms:W3CDTF">2023-07-20T10:41:44Z</dcterms:modified>
</cp:coreProperties>
</file>