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8" r:id="rId2"/>
    <p:sldId id="274" r:id="rId3"/>
    <p:sldId id="275" r:id="rId4"/>
    <p:sldId id="276" r:id="rId5"/>
    <p:sldId id="278" r:id="rId6"/>
    <p:sldId id="279" r:id="rId7"/>
    <p:sldId id="280" r:id="rId8"/>
    <p:sldId id="283" r:id="rId9"/>
    <p:sldId id="281" r:id="rId10"/>
    <p:sldId id="284" r:id="rId11"/>
    <p:sldId id="285" r:id="rId12"/>
    <p:sldId id="289" r:id="rId13"/>
    <p:sldId id="286" r:id="rId14"/>
    <p:sldId id="287" r:id="rId15"/>
    <p:sldId id="288" r:id="rId16"/>
    <p:sldId id="290" r:id="rId17"/>
    <p:sldId id="292" r:id="rId18"/>
    <p:sldId id="291" r:id="rId19"/>
    <p:sldId id="293" r:id="rId20"/>
    <p:sldId id="29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C6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 autoAdjust="0"/>
    <p:restoredTop sz="94681"/>
  </p:normalViewPr>
  <p:slideViewPr>
    <p:cSldViewPr snapToGrid="0" snapToObjects="1">
      <p:cViewPr>
        <p:scale>
          <a:sx n="100" d="100"/>
          <a:sy n="100" d="100"/>
        </p:scale>
        <p:origin x="1070" y="1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7030B-3EDE-8E48-AA79-7A108A2FBAE1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D359-01ED-4D4E-820A-8F1370E7E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57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6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7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3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90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19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könnte man den Algorithmus noch detaillierter ausgeben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07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592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05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6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628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1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23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7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391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1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4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8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D4990-24F6-794C-AF67-A0B79E7C9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2F6345-F5AC-0540-9C60-601F24E94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46449-A500-C64A-9D5A-0E58116A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F1DF-06E5-9640-98EB-0F3BD301A163}" type="datetime1">
              <a:rPr lang="de-DE" smtClean="0"/>
              <a:t>09.02.2022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FFF21-4502-464F-9C38-0E389539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70CA2-3633-7F44-B6C5-8B5A3FB5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F9C1-518A-134A-A7D3-E5095014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DD09EA-8E73-7D45-9632-31293FD1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C78F6-D0BD-8249-944B-A3C03C6C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E9C5-EEA4-1342-B0B4-2BA9591DAC04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292B1-4E33-5543-B1E8-A0F6CC51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6F591-B554-B645-8E3C-9F095C8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1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CF51D5-1750-A44C-B7C6-7E0389ED8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EA85F5-6D0C-6744-B7A7-2A369CE1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CA962-7616-D94C-BF3C-078816A1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FB2-079B-5D44-89BB-585BA9AFF994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5DBC-C48E-5346-9CA2-0D8AAE16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691E6-64FB-5745-B66A-92EF04C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33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605EC-F9CF-DC44-89E7-139AA18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ED8E9-2390-2644-AA3C-056E3242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75792-5932-524F-9BE7-CC386CCB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F809-86BE-564F-9B19-DDE8C2FB4248}" type="datetime1">
              <a:rPr lang="de-DE" smtClean="0"/>
              <a:t>09.02.2022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1B466-F488-A545-8BEB-692DD78C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CC1E8-FDC2-2747-B003-BEA32186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8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C0759-EBEE-E043-81E9-F84457F2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066166-90C4-A84E-8A99-7F64AAF1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9810A-C919-3D47-A87A-E62D2326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EFC9-2606-7947-B8E7-913D72AA5102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9B36E-16F9-7743-977D-812DC16B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CA34C-0320-484C-8C53-15870CF9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7388A-BC41-F146-97F5-126FAD3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AC9A-5FA1-4C4A-9DF9-8C78E1688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DBF80-9A91-3745-A5C0-C8674537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E8011-BD3C-8E4C-8B54-40EB0A99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B99-55A1-D046-8AB7-5D6CA329F4A6}" type="datetime1">
              <a:rPr lang="de-DE" smtClean="0"/>
              <a:t>09.02.2022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7664F0-E8D3-8C4F-88E8-5DB7A288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907BA-322D-8247-8BD1-8A60A28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1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153A3-27CB-8749-8562-4ED3F5B4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B617C-AF6F-5449-BE0E-EB5F7886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B914AC-17C1-5C4F-92BB-F6F50DE1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3DD703-79C1-8A47-BF8A-6910CB427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C80CD-6AD6-454B-A47B-D735EC3D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C2EB5A-2FD9-F442-9710-4482424B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22E0-613F-A44C-988D-77FFFD163C1D}" type="datetime1">
              <a:rPr lang="de-DE" smtClean="0"/>
              <a:t>09.02.2022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D304C6-993C-2045-97F3-66A7F216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3FC056-70CB-9043-81BB-B1F1A8AE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EA7E3ECC-FBF3-284A-A40B-A5B94DCED8CB}"/>
              </a:ext>
            </a:extLst>
          </p:cNvPr>
          <p:cNvSpPr/>
          <p:nvPr userDrawn="1"/>
        </p:nvSpPr>
        <p:spPr>
          <a:xfrm>
            <a:off x="1032641" y="1024759"/>
            <a:ext cx="1206062" cy="88286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56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5EAEE-AC3D-2B4F-AB6C-62CF589E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FA4DA-F786-E14A-9E94-FE5D90EF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105-BF55-1447-BA16-C0E856872DDA}" type="datetime1">
              <a:rPr lang="de-DE" smtClean="0"/>
              <a:t>09.02.2022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EEFA37-3B40-B345-A21A-16B03E3C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350AF3-1FBC-F947-845E-55D6958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2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3D1BDC-B552-4B40-AE96-E64D70A4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4F92-C213-5E48-8AE1-0137AEF275A1}" type="datetime1">
              <a:rPr lang="de-DE" smtClean="0"/>
              <a:t>09.02.2022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3BAE50-91BF-5742-9A6D-73AE062D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B4A615-3AFA-CF4A-A925-7372DC71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69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26D1B-C07B-7346-AC05-70E26AF8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29924-7630-0845-BAB3-2427ACBE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8FD362-0E76-8F49-B872-26DEC0ED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5FBCF1-15AE-534B-AF8D-333AF55C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821E-43C9-2C4A-B7E9-2363CD8EBAAB}" type="datetime1">
              <a:rPr lang="de-DE" smtClean="0"/>
              <a:t>09.02.2022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CE25B-5256-9D4B-B552-6D0D0C0A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E3994-674A-C944-9CEC-682479E4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CC718-416C-0F4E-B9B3-A335EAEF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A61D35-9704-3740-84B2-C91698B10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A221F8-6FD0-8E4C-8941-84F83465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4F0E8-538A-8E4B-97B1-C0C2725D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174B-0FA2-E14B-89A5-E9B1C45E41CC}" type="datetime1">
              <a:rPr lang="de-DE" smtClean="0"/>
              <a:t>09.02.2022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6BD06-A101-8D45-A6E1-EEF7FDB5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C0FF9-176F-3E42-A016-DCC47733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9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2287-A600-494D-80B3-5134C139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27C62E-DB9E-4C49-A905-83E86056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D9EE2-F553-9049-A931-0222B64AB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C1F2-60C5-A94F-B6ED-70005C1F4124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C5A610-CBE3-2947-BB9A-79813A371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1B640-BA17-D246-A955-838E986EA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2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19E4F7C-6326-754D-9FF7-288520DE05A7}"/>
              </a:ext>
            </a:extLst>
          </p:cNvPr>
          <p:cNvSpPr txBox="1"/>
          <p:nvPr/>
        </p:nvSpPr>
        <p:spPr>
          <a:xfrm>
            <a:off x="1756541" y="1745343"/>
            <a:ext cx="86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Gleichmäßige Flächenaufteilung von Polygonen</a:t>
            </a:r>
            <a:endParaRPr lang="de-DE" sz="28700" dirty="0"/>
          </a:p>
        </p:txBody>
      </p:sp>
    </p:spTree>
    <p:extLst>
      <p:ext uri="{BB962C8B-B14F-4D97-AF65-F5344CB8AC3E}">
        <p14:creationId xmlns:p14="http://schemas.microsoft.com/office/powerpoint/2010/main" val="395673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  <a:endParaRPr lang="de-DE" sz="2200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5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  <a:endParaRPr lang="de-DE" sz="2200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8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  <a:endParaRPr lang="de-DE" sz="2200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577101" y="2424661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81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  <a:endParaRPr lang="de-DE" sz="2200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output(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572950" y="2416884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12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  <a:endParaRPr lang="de-DE" sz="2200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    Mark(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output(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Mark(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  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    output(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end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19625"/>
            <a:ext cx="3184160" cy="304424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9487252" y="2386692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2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  <a:endParaRPr lang="de-DE" sz="2200" dirty="0" smtClean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216819" y="4336923"/>
            <a:ext cx="5746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smtClean="0"/>
              <a:t>Neue Ordnung:</a:t>
            </a:r>
          </a:p>
          <a:p>
            <a:pPr algn="ctr"/>
            <a:endParaRPr lang="de-DE" sz="2200" dirty="0"/>
          </a:p>
          <a:p>
            <a:pPr algn="ctr"/>
            <a:r>
              <a:rPr lang="de-DE" sz="2200" b="1" dirty="0"/>
              <a:t>CP5, CP3, CP2, CP4, </a:t>
            </a:r>
            <a:r>
              <a:rPr lang="de-DE" sz="2200" b="1" dirty="0" smtClean="0"/>
              <a:t>CP1 </a:t>
            </a:r>
            <a:endParaRPr lang="de-DE" sz="2200" b="1" dirty="0" smtClean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392849" y="4417358"/>
            <a:ext cx="4931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-40" r="49487" b="15818"/>
          <a:stretch/>
        </p:blipFill>
        <p:spPr>
          <a:xfrm>
            <a:off x="2805995" y="1491078"/>
            <a:ext cx="2759637" cy="240891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-40" r="49487" b="15818"/>
          <a:stretch/>
        </p:blipFill>
        <p:spPr>
          <a:xfrm>
            <a:off x="6268026" y="1491078"/>
            <a:ext cx="2759637" cy="2408915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7672814" y="3177501"/>
            <a:ext cx="409951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227312" y="2013947"/>
            <a:ext cx="333360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560672" y="3090545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2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7132867" y="1990352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de-DE" sz="1400" dirty="0"/>
          </a:p>
        </p:txBody>
      </p:sp>
      <p:sp>
        <p:nvSpPr>
          <p:cNvPr id="21" name="Ellipse 20"/>
          <p:cNvSpPr/>
          <p:nvPr/>
        </p:nvSpPr>
        <p:spPr>
          <a:xfrm>
            <a:off x="7891449" y="1888280"/>
            <a:ext cx="333360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893952" y="2781645"/>
            <a:ext cx="333360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865472" y="1872624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1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841998" y="2711446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de-DE" sz="1400" dirty="0"/>
          </a:p>
        </p:txBody>
      </p:sp>
      <p:sp>
        <p:nvSpPr>
          <p:cNvPr id="23" name="Ellipse 22"/>
          <p:cNvSpPr/>
          <p:nvPr/>
        </p:nvSpPr>
        <p:spPr>
          <a:xfrm>
            <a:off x="7379713" y="2603670"/>
            <a:ext cx="276937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368015" y="2558248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363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4" r="35343" b="57345"/>
          <a:stretch/>
        </p:blipFill>
        <p:spPr>
          <a:xfrm>
            <a:off x="6480699" y="1612662"/>
            <a:ext cx="3693110" cy="287524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5040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b="1" dirty="0" smtClean="0"/>
              <a:t>Aufteilung, ähnlich wie Convex</a:t>
            </a:r>
            <a:r>
              <a:rPr lang="de-DE" sz="2200" b="1" dirty="0" smtClean="0"/>
              <a:t>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b="1" dirty="0" smtClean="0"/>
              <a:t>Zuordnung der neuen Teilpolygonen zu Standorten</a:t>
            </a: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336377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  <a:endParaRPr lang="de-DE" sz="2200" dirty="0" smtClean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392849" y="4417358"/>
            <a:ext cx="4931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469085" y="1933404"/>
            <a:ext cx="3799643" cy="299288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6400178" y="1933404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7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  <a:endParaRPr lang="de-DE" sz="2200" dirty="0" smtClean="0"/>
          </a:p>
        </p:txBody>
      </p:sp>
      <p:sp>
        <p:nvSpPr>
          <p:cNvPr id="11" name="Rechteck 10"/>
          <p:cNvSpPr/>
          <p:nvPr/>
        </p:nvSpPr>
        <p:spPr>
          <a:xfrm>
            <a:off x="6539078" y="1076830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DetachAndAssign(Poly(CP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(S(CP)) == 0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Order(W(CP))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    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13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areaIncomplete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PS 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(w(j),w(k))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Order(W(CP))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       Order(W(CP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 DetachAndAssign()   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46927" y="1076830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     Ls = W(1), Le = W(k)   // k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Site CCW from w1 in W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  //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PrL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&lt; AreaRequired(S(PrL))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!=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!= S1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in S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=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+ W(k-1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k +=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Le = W(k)                  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11  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12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== Si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    k1 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AreaRequired(S(PrL))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   k1 = k1 + 1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   Ls = w(k1)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    L1 = (w(k1),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T(t1,t2,t3) = (w(k1), w(k1-1),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    L1 = (Ls, w(k-1))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22            T(t1,t2,t3) = (w(k-1), w(k1), Ls)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T)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PredPoly(CP,(t1,t2)) &lt;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31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32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33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34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36            PS = </a:t>
            </a:r>
            <a:r>
              <a:rPr lang="de-DE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(t1,t2)		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37            T(t1,t2,t3) = (t1,PS,t3)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38            AreaRequired(PS) 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– Area(PrL1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39            Order(W(PredPoly(CP,(t1,t2))		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      DetachAndAssign(PredPoly(CP,(t1,t2))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41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42            DetachAndAssign(PlL1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44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45        t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w1)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46        L1 = 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t,Si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47        DetachAndAssign(PrL1)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48        DetachAndAssign(PlL1)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49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50 end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2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  <a:endParaRPr lang="de-DE" sz="22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1046927" y="1076830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     Ls = W(1), Le = W(k)   // k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Site CCW from w1 in W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  //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PrL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&lt; AreaRequired(S(PrL))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!=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!= S1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in S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=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+ W(k-1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k +=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Le = W(k)                  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11  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12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== Si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    k1 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AreaRequired(S(PrL))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   k1 = k1 + 1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   Ls = w(k1)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    L1 = (w(k1),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T(t1,t2,t3) = (w(k1), w(k1-1),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    L1 = (Ls, w(k-1))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22            T(t1,t2,t3) = (w(k-1), w(k1), Ls)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T)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PredPoly(CP,(t1,t2)) &lt;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31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32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33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34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36            PS = </a:t>
            </a:r>
            <a:r>
              <a:rPr lang="de-DE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(t1,t2)		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37            T(t1,t2,t3) = (t1,PS,t3)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38            AreaRequired(PS) 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– Area(PrL1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39            Order(W(PredPoly(CP,(t1,t2))		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      DetachAndAssign(PredPoly(CP,(t1,t2))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41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42            DetachAndAssign(PlL1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44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45        t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w1)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46        L1 = 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t,Si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47        DetachAndAssign(PrL1)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48        DetachAndAssign(PlL1)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49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50 end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5824341" y="2275670"/>
            <a:ext cx="57463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Aufteilung</a:t>
            </a:r>
            <a:r>
              <a:rPr lang="de-DE" sz="2200" dirty="0" smtClean="0"/>
              <a:t> eines konvexen Teilpolygons in zwei Teilpolygone</a:t>
            </a:r>
          </a:p>
          <a:p>
            <a:endParaRPr lang="de-DE" sz="2200" dirty="0"/>
          </a:p>
          <a:p>
            <a:r>
              <a:rPr lang="de-DE" sz="2200" dirty="0" smtClean="0"/>
              <a:t>Übergabe der Teilpolygone an </a:t>
            </a:r>
            <a:r>
              <a:rPr lang="de-DE" sz="2200" b="1" dirty="0" smtClean="0"/>
              <a:t>DetachAndAssign</a:t>
            </a:r>
          </a:p>
          <a:p>
            <a:endParaRPr lang="de-DE" sz="2200" b="1" dirty="0"/>
          </a:p>
          <a:p>
            <a:r>
              <a:rPr lang="de-DE" sz="2200" dirty="0" smtClean="0"/>
              <a:t>Es können auch Teile von Vorgängerpolygonen mit in die Aufteilung einbezogen werden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64268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Verallgemeinerung: Aufteilung eines nicht einfachen, nicht konvexen Polygons</a:t>
            </a:r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" t="10474" r="8880" b="7689"/>
          <a:stretch/>
        </p:blipFill>
        <p:spPr>
          <a:xfrm>
            <a:off x="5566298" y="1106887"/>
            <a:ext cx="4918229" cy="483566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256643" y="1719773"/>
            <a:ext cx="30223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Löcher sind erlaubt</a:t>
            </a:r>
            <a:endParaRPr lang="de-DE" sz="2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928170" y="1273721"/>
            <a:ext cx="2054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Eingabe:</a:t>
            </a:r>
            <a:endParaRPr lang="de-DE" sz="2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269151" y="2206516"/>
            <a:ext cx="3338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Polygon nicht konvex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59928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  <a:endParaRPr lang="de-DE" sz="2200" dirty="0" smtClean="0"/>
          </a:p>
        </p:txBody>
      </p:sp>
      <p:sp>
        <p:nvSpPr>
          <p:cNvPr id="11" name="Rechteck 10"/>
          <p:cNvSpPr/>
          <p:nvPr/>
        </p:nvSpPr>
        <p:spPr>
          <a:xfrm>
            <a:off x="6539078" y="1784197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DetachAndAssign(Poly(CP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(S(CP)) == 0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Order(W(CP))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    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13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areaIncomplete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PS 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(w(j),w(k))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Order(W(CP))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       Order(W(CP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 DetachAndAssign()   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536349" y="2282593"/>
            <a:ext cx="57463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Abspaltung</a:t>
            </a:r>
            <a:r>
              <a:rPr lang="de-DE" sz="2200" dirty="0" smtClean="0"/>
              <a:t> eines Teilpolygons vom Eingangspolygon</a:t>
            </a:r>
          </a:p>
          <a:p>
            <a:endParaRPr lang="de-DE" sz="2200" dirty="0"/>
          </a:p>
          <a:p>
            <a:r>
              <a:rPr lang="de-DE" sz="2200" b="1" dirty="0" smtClean="0"/>
              <a:t>Zuordnung</a:t>
            </a:r>
            <a:r>
              <a:rPr lang="de-DE" sz="2200" dirty="0" smtClean="0"/>
              <a:t> eines Teilpolygons zu einem Standort</a:t>
            </a:r>
          </a:p>
          <a:p>
            <a:endParaRPr lang="de-DE" sz="2200" dirty="0"/>
          </a:p>
          <a:p>
            <a:r>
              <a:rPr lang="de-DE" sz="2200" b="1" dirty="0" smtClean="0"/>
              <a:t>Weitere rekursive </a:t>
            </a:r>
            <a:r>
              <a:rPr lang="de-DE" sz="2200" b="1" dirty="0"/>
              <a:t>A</a:t>
            </a:r>
            <a:r>
              <a:rPr lang="de-DE" sz="2200" b="1" dirty="0" smtClean="0"/>
              <a:t>ufteilung </a:t>
            </a:r>
            <a:r>
              <a:rPr lang="de-DE" sz="2200" dirty="0" smtClean="0"/>
              <a:t>des restlichen Polygons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62141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4" r="35343" b="57345"/>
          <a:stretch/>
        </p:blipFill>
        <p:spPr>
          <a:xfrm>
            <a:off x="6480699" y="1612662"/>
            <a:ext cx="3693110" cy="287524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4931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Aufteilung, ähnlich wie Convex</a:t>
            </a:r>
            <a:r>
              <a:rPr lang="de-DE" sz="2200" dirty="0" smtClean="0"/>
              <a:t>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Zuordnung der neuen Teilpolygonen zu Standorten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18967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60000" y="346615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Unterschiede zu Convex</a:t>
            </a:r>
            <a:r>
              <a:rPr lang="de-DE" sz="2200" dirty="0" smtClean="0"/>
              <a:t>Divide</a:t>
            </a:r>
            <a:endParaRPr lang="de-DE" sz="2200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3729672" y="1553841"/>
            <a:ext cx="4744655" cy="373724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45135" y="2377627"/>
            <a:ext cx="276389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CP2</a:t>
            </a:r>
          </a:p>
          <a:p>
            <a:endParaRPr lang="de-DE" sz="2200" dirty="0"/>
          </a:p>
          <a:p>
            <a:r>
              <a:rPr lang="de-DE" sz="2200" dirty="0" smtClean="0"/>
              <a:t>1 Standort, allerdings wenig Fläche</a:t>
            </a:r>
            <a:endParaRPr lang="de-DE" sz="2200" dirty="0"/>
          </a:p>
          <a:p>
            <a:r>
              <a:rPr lang="de-DE" sz="2200" b="1" dirty="0" smtClean="0"/>
              <a:t>Flächen-unvollständig</a:t>
            </a:r>
            <a:endParaRPr lang="de-DE" sz="22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8635042" y="4010441"/>
            <a:ext cx="2923822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sz="2200" b="1" dirty="0" smtClean="0"/>
              <a:t>CP5</a:t>
            </a:r>
          </a:p>
          <a:p>
            <a:pPr algn="r"/>
            <a:endParaRPr lang="de-DE" sz="2200" dirty="0"/>
          </a:p>
          <a:p>
            <a:pPr algn="r"/>
            <a:r>
              <a:rPr lang="de-DE" sz="2200" dirty="0" smtClean="0"/>
              <a:t>kein Standort, allerdings trotzdem Fläche</a:t>
            </a:r>
          </a:p>
          <a:p>
            <a:pPr algn="r"/>
            <a:r>
              <a:rPr lang="de-DE" sz="2200" b="1" dirty="0" smtClean="0"/>
              <a:t>Standort-unvollständig</a:t>
            </a:r>
            <a:endParaRPr lang="de-DE" sz="2200" b="1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2B01042-ACE8-5F4D-A2B3-2252790C4A5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09025" y="3270179"/>
            <a:ext cx="790113" cy="4995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2B01042-ACE8-5F4D-A2B3-2252790C4A5D}"/>
              </a:ext>
            </a:extLst>
          </p:cNvPr>
          <p:cNvCxnSpPr>
            <a:cxnSpLocks/>
          </p:cNvCxnSpPr>
          <p:nvPr/>
        </p:nvCxnSpPr>
        <p:spPr>
          <a:xfrm flipH="1" flipV="1">
            <a:off x="7712015" y="4403785"/>
            <a:ext cx="923028" cy="7461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7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4" r="35343" b="57345"/>
          <a:stretch/>
        </p:blipFill>
        <p:spPr>
          <a:xfrm>
            <a:off x="6480699" y="1612662"/>
            <a:ext cx="3693110" cy="287524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b="1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4931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Aufteilung, ähnlich wie Convex</a:t>
            </a:r>
            <a:r>
              <a:rPr lang="de-DE" sz="2200" dirty="0" smtClean="0"/>
              <a:t>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Zuordnung der neuen Teilpolygonen zu Standorten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18960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4" r="35343" b="57345"/>
          <a:stretch/>
        </p:blipFill>
        <p:spPr>
          <a:xfrm>
            <a:off x="6480699" y="1612662"/>
            <a:ext cx="3693110" cy="287524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b="1" dirty="0" smtClean="0"/>
              <a:t>Neuordnung der Teilpolygone</a:t>
            </a:r>
            <a:endParaRPr lang="de-DE" sz="2200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4931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Aufteilung, ähnlich wie Convex</a:t>
            </a:r>
            <a:r>
              <a:rPr lang="de-DE" sz="2200" dirty="0" smtClean="0"/>
              <a:t>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Zuordnung der neuen Teilpolygonen zu Standorten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4680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  <a:endParaRPr lang="de-DE" sz="2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5625934" y="1961941"/>
                <a:ext cx="574636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Einbettung des Polygons in </a:t>
                </a:r>
                <a:r>
                  <a:rPr lang="de-DE" sz="2200" b="1" dirty="0" smtClean="0"/>
                  <a:t>Nachbarschaftsgraph</a:t>
                </a:r>
              </a:p>
              <a:p>
                <a:endParaRPr lang="de-DE" sz="2200" dirty="0" smtClean="0"/>
              </a:p>
              <a:p>
                <a:r>
                  <a:rPr lang="de-DE" sz="2200" dirty="0" smtClean="0"/>
                  <a:t>Definieren ein </a:t>
                </a:r>
                <a:r>
                  <a:rPr lang="de-DE" sz="2200" b="1" dirty="0" smtClean="0"/>
                  <a:t>Blatt</a:t>
                </a:r>
                <a:r>
                  <a:rPr lang="de-DE" sz="2200" dirty="0" smtClean="0"/>
                  <a:t>, wenn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nur einen Nachbar hat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de-DE" sz="2200" dirty="0" smtClean="0"/>
                  <a:t> Alle Nachbarn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markiert wurden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endParaRPr lang="de-DE" sz="2200" dirty="0"/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endParaRPr lang="de-DE" sz="2200" dirty="0" smtClean="0"/>
              </a:p>
              <a:p>
                <a:r>
                  <a:rPr lang="de-DE" sz="2200" b="1" dirty="0" smtClean="0"/>
                  <a:t>Tiefensuche</a:t>
                </a:r>
                <a:endParaRPr lang="de-DE" sz="2200" b="1" dirty="0"/>
              </a:p>
              <a:p>
                <a:r>
                  <a:rPr lang="de-DE" sz="2200" dirty="0" smtClean="0"/>
                  <a:t>Anfangs sind alle Knoten nicht markiert</a:t>
                </a: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934" y="1961941"/>
                <a:ext cx="5746362" cy="3139321"/>
              </a:xfrm>
              <a:prstGeom prst="rect">
                <a:avLst/>
              </a:prstGeom>
              <a:blipFill>
                <a:blip r:embed="rId3"/>
                <a:stretch>
                  <a:fillRect l="-1485" t="-1359" r="-1379" b="-2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392849" y="4417358"/>
            <a:ext cx="4931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-40" r="49487" b="15818"/>
          <a:stretch/>
        </p:blipFill>
        <p:spPr>
          <a:xfrm>
            <a:off x="1392849" y="1188723"/>
            <a:ext cx="2759637" cy="24089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1586064" y="3713782"/>
            <a:ext cx="2373205" cy="22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4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  <a:endParaRPr lang="de-DE" sz="2200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    Mark(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output(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Mark(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    output(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end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  <a:endParaRPr lang="de-DE" sz="2200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8279307" y="3336969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79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Microsoft Office PowerPoint</Application>
  <PresentationFormat>Breitbild</PresentationFormat>
  <Paragraphs>298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Loder</dc:creator>
  <cp:lastModifiedBy>Jendrny, Steffen</cp:lastModifiedBy>
  <cp:revision>18</cp:revision>
  <dcterms:created xsi:type="dcterms:W3CDTF">2022-02-06T07:30:23Z</dcterms:created>
  <dcterms:modified xsi:type="dcterms:W3CDTF">2022-02-09T16:39:13Z</dcterms:modified>
</cp:coreProperties>
</file>