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68" r:id="rId2"/>
    <p:sldId id="274" r:id="rId3"/>
    <p:sldId id="275" r:id="rId4"/>
    <p:sldId id="276" r:id="rId5"/>
    <p:sldId id="278" r:id="rId6"/>
    <p:sldId id="279" r:id="rId7"/>
    <p:sldId id="280" r:id="rId8"/>
    <p:sldId id="283" r:id="rId9"/>
    <p:sldId id="281" r:id="rId10"/>
    <p:sldId id="284" r:id="rId11"/>
    <p:sldId id="285" r:id="rId12"/>
    <p:sldId id="289" r:id="rId13"/>
    <p:sldId id="286" r:id="rId14"/>
    <p:sldId id="287" r:id="rId15"/>
    <p:sldId id="288" r:id="rId16"/>
    <p:sldId id="290" r:id="rId17"/>
    <p:sldId id="292" r:id="rId18"/>
    <p:sldId id="291" r:id="rId19"/>
    <p:sldId id="293" r:id="rId20"/>
    <p:sldId id="294" r:id="rId21"/>
    <p:sldId id="295" r:id="rId22"/>
    <p:sldId id="300" r:id="rId23"/>
    <p:sldId id="306" r:id="rId24"/>
    <p:sldId id="301" r:id="rId25"/>
    <p:sldId id="303" r:id="rId26"/>
    <p:sldId id="302" r:id="rId27"/>
    <p:sldId id="304" r:id="rId28"/>
    <p:sldId id="307" r:id="rId29"/>
    <p:sldId id="305" r:id="rId3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3C6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87" autoAdjust="0"/>
    <p:restoredTop sz="94681"/>
  </p:normalViewPr>
  <p:slideViewPr>
    <p:cSldViewPr snapToGrid="0" snapToObjects="1">
      <p:cViewPr>
        <p:scale>
          <a:sx n="125" d="100"/>
          <a:sy n="125" d="100"/>
        </p:scale>
        <p:origin x="1353" y="-90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71" d="100"/>
          <a:sy n="171" d="100"/>
        </p:scale>
        <p:origin x="248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B7030B-3EDE-8E48-AA79-7A108A2FBAE1}" type="datetimeFigureOut">
              <a:rPr lang="de-DE" smtClean="0"/>
              <a:t>11.02.2022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B4D359-01ED-4D4E-820A-8F1370E7EF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2579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4D359-01ED-4D4E-820A-8F1370E7EFB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4556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4D359-01ED-4D4E-820A-8F1370E7EFBB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38770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4D359-01ED-4D4E-820A-8F1370E7EFBB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59388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4D359-01ED-4D4E-820A-8F1370E7EFBB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9071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4D359-01ED-4D4E-820A-8F1370E7EFBB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85193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Hier könnte man den Algorithmus noch detaillierter erklären. Bei</a:t>
            </a:r>
            <a:r>
              <a:rPr lang="de-DE" baseline="0" dirty="0" smtClean="0"/>
              <a:t> Zeitmangel einfach das Ergebnis sagen und nicht detailliert erklären. Vor allem die Bedeutung des </a:t>
            </a:r>
            <a:r>
              <a:rPr lang="de-DE" baseline="0" dirty="0" err="1" smtClean="0"/>
              <a:t>Alg</a:t>
            </a:r>
            <a:r>
              <a:rPr lang="de-DE" baseline="0" dirty="0" smtClean="0"/>
              <a:t> erklären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4D359-01ED-4D4E-820A-8F1370E7EFBB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30755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4D359-01ED-4D4E-820A-8F1370E7EFBB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95923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4D359-01ED-4D4E-820A-8F1370E7EFBB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48055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4D359-01ED-4D4E-820A-8F1370E7EFBB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85647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4D359-01ED-4D4E-820A-8F1370E7EFBB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86285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4D359-01ED-4D4E-820A-8F1370E7EFBB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2940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4D359-01ED-4D4E-820A-8F1370E7EFB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0398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4D359-01ED-4D4E-820A-8F1370E7EFBB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83509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4D359-01ED-4D4E-820A-8F1370E7EFBB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8476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Erklärung,</a:t>
            </a:r>
            <a:r>
              <a:rPr lang="de-DE" baseline="0" dirty="0" smtClean="0"/>
              <a:t> was Begriffe bedeuten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4D359-01ED-4D4E-820A-8F1370E7EFB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3715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4D359-01ED-4D4E-820A-8F1370E7EFB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9323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4D359-01ED-4D4E-820A-8F1370E7EFB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5750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4D359-01ED-4D4E-820A-8F1370E7EFB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9391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4D359-01ED-4D4E-820A-8F1370E7EFB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6715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4D359-01ED-4D4E-820A-8F1370E7EFB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6145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4D359-01ED-4D4E-820A-8F1370E7EFBB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1680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7D4990-24F6-794C-AF67-A0B79E7C9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A2F6345-F5AC-0540-9C60-601F24E945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646449-A500-C64A-9D5A-0E58116A7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6F1DF-06E5-9640-98EB-0F3BD301A163}" type="datetime1">
              <a:rPr lang="de-DE" smtClean="0"/>
              <a:t>11.02.2022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2FFF21-4502-464F-9C38-0E389539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Seminar Algorithmische Geometrie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270CA2-3633-7F44-B6C5-8B5A3FB55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7F64-5B15-6D4F-AE85-70F08BDC1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123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E1F9C1-518A-134A-A7D3-E50950140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1DD09EA-8E73-7D45-9632-31293FD1D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1C78F6-D0BD-8249-944B-A3C03C6C3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AE9C5-EEA4-1342-B0B4-2BA9591DAC04}" type="datetime1">
              <a:rPr lang="de-DE" smtClean="0"/>
              <a:t>11.02.2022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7292B1-4E33-5543-B1E8-A0F6CC51B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 Algorithmische Geometrie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06F591-B554-B645-8E3C-9F095C86B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7F64-5B15-6D4F-AE85-70F08BDC1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1011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6CF51D5-1750-A44C-B7C6-7E0389ED85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BEA85F5-6D0C-6744-B7A7-2A369CE1A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FCA962-7616-D94C-BF3C-078816A1A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FFB2-079B-5D44-89BB-585BA9AFF994}" type="datetime1">
              <a:rPr lang="de-DE" smtClean="0"/>
              <a:t>11.02.2022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265DBC-C48E-5346-9CA2-0D8AAE168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 Algorithmische Geometrie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E691E6-64FB-5745-B66A-92EF04C41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7F64-5B15-6D4F-AE85-70F08BDC1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333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E605EC-F9CF-DC44-89E7-139AA18EE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DED8E9-2390-2644-AA3C-056E32423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475792-5932-524F-9BE7-CC386CCB6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F809-86BE-564F-9B19-DDE8C2FB4248}" type="datetime1">
              <a:rPr lang="de-DE" smtClean="0"/>
              <a:t>11.02.2022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D1B466-F488-A545-8BEB-692DD78C4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 Algorithmische Geometrie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DCC1E8-FDC2-2747-B003-BEA32186C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7F64-5B15-6D4F-AE85-70F08BDC1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4085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7C0759-EBEE-E043-81E9-F84457F2D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066166-90C4-A84E-8A99-7F64AAF13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09810A-C919-3D47-A87A-E62D2326D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CEFC9-2606-7947-B8E7-913D72AA5102}" type="datetime1">
              <a:rPr lang="de-DE" smtClean="0"/>
              <a:t>11.02.2022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19B36E-16F9-7743-977D-812DC16BD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 Algorithmische Geometrie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BCA34C-0320-484C-8C53-15870CF92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7F64-5B15-6D4F-AE85-70F08BDC1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0846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B7388A-BC41-F146-97F5-126FAD338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16AC9A-5FA1-4C4A-9DF9-8C78E16887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6CDBF80-9A91-3745-A5C0-C8674537A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CE8011-BD3C-8E4C-8B54-40EB0A99C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9B99-55A1-D046-8AB7-5D6CA329F4A6}" type="datetime1">
              <a:rPr lang="de-DE" smtClean="0"/>
              <a:t>11.02.2022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A7664F0-E8D3-8C4F-88E8-5DB7A288A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 Algorithmische Geometrie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C9907BA-322D-8247-8BD1-8A60A28CE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7F64-5B15-6D4F-AE85-70F08BDC1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5154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F153A3-27CB-8749-8562-4ED3F5B42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AB617C-AF6F-5449-BE0E-EB5F78868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6B914AC-17C1-5C4F-92BB-F6F50DE1C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D3DD703-79C1-8A47-BF8A-6910CB4275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E2C80CD-6AD6-454B-A47B-D735EC3D68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BC2EB5A-2FD9-F442-9710-4482424B6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22E0-613F-A44C-988D-77FFFD163C1D}" type="datetime1">
              <a:rPr lang="de-DE" smtClean="0"/>
              <a:t>11.02.2022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5D304C6-993C-2045-97F3-66A7F216F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 Algorithmische Geometrie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23FC056-70CB-9043-81BB-B1F1A8AE7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7F64-5B15-6D4F-AE85-70F08BDC121E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Smiley 9">
            <a:extLst>
              <a:ext uri="{FF2B5EF4-FFF2-40B4-BE49-F238E27FC236}">
                <a16:creationId xmlns:a16="http://schemas.microsoft.com/office/drawing/2014/main" id="{EA7E3ECC-FBF3-284A-A40B-A5B94DCED8CB}"/>
              </a:ext>
            </a:extLst>
          </p:cNvPr>
          <p:cNvSpPr/>
          <p:nvPr userDrawn="1"/>
        </p:nvSpPr>
        <p:spPr>
          <a:xfrm>
            <a:off x="1032641" y="1024759"/>
            <a:ext cx="1206062" cy="882869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9566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A5EAEE-AC3D-2B4F-AB6C-62CF589E1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03FA4DA-F786-E14A-9E94-FE5D90EF1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EE105-BF55-1447-BA16-C0E856872DDA}" type="datetime1">
              <a:rPr lang="de-DE" smtClean="0"/>
              <a:t>11.02.2022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2EEFA37-3B40-B345-A21A-16B03E3C4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 Algorithmische Geometrie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C350AF3-1FBC-F947-845E-55D6958AB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7F64-5B15-6D4F-AE85-70F08BDC1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5721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E3D1BDC-B552-4B40-AE96-E64D70A4A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94F92-C213-5E48-8AE1-0137AEF275A1}" type="datetime1">
              <a:rPr lang="de-DE" smtClean="0"/>
              <a:t>11.02.2022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83BAE50-91BF-5742-9A6D-73AE062DC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 Algorithmische Geometrie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AB4A615-3AFA-CF4A-A925-7372DC71A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7F64-5B15-6D4F-AE85-70F08BDC1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2695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B26D1B-C07B-7346-AC05-70E26AF87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029924-7630-0845-BAB3-2427ACBEF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C8FD362-0E76-8F49-B872-26DEC0ED4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E5FBCF1-15AE-534B-AF8D-333AF55C8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C821E-43C9-2C4A-B7E9-2363CD8EBAAB}" type="datetime1">
              <a:rPr lang="de-DE" smtClean="0"/>
              <a:t>11.02.2022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B4CE25B-5256-9D4B-B552-6D0D0C0A0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 Algorithmische Geometrie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CFE3994-674A-C944-9CEC-682479E4D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7F64-5B15-6D4F-AE85-70F08BDC1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9779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7CC718-416C-0F4E-B9B3-A335EAEFF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A61D35-9704-3740-84B2-C91698B10C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3A221F8-6FD0-8E4C-8941-84F834651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AE4F0E8-538A-8E4B-97B1-C0C2725D6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174B-0FA2-E14B-89A5-E9B1C45E41CC}" type="datetime1">
              <a:rPr lang="de-DE" smtClean="0"/>
              <a:t>11.02.2022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1A6BD06-A101-8D45-A6E1-EEF7FDB59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 Algorithmische Geometrie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ECC0FF9-176F-3E42-A016-DCC477332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7F64-5B15-6D4F-AE85-70F08BDC1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6997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E1D2287-A600-494D-80B3-5134C1392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27C62E-DB9E-4C49-A905-83E860568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FD9EE2-F553-9049-A931-0222B64ABF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0C1F2-60C5-A94F-B6ED-70005C1F4124}" type="datetime1">
              <a:rPr lang="de-DE" smtClean="0"/>
              <a:t>11.02.2022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C5A610-CBE3-2947-BB9A-79813A3713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Seminar Algorithmische Geometrie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81B640-BA17-D246-A955-838E986EAC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07F64-5B15-6D4F-AE85-70F08BDC1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1728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019E4F7C-6326-754D-9FF7-288520DE05A7}"/>
              </a:ext>
            </a:extLst>
          </p:cNvPr>
          <p:cNvSpPr txBox="1"/>
          <p:nvPr/>
        </p:nvSpPr>
        <p:spPr>
          <a:xfrm>
            <a:off x="1756541" y="1745343"/>
            <a:ext cx="8678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Gleichmäßige Flächenaufteilung von Polygonen</a:t>
            </a:r>
            <a:endParaRPr lang="de-DE" sz="28700" dirty="0"/>
          </a:p>
        </p:txBody>
      </p:sp>
    </p:spTree>
    <p:extLst>
      <p:ext uri="{BB962C8B-B14F-4D97-AF65-F5344CB8AC3E}">
        <p14:creationId xmlns:p14="http://schemas.microsoft.com/office/powerpoint/2010/main" val="395673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B5A30556-6FB9-5845-9F29-E88BCB9D948B}"/>
              </a:ext>
            </a:extLst>
          </p:cNvPr>
          <p:cNvCxnSpPr>
            <a:cxnSpLocks/>
          </p:cNvCxnSpPr>
          <p:nvPr/>
        </p:nvCxnSpPr>
        <p:spPr>
          <a:xfrm>
            <a:off x="360000" y="630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422C49E2-DC87-6347-88C6-AB9FEE3425CB}"/>
              </a:ext>
            </a:extLst>
          </p:cNvPr>
          <p:cNvCxnSpPr>
            <a:cxnSpLocks/>
          </p:cNvCxnSpPr>
          <p:nvPr/>
        </p:nvCxnSpPr>
        <p:spPr>
          <a:xfrm>
            <a:off x="360000" y="72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E43B00AA-E936-D546-89C9-9D885C8C5585}"/>
              </a:ext>
            </a:extLst>
          </p:cNvPr>
          <p:cNvSpPr txBox="1"/>
          <p:nvPr/>
        </p:nvSpPr>
        <p:spPr>
          <a:xfrm>
            <a:off x="348000" y="285890"/>
            <a:ext cx="1148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200" dirty="0" err="1" smtClean="0"/>
              <a:t>OrderPieces</a:t>
            </a:r>
            <a:r>
              <a:rPr lang="de-DE" sz="2200" dirty="0" smtClean="0"/>
              <a:t> – Eine Tiefensuche um neue Ordnung zu erstellen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94" t="18529" r="7625" b="14780"/>
          <a:stretch/>
        </p:blipFill>
        <p:spPr>
          <a:xfrm>
            <a:off x="7895172" y="1979756"/>
            <a:ext cx="3184160" cy="3044248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1009546" y="1839886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 // Input: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Nj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connectivity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Graph</a:t>
            </a:r>
          </a:p>
          <a:p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 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OderPieces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Nj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3    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Nj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not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beeing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marked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de-DE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94" t="18529" r="7625" b="14780"/>
          <a:stretch/>
        </p:blipFill>
        <p:spPr>
          <a:xfrm>
            <a:off x="8047572" y="2132156"/>
            <a:ext cx="3184160" cy="304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85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B5A30556-6FB9-5845-9F29-E88BCB9D948B}"/>
              </a:ext>
            </a:extLst>
          </p:cNvPr>
          <p:cNvCxnSpPr>
            <a:cxnSpLocks/>
          </p:cNvCxnSpPr>
          <p:nvPr/>
        </p:nvCxnSpPr>
        <p:spPr>
          <a:xfrm>
            <a:off x="360000" y="630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422C49E2-DC87-6347-88C6-AB9FEE3425CB}"/>
              </a:ext>
            </a:extLst>
          </p:cNvPr>
          <p:cNvCxnSpPr>
            <a:cxnSpLocks/>
          </p:cNvCxnSpPr>
          <p:nvPr/>
        </p:nvCxnSpPr>
        <p:spPr>
          <a:xfrm>
            <a:off x="360000" y="72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E43B00AA-E936-D546-89C9-9D885C8C5585}"/>
              </a:ext>
            </a:extLst>
          </p:cNvPr>
          <p:cNvSpPr txBox="1"/>
          <p:nvPr/>
        </p:nvSpPr>
        <p:spPr>
          <a:xfrm>
            <a:off x="348000" y="285890"/>
            <a:ext cx="1148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200" dirty="0" err="1" smtClean="0"/>
              <a:t>OrderPieces</a:t>
            </a:r>
            <a:r>
              <a:rPr lang="de-DE" sz="2200" dirty="0" smtClean="0"/>
              <a:t> – Eine Tiefensuche um neue Ordnung zu erstellen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94" t="18529" r="7625" b="14780"/>
          <a:stretch/>
        </p:blipFill>
        <p:spPr>
          <a:xfrm>
            <a:off x="7895172" y="1979756"/>
            <a:ext cx="3184160" cy="3044248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1009546" y="1839886"/>
            <a:ext cx="6096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 // Input: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Nj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connectivity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Graph</a:t>
            </a:r>
          </a:p>
          <a:p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 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OderPieces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Nj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    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Nj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not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beeing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marked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4        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Nj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leaf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94" t="18529" r="7625" b="14780"/>
          <a:stretch/>
        </p:blipFill>
        <p:spPr>
          <a:xfrm>
            <a:off x="8047572" y="2132156"/>
            <a:ext cx="3184160" cy="304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58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B5A30556-6FB9-5845-9F29-E88BCB9D948B}"/>
              </a:ext>
            </a:extLst>
          </p:cNvPr>
          <p:cNvCxnSpPr>
            <a:cxnSpLocks/>
          </p:cNvCxnSpPr>
          <p:nvPr/>
        </p:nvCxnSpPr>
        <p:spPr>
          <a:xfrm>
            <a:off x="360000" y="630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422C49E2-DC87-6347-88C6-AB9FEE3425CB}"/>
              </a:ext>
            </a:extLst>
          </p:cNvPr>
          <p:cNvCxnSpPr>
            <a:cxnSpLocks/>
          </p:cNvCxnSpPr>
          <p:nvPr/>
        </p:nvCxnSpPr>
        <p:spPr>
          <a:xfrm>
            <a:off x="360000" y="72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E43B00AA-E936-D546-89C9-9D885C8C5585}"/>
              </a:ext>
            </a:extLst>
          </p:cNvPr>
          <p:cNvSpPr txBox="1"/>
          <p:nvPr/>
        </p:nvSpPr>
        <p:spPr>
          <a:xfrm>
            <a:off x="348000" y="285890"/>
            <a:ext cx="1148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200" dirty="0" err="1" smtClean="0"/>
              <a:t>OrderPieces</a:t>
            </a:r>
            <a:r>
              <a:rPr lang="de-DE" sz="2200" dirty="0" smtClean="0"/>
              <a:t> – Eine Tiefensuche um neue Ordnung zu erstellen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94" t="18529" r="7625" b="14780"/>
          <a:stretch/>
        </p:blipFill>
        <p:spPr>
          <a:xfrm>
            <a:off x="7895172" y="1979756"/>
            <a:ext cx="3184160" cy="3044248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1009546" y="1839886"/>
            <a:ext cx="6096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 // Input: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Nj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connectivity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Graph</a:t>
            </a:r>
          </a:p>
          <a:p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 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OderPieces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Nj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    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Nj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not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beeing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marked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4        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Nj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leaf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94" t="18529" r="7625" b="14780"/>
          <a:stretch/>
        </p:blipFill>
        <p:spPr>
          <a:xfrm>
            <a:off x="8047572" y="2132156"/>
            <a:ext cx="3184160" cy="3044248"/>
          </a:xfrm>
          <a:prstGeom prst="rect">
            <a:avLst/>
          </a:prstGeom>
        </p:spPr>
      </p:pic>
      <p:sp>
        <p:nvSpPr>
          <p:cNvPr id="8" name="Ellipse 7"/>
          <p:cNvSpPr/>
          <p:nvPr/>
        </p:nvSpPr>
        <p:spPr>
          <a:xfrm>
            <a:off x="10577101" y="2424661"/>
            <a:ext cx="417251" cy="417251"/>
          </a:xfrm>
          <a:prstGeom prst="ellipse">
            <a:avLst/>
          </a:prstGeom>
          <a:solidFill>
            <a:srgbClr val="4472C4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881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B5A30556-6FB9-5845-9F29-E88BCB9D948B}"/>
              </a:ext>
            </a:extLst>
          </p:cNvPr>
          <p:cNvCxnSpPr>
            <a:cxnSpLocks/>
          </p:cNvCxnSpPr>
          <p:nvPr/>
        </p:nvCxnSpPr>
        <p:spPr>
          <a:xfrm>
            <a:off x="360000" y="630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422C49E2-DC87-6347-88C6-AB9FEE3425CB}"/>
              </a:ext>
            </a:extLst>
          </p:cNvPr>
          <p:cNvCxnSpPr>
            <a:cxnSpLocks/>
          </p:cNvCxnSpPr>
          <p:nvPr/>
        </p:nvCxnSpPr>
        <p:spPr>
          <a:xfrm>
            <a:off x="360000" y="72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E43B00AA-E936-D546-89C9-9D885C8C5585}"/>
              </a:ext>
            </a:extLst>
          </p:cNvPr>
          <p:cNvSpPr txBox="1"/>
          <p:nvPr/>
        </p:nvSpPr>
        <p:spPr>
          <a:xfrm>
            <a:off x="348000" y="285890"/>
            <a:ext cx="1148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200" dirty="0" err="1" smtClean="0"/>
              <a:t>OrderPieces</a:t>
            </a:r>
            <a:r>
              <a:rPr lang="de-DE" sz="2200" dirty="0" smtClean="0"/>
              <a:t> – Eine Tiefensuche um neue Ordnung zu erstellen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94" t="18529" r="7625" b="14780"/>
          <a:stretch/>
        </p:blipFill>
        <p:spPr>
          <a:xfrm>
            <a:off x="7895172" y="1979756"/>
            <a:ext cx="3184160" cy="3044248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1009546" y="1839886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 // Input: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Nj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connectivity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Graph</a:t>
            </a:r>
          </a:p>
          <a:p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 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OderPieces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Nj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    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Nj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not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beeing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marked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        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Nj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leaf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Mark(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Nj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6             output(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CPj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7            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Nk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Neighbors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Nj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8                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OrderPieces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Nk</a:t>
            </a:r>
            <a:r>
              <a:rPr lang="de-DE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de-DE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94" t="18529" r="7625" b="14780"/>
          <a:stretch/>
        </p:blipFill>
        <p:spPr>
          <a:xfrm>
            <a:off x="8047572" y="2132156"/>
            <a:ext cx="3184160" cy="3044248"/>
          </a:xfrm>
          <a:prstGeom prst="rect">
            <a:avLst/>
          </a:prstGeom>
        </p:spPr>
      </p:pic>
      <p:sp>
        <p:nvSpPr>
          <p:cNvPr id="8" name="Ellipse 7"/>
          <p:cNvSpPr/>
          <p:nvPr/>
        </p:nvSpPr>
        <p:spPr>
          <a:xfrm>
            <a:off x="10572950" y="2416884"/>
            <a:ext cx="417251" cy="417251"/>
          </a:xfrm>
          <a:prstGeom prst="ellipse">
            <a:avLst/>
          </a:prstGeom>
          <a:solidFill>
            <a:srgbClr val="4472C4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212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B5A30556-6FB9-5845-9F29-E88BCB9D948B}"/>
              </a:ext>
            </a:extLst>
          </p:cNvPr>
          <p:cNvCxnSpPr>
            <a:cxnSpLocks/>
          </p:cNvCxnSpPr>
          <p:nvPr/>
        </p:nvCxnSpPr>
        <p:spPr>
          <a:xfrm>
            <a:off x="360000" y="630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422C49E2-DC87-6347-88C6-AB9FEE3425CB}"/>
              </a:ext>
            </a:extLst>
          </p:cNvPr>
          <p:cNvCxnSpPr>
            <a:cxnSpLocks/>
          </p:cNvCxnSpPr>
          <p:nvPr/>
        </p:nvCxnSpPr>
        <p:spPr>
          <a:xfrm>
            <a:off x="360000" y="72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E43B00AA-E936-D546-89C9-9D885C8C5585}"/>
              </a:ext>
            </a:extLst>
          </p:cNvPr>
          <p:cNvSpPr txBox="1"/>
          <p:nvPr/>
        </p:nvSpPr>
        <p:spPr>
          <a:xfrm>
            <a:off x="348000" y="285890"/>
            <a:ext cx="1148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200" dirty="0" err="1" smtClean="0"/>
              <a:t>OrderPieces</a:t>
            </a:r>
            <a:r>
              <a:rPr lang="de-DE" sz="2200" dirty="0" smtClean="0"/>
              <a:t> – Eine Tiefensuche um neue Ordnung zu erstellen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94" t="18529" r="7625" b="14780"/>
          <a:stretch/>
        </p:blipFill>
        <p:spPr>
          <a:xfrm>
            <a:off x="7895172" y="1979756"/>
            <a:ext cx="3184160" cy="3044248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1009546" y="1839886"/>
            <a:ext cx="6096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 // Input: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Nj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connectivity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Graph</a:t>
            </a:r>
          </a:p>
          <a:p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 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OderPieces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Nj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    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Nj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not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beeing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marked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        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Nj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leaf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             Mark(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Nj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             output(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CPj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7            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Nk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Neighbors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Nj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8                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OrderPieces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Nk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9        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de-DE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10            Mark(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Nj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11           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Nk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Neighbors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Nj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12               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OrderPieces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Nk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13            output(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CPj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14 end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OrderPieces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Nj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94" t="18529" r="7625" b="14780"/>
          <a:stretch/>
        </p:blipFill>
        <p:spPr>
          <a:xfrm>
            <a:off x="8047572" y="2119625"/>
            <a:ext cx="3184160" cy="3044248"/>
          </a:xfrm>
          <a:prstGeom prst="rect">
            <a:avLst/>
          </a:prstGeom>
        </p:spPr>
      </p:pic>
      <p:sp>
        <p:nvSpPr>
          <p:cNvPr id="8" name="Ellipse 7"/>
          <p:cNvSpPr/>
          <p:nvPr/>
        </p:nvSpPr>
        <p:spPr>
          <a:xfrm>
            <a:off x="9487252" y="2386692"/>
            <a:ext cx="417251" cy="417251"/>
          </a:xfrm>
          <a:prstGeom prst="ellipse">
            <a:avLst/>
          </a:prstGeom>
          <a:solidFill>
            <a:srgbClr val="4472C4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62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B5A30556-6FB9-5845-9F29-E88BCB9D948B}"/>
              </a:ext>
            </a:extLst>
          </p:cNvPr>
          <p:cNvCxnSpPr>
            <a:cxnSpLocks/>
          </p:cNvCxnSpPr>
          <p:nvPr/>
        </p:nvCxnSpPr>
        <p:spPr>
          <a:xfrm>
            <a:off x="360000" y="630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422C49E2-DC87-6347-88C6-AB9FEE3425CB}"/>
              </a:ext>
            </a:extLst>
          </p:cNvPr>
          <p:cNvCxnSpPr>
            <a:cxnSpLocks/>
          </p:cNvCxnSpPr>
          <p:nvPr/>
        </p:nvCxnSpPr>
        <p:spPr>
          <a:xfrm>
            <a:off x="360000" y="72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E43B00AA-E936-D546-89C9-9D885C8C5585}"/>
              </a:ext>
            </a:extLst>
          </p:cNvPr>
          <p:cNvSpPr txBox="1"/>
          <p:nvPr/>
        </p:nvSpPr>
        <p:spPr>
          <a:xfrm>
            <a:off x="348000" y="285890"/>
            <a:ext cx="1148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200" dirty="0" err="1" smtClean="0"/>
              <a:t>OrderPieces</a:t>
            </a:r>
            <a:r>
              <a:rPr lang="de-DE" sz="2200" dirty="0" smtClean="0"/>
              <a:t> – Eine Tiefensuche um neue Ordnung zu erstellen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F6CF6E5-1056-6347-A184-0F16E26A8BFD}"/>
              </a:ext>
            </a:extLst>
          </p:cNvPr>
          <p:cNvSpPr txBox="1"/>
          <p:nvPr/>
        </p:nvSpPr>
        <p:spPr>
          <a:xfrm>
            <a:off x="3216819" y="4336923"/>
            <a:ext cx="574636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00" dirty="0" smtClean="0"/>
              <a:t>Neue Ordnung:</a:t>
            </a:r>
          </a:p>
          <a:p>
            <a:pPr algn="ctr"/>
            <a:endParaRPr lang="de-DE" sz="2200" dirty="0"/>
          </a:p>
          <a:p>
            <a:pPr algn="ctr"/>
            <a:r>
              <a:rPr lang="de-DE" sz="2200" b="1" dirty="0"/>
              <a:t>CP5, CP3, CP2, CP4, </a:t>
            </a:r>
            <a:r>
              <a:rPr lang="de-DE" sz="2200" b="1" dirty="0" smtClean="0"/>
              <a:t>CP1 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FF6CF6E5-1056-6347-A184-0F16E26A8BFD}"/>
              </a:ext>
            </a:extLst>
          </p:cNvPr>
          <p:cNvSpPr txBox="1"/>
          <p:nvPr/>
        </p:nvSpPr>
        <p:spPr>
          <a:xfrm>
            <a:off x="1392849" y="4417358"/>
            <a:ext cx="49310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2200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" t="-40" r="49487" b="15818"/>
          <a:stretch/>
        </p:blipFill>
        <p:spPr>
          <a:xfrm>
            <a:off x="2805995" y="1491078"/>
            <a:ext cx="2759637" cy="2408915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" t="-40" r="49487" b="15818"/>
          <a:stretch/>
        </p:blipFill>
        <p:spPr>
          <a:xfrm>
            <a:off x="6268026" y="1491078"/>
            <a:ext cx="2759637" cy="2408915"/>
          </a:xfrm>
          <a:prstGeom prst="rect">
            <a:avLst/>
          </a:prstGeom>
        </p:spPr>
      </p:pic>
      <p:sp>
        <p:nvSpPr>
          <p:cNvPr id="4" name="Ellipse 3"/>
          <p:cNvSpPr/>
          <p:nvPr/>
        </p:nvSpPr>
        <p:spPr>
          <a:xfrm>
            <a:off x="7672814" y="3177501"/>
            <a:ext cx="409951" cy="2616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7227312" y="2013947"/>
            <a:ext cx="333360" cy="2616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7560672" y="3090545"/>
            <a:ext cx="38531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 smtClean="0"/>
              <a:t>2</a:t>
            </a:r>
            <a:endParaRPr lang="de-DE" sz="1400" dirty="0"/>
          </a:p>
        </p:txBody>
      </p:sp>
      <p:sp>
        <p:nvSpPr>
          <p:cNvPr id="17" name="Textfeld 16"/>
          <p:cNvSpPr txBox="1"/>
          <p:nvPr/>
        </p:nvSpPr>
        <p:spPr>
          <a:xfrm>
            <a:off x="7132867" y="1990352"/>
            <a:ext cx="38531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4</a:t>
            </a:r>
          </a:p>
        </p:txBody>
      </p:sp>
      <p:sp>
        <p:nvSpPr>
          <p:cNvPr id="21" name="Ellipse 20"/>
          <p:cNvSpPr/>
          <p:nvPr/>
        </p:nvSpPr>
        <p:spPr>
          <a:xfrm>
            <a:off x="7891449" y="1888280"/>
            <a:ext cx="333360" cy="2616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6893952" y="2781645"/>
            <a:ext cx="333360" cy="2616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7865472" y="1872624"/>
            <a:ext cx="38531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 smtClean="0"/>
              <a:t>1</a:t>
            </a:r>
            <a:endParaRPr lang="de-DE" sz="1400" dirty="0"/>
          </a:p>
        </p:txBody>
      </p:sp>
      <p:sp>
        <p:nvSpPr>
          <p:cNvPr id="19" name="Textfeld 18"/>
          <p:cNvSpPr txBox="1"/>
          <p:nvPr/>
        </p:nvSpPr>
        <p:spPr>
          <a:xfrm>
            <a:off x="6841998" y="2711446"/>
            <a:ext cx="38531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5</a:t>
            </a:r>
          </a:p>
        </p:txBody>
      </p:sp>
      <p:sp>
        <p:nvSpPr>
          <p:cNvPr id="23" name="Ellipse 22"/>
          <p:cNvSpPr/>
          <p:nvPr/>
        </p:nvSpPr>
        <p:spPr>
          <a:xfrm>
            <a:off x="7379713" y="2603670"/>
            <a:ext cx="276937" cy="2616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7368015" y="2558248"/>
            <a:ext cx="38531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 smtClean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9363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B5A30556-6FB9-5845-9F29-E88BCB9D948B}"/>
              </a:ext>
            </a:extLst>
          </p:cNvPr>
          <p:cNvCxnSpPr>
            <a:cxnSpLocks/>
          </p:cNvCxnSpPr>
          <p:nvPr/>
        </p:nvCxnSpPr>
        <p:spPr>
          <a:xfrm>
            <a:off x="360000" y="630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422C49E2-DC87-6347-88C6-AB9FEE3425CB}"/>
              </a:ext>
            </a:extLst>
          </p:cNvPr>
          <p:cNvCxnSpPr>
            <a:cxnSpLocks/>
          </p:cNvCxnSpPr>
          <p:nvPr/>
        </p:nvCxnSpPr>
        <p:spPr>
          <a:xfrm>
            <a:off x="360000" y="72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E43B00AA-E936-D546-89C9-9D885C8C5585}"/>
              </a:ext>
            </a:extLst>
          </p:cNvPr>
          <p:cNvSpPr txBox="1"/>
          <p:nvPr/>
        </p:nvSpPr>
        <p:spPr>
          <a:xfrm>
            <a:off x="348000" y="285890"/>
            <a:ext cx="1148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200" dirty="0" smtClean="0"/>
              <a:t>Die Grundidee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568" b="57345"/>
          <a:stretch/>
        </p:blipFill>
        <p:spPr>
          <a:xfrm>
            <a:off x="1615734" y="1553842"/>
            <a:ext cx="3799643" cy="2992886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FF6CF6E5-1056-6347-A184-0F16E26A8BFD}"/>
              </a:ext>
            </a:extLst>
          </p:cNvPr>
          <p:cNvSpPr txBox="1"/>
          <p:nvPr/>
        </p:nvSpPr>
        <p:spPr>
          <a:xfrm>
            <a:off x="1034701" y="4949683"/>
            <a:ext cx="49310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de-DE" sz="2200" dirty="0" smtClean="0"/>
              <a:t>Aufteilung in konvexe Teilpolygone</a:t>
            </a:r>
          </a:p>
          <a:p>
            <a:pPr marL="457200" indent="-457200">
              <a:buAutoNum type="arabicPeriod"/>
            </a:pPr>
            <a:r>
              <a:rPr lang="de-DE" sz="2200" dirty="0" smtClean="0"/>
              <a:t>Neuordnung der Teilpolygone</a:t>
            </a:r>
            <a:endParaRPr lang="de-DE" sz="22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FF6CF6E5-1056-6347-A184-0F16E26A8BFD}"/>
              </a:ext>
            </a:extLst>
          </p:cNvPr>
          <p:cNvSpPr txBox="1"/>
          <p:nvPr/>
        </p:nvSpPr>
        <p:spPr>
          <a:xfrm>
            <a:off x="6380537" y="4949682"/>
            <a:ext cx="50408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de-DE" sz="2200" b="1" dirty="0" smtClean="0"/>
              <a:t>Aufteilung, ähnlich wie ConvexDivide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de-DE" sz="2200" b="1" dirty="0" smtClean="0"/>
              <a:t>Zuordnung der neuen Teilpolygonen zu Standorten</a:t>
            </a:r>
            <a:endParaRPr lang="de-DE" sz="2200" b="1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33" t="50530" r="3435" b="6815"/>
          <a:stretch/>
        </p:blipFill>
        <p:spPr>
          <a:xfrm>
            <a:off x="7001133" y="1553842"/>
            <a:ext cx="3799643" cy="299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77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B5A30556-6FB9-5845-9F29-E88BCB9D948B}"/>
              </a:ext>
            </a:extLst>
          </p:cNvPr>
          <p:cNvCxnSpPr>
            <a:cxnSpLocks/>
          </p:cNvCxnSpPr>
          <p:nvPr/>
        </p:nvCxnSpPr>
        <p:spPr>
          <a:xfrm>
            <a:off x="360000" y="630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422C49E2-DC87-6347-88C6-AB9FEE3425CB}"/>
              </a:ext>
            </a:extLst>
          </p:cNvPr>
          <p:cNvCxnSpPr>
            <a:cxnSpLocks/>
          </p:cNvCxnSpPr>
          <p:nvPr/>
        </p:nvCxnSpPr>
        <p:spPr>
          <a:xfrm>
            <a:off x="360000" y="72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E43B00AA-E936-D546-89C9-9D885C8C5585}"/>
              </a:ext>
            </a:extLst>
          </p:cNvPr>
          <p:cNvSpPr txBox="1"/>
          <p:nvPr/>
        </p:nvSpPr>
        <p:spPr>
          <a:xfrm>
            <a:off x="348000" y="285890"/>
            <a:ext cx="1148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200" dirty="0" err="1" smtClean="0"/>
              <a:t>NonConvexDivide</a:t>
            </a:r>
            <a:r>
              <a:rPr lang="de-DE" sz="2200" dirty="0" smtClean="0"/>
              <a:t> – Die Aufteilung eines nicht konvexen Polygons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FF6CF6E5-1056-6347-A184-0F16E26A8BFD}"/>
              </a:ext>
            </a:extLst>
          </p:cNvPr>
          <p:cNvSpPr txBox="1"/>
          <p:nvPr/>
        </p:nvSpPr>
        <p:spPr>
          <a:xfrm>
            <a:off x="1392849" y="4417358"/>
            <a:ext cx="49310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220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568" b="57345"/>
          <a:stretch/>
        </p:blipFill>
        <p:spPr>
          <a:xfrm>
            <a:off x="1469085" y="1933404"/>
            <a:ext cx="3799643" cy="2992886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33" t="50530" r="3435" b="6815"/>
          <a:stretch/>
        </p:blipFill>
        <p:spPr>
          <a:xfrm>
            <a:off x="6400178" y="1933404"/>
            <a:ext cx="3799643" cy="299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57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B5A30556-6FB9-5845-9F29-E88BCB9D948B}"/>
              </a:ext>
            </a:extLst>
          </p:cNvPr>
          <p:cNvCxnSpPr>
            <a:cxnSpLocks/>
          </p:cNvCxnSpPr>
          <p:nvPr/>
        </p:nvCxnSpPr>
        <p:spPr>
          <a:xfrm>
            <a:off x="360000" y="630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422C49E2-DC87-6347-88C6-AB9FEE3425CB}"/>
              </a:ext>
            </a:extLst>
          </p:cNvPr>
          <p:cNvCxnSpPr>
            <a:cxnSpLocks/>
          </p:cNvCxnSpPr>
          <p:nvPr/>
        </p:nvCxnSpPr>
        <p:spPr>
          <a:xfrm>
            <a:off x="360000" y="72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E43B00AA-E936-D546-89C9-9D885C8C5585}"/>
              </a:ext>
            </a:extLst>
          </p:cNvPr>
          <p:cNvSpPr txBox="1"/>
          <p:nvPr/>
        </p:nvSpPr>
        <p:spPr>
          <a:xfrm>
            <a:off x="348000" y="285890"/>
            <a:ext cx="1148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200" dirty="0" err="1" smtClean="0"/>
              <a:t>NonConvexDivide</a:t>
            </a:r>
            <a:r>
              <a:rPr lang="de-DE" sz="2200" dirty="0" smtClean="0"/>
              <a:t> – Die Aufteilung eines nicht konvexen Polygons</a:t>
            </a:r>
          </a:p>
        </p:txBody>
      </p:sp>
      <p:sp>
        <p:nvSpPr>
          <p:cNvPr id="11" name="Rechteck 10"/>
          <p:cNvSpPr/>
          <p:nvPr/>
        </p:nvSpPr>
        <p:spPr>
          <a:xfrm>
            <a:off x="6539078" y="1076830"/>
            <a:ext cx="6096000" cy="398570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AutoNum type="arabicPlain" startAt="2"/>
            </a:pPr>
            <a:r>
              <a:rPr lang="de-DE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e-DE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DetachAndAssign(Poly(CP</a:t>
            </a:r>
            <a:r>
              <a:rPr lang="de-DE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de-DE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3    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(S(CP)) == 0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4    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PredPoly(CP)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AreaComplete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de-D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5        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S(CP) == {Si}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6             Assign PredPoly(CP)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Si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7             Detach PredPoly(CP) from Poly(CP)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8        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de-D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9             Detach PredPoly(CP) from Poly(CP)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10            Order(W(CP))			</a:t>
            </a:r>
            <a:endParaRPr lang="de-DE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            </a:t>
            </a:r>
            <a:r>
              <a:rPr lang="de-DE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NonConvexeDivide</a:t>
            </a:r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(CP)</a:t>
            </a:r>
          </a:p>
          <a:p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        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13   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PredPoly(CP)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areaIncomplete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de-D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14       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S(CP) == {Si}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15             Assign PredPoly(CP)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Si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16             Detach PredPoly(CP) from Poly(CP)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17             PS =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interiorPoint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(w(j),w(k))	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18       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de-D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19            Order(W(CP))			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20           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NonConvexeDivide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(CP)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21        end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22   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de-D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23        Order(W(CP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))			</a:t>
            </a:r>
            <a:endParaRPr lang="de-DE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24        </a:t>
            </a:r>
            <a:r>
              <a:rPr lang="de-DE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NonConvexeDivide</a:t>
            </a:r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(CP)</a:t>
            </a:r>
          </a:p>
          <a:p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25 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end DetachAndAssign()   </a:t>
            </a:r>
          </a:p>
          <a:p>
            <a:endParaRPr lang="de-D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1046927" y="1076830"/>
            <a:ext cx="6096000" cy="504753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AutoNum type="arabicPlain" startAt="2"/>
            </a:pPr>
            <a:r>
              <a:rPr lang="de-DE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e-DE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NonConvexDivide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(CP</a:t>
            </a:r>
            <a:r>
              <a:rPr lang="de-DE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de-DE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3     Ls = W(1), Le = W(k)   // k =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Site CCW from w1 in W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4     PrL,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PlL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cut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(CP, L)  //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partitioning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returns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PrL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PlL</a:t>
            </a:r>
            <a:endParaRPr lang="de-DE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5    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Area(PrL) &lt; AreaRequired(S(PrL))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Le !=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wm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do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6       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W(k-1) != S1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W(k-1) in S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7           S(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CPrL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 = S(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CPrL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 + W(k-1</a:t>
            </a:r>
            <a:r>
              <a:rPr lang="de-DE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de-DE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8        end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9        k += 1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10       Le = W(k)                   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11       PrL,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PlL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cut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(CP, L)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12   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Area(PrL) &gt; AreaRequired(S(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CPrL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de-DE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13       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Le == Si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de-DE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14            k1 = 1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15           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Area(PrL) &gt; AreaRequired(S(PrL)) do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16                k1 = k1 + 1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17                Ls = w(k1)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18            L1 = (w(k1), Le)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19            T(t1,t2,t3) = (w(k1), w(k1-1), Le)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20       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de-DE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21            L1 = (Ls, w(k-1))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22            T(t1,t2,t3) = (w(k-1), w(k1), Ls)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23        end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25       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Area(PrL1 + T) &gt; AreaRequired(S(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CPrL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de-DE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26           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interpolate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t on (t1,t2)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until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Area(PrL + T) == AreaRequired(S(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CPrL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27            T(t1,t2,t3) = (t1, t, t3)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28            DetachAndAssign(PrL1 + T)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29            DetachAndAssign(PlL1 – T – PredPoly(CP,(t1,t))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30       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Area(PrL1 + PredPoly(CP,(t1,t2)) &lt; AreaRequired(S(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CPrL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de-DE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31           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interpolate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t on (t1,t2)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until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Area(PrL + T) == AreaRequired(S(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CPrL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32            T(t1,t2,t3) = (t1, t, t3)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33            DetachAndAssign(PrL1 + T)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34            DetachAndAssign(PlL1 – T – PredPoly(CP,(t1,t))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35       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de-DE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36            PS = </a:t>
            </a:r>
            <a:r>
              <a:rPr lang="de-DE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interiorPoint</a:t>
            </a:r>
            <a:r>
              <a:rPr lang="de-DE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(t1,t2)		</a:t>
            </a:r>
            <a:endParaRPr lang="de-DE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37            T(t1,t2,t3) = (t1,PS,t3)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38            AreaRequired(PS) = AreaRequired(S(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CPrL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 – Area(PrL1 + T)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39            Order(W(PredPoly(CP,(t1,t2))		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40            DetachAndAssign(PredPoly(CP,(t1,t2))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41            DetachAndAssign(PrL1 + T)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42            DetachAndAssign(PlL1 + T)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43        end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44   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de-DE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45        t =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interiorPoint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wm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, w1)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46        L1 = (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t,Si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47        DetachAndAssign(PrL1)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48        DetachAndAssign(PlL1)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49    end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50 end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NonConvexDivide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()   </a:t>
            </a:r>
          </a:p>
          <a:p>
            <a:endParaRPr lang="de-DE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02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B5A30556-6FB9-5845-9F29-E88BCB9D948B}"/>
              </a:ext>
            </a:extLst>
          </p:cNvPr>
          <p:cNvCxnSpPr>
            <a:cxnSpLocks/>
          </p:cNvCxnSpPr>
          <p:nvPr/>
        </p:nvCxnSpPr>
        <p:spPr>
          <a:xfrm>
            <a:off x="360000" y="630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422C49E2-DC87-6347-88C6-AB9FEE3425CB}"/>
              </a:ext>
            </a:extLst>
          </p:cNvPr>
          <p:cNvCxnSpPr>
            <a:cxnSpLocks/>
          </p:cNvCxnSpPr>
          <p:nvPr/>
        </p:nvCxnSpPr>
        <p:spPr>
          <a:xfrm>
            <a:off x="360000" y="72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E43B00AA-E936-D546-89C9-9D885C8C5585}"/>
              </a:ext>
            </a:extLst>
          </p:cNvPr>
          <p:cNvSpPr txBox="1"/>
          <p:nvPr/>
        </p:nvSpPr>
        <p:spPr>
          <a:xfrm>
            <a:off x="348000" y="285890"/>
            <a:ext cx="1148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200" dirty="0" err="1" smtClean="0"/>
              <a:t>NonConvexDivide</a:t>
            </a:r>
            <a:r>
              <a:rPr lang="de-DE" sz="2200" dirty="0" smtClean="0"/>
              <a:t> – Die Aufteilung eines nicht konvexen Polygons</a:t>
            </a:r>
          </a:p>
        </p:txBody>
      </p:sp>
      <p:sp>
        <p:nvSpPr>
          <p:cNvPr id="12" name="Rechteck 11"/>
          <p:cNvSpPr/>
          <p:nvPr/>
        </p:nvSpPr>
        <p:spPr>
          <a:xfrm>
            <a:off x="1046927" y="1076830"/>
            <a:ext cx="6096000" cy="504753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AutoNum type="arabicPlain" startAt="2"/>
            </a:pPr>
            <a:r>
              <a:rPr lang="de-DE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e-DE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NonConvexDivide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(CP</a:t>
            </a:r>
            <a:r>
              <a:rPr lang="de-DE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de-DE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3     Ls = W(1), Le = W(k)   // k =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Site CCW from w1 in W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4     PrL,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PlL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cut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(CP, L)  //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partitioning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returns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PrL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PlL</a:t>
            </a:r>
            <a:endParaRPr lang="de-DE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5    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Area(PrL) &lt; AreaRequired(S(PrL))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Le !=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wm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do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6       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W(k-1) != S1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W(k-1) in S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7           S(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CPrL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 = S(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CPrL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 + W(k-1</a:t>
            </a:r>
            <a:r>
              <a:rPr lang="de-DE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de-DE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8        end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9        k += 1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10       Le = W(k)                   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11       PrL,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PlL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cut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(CP, L)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12   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Area(PrL) &gt; AreaRequired(S(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CPrL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de-DE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13       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Le == Si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de-DE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14            k1 = 1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15           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Area(PrL) &gt; AreaRequired(S(PrL)) do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16                k1 = k1 + 1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17                Ls = w(k1)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18            L1 = (w(k1), Le)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19            T(t1,t2,t3) = (w(k1), w(k1-1), Le)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20       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de-DE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21            L1 = (Ls, w(k-1))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22            T(t1,t2,t3) = (w(k-1), w(k1), Ls)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23        end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25       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Area(PrL1 + T) &gt; AreaRequired(S(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CPrL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de-DE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26           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interpolate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t on (t1,t2)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until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Area(PrL + T) == AreaRequired(S(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CPrL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27            T(t1,t2,t3) = (t1, t, t3)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28            DetachAndAssign(PrL1 + T)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29            DetachAndAssign(PlL1 – T – PredPoly(CP,(t1,t))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30       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Area(PrL1 + PredPoly(CP,(t1,t2)) &lt; AreaRequired(S(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CPrL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de-DE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31           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interpolate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t on (t1,t2)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until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Area(PrL + T) == AreaRequired(S(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CPrL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32            T(t1,t2,t3) = (t1, t, t3)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33            DetachAndAssign(PrL1 + T)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34            DetachAndAssign(PlL1 – T – PredPoly(CP,(t1,t))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35       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de-DE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36            PS = </a:t>
            </a:r>
            <a:r>
              <a:rPr lang="de-DE" sz="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interiorPoint</a:t>
            </a:r>
            <a:r>
              <a:rPr lang="de-DE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(t1,t2)		</a:t>
            </a:r>
            <a:endParaRPr lang="de-DE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37            T(t1,t2,t3) = (t1,PS,t3)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38            AreaRequired(PS) = AreaRequired(S(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CPrL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 – Area(PrL1 + T)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39            Order(W(PredPoly(CP,(t1,t2))		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40            DetachAndAssign(PredPoly(CP,(t1,t2))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41            DetachAndAssign(PrL1 + T)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42            DetachAndAssign(PlL1 + T)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43        end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44   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de-DE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45        t =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interiorPoint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wm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, w1)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46        L1 = (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t,Si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47        DetachAndAssign(PrL1)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48        DetachAndAssign(PlL1)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49    end</a:t>
            </a:r>
          </a:p>
          <a:p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50 end </a:t>
            </a:r>
            <a:r>
              <a:rPr lang="de-DE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NonConvexDivide</a:t>
            </a:r>
            <a:r>
              <a:rPr lang="de-DE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()   </a:t>
            </a:r>
          </a:p>
          <a:p>
            <a:endParaRPr lang="de-DE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6CF6E5-1056-6347-A184-0F16E26A8BFD}"/>
              </a:ext>
            </a:extLst>
          </p:cNvPr>
          <p:cNvSpPr txBox="1"/>
          <p:nvPr/>
        </p:nvSpPr>
        <p:spPr>
          <a:xfrm>
            <a:off x="5824341" y="2275670"/>
            <a:ext cx="574636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b="1" dirty="0" smtClean="0"/>
              <a:t>Aufteilung</a:t>
            </a:r>
            <a:r>
              <a:rPr lang="de-DE" sz="2200" dirty="0" smtClean="0"/>
              <a:t> eines konvexen Teilpolygons in zwei Teilpolygone</a:t>
            </a:r>
          </a:p>
          <a:p>
            <a:endParaRPr lang="de-DE" sz="2200" dirty="0"/>
          </a:p>
          <a:p>
            <a:r>
              <a:rPr lang="de-DE" sz="2200" dirty="0" smtClean="0"/>
              <a:t>Übergabe der Teilpolygone an </a:t>
            </a:r>
            <a:r>
              <a:rPr lang="de-DE" sz="2200" b="1" dirty="0" smtClean="0"/>
              <a:t>DetachAndAssign</a:t>
            </a:r>
          </a:p>
          <a:p>
            <a:endParaRPr lang="de-DE" sz="2200" b="1" dirty="0"/>
          </a:p>
          <a:p>
            <a:r>
              <a:rPr lang="de-DE" sz="2200" dirty="0" smtClean="0"/>
              <a:t>Es können auch Teile von Vorgängerpolygonen mit in die Aufteilung einbezogen werden</a:t>
            </a:r>
          </a:p>
        </p:txBody>
      </p:sp>
    </p:spTree>
    <p:extLst>
      <p:ext uri="{BB962C8B-B14F-4D97-AF65-F5344CB8AC3E}">
        <p14:creationId xmlns:p14="http://schemas.microsoft.com/office/powerpoint/2010/main" val="264268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B5A30556-6FB9-5845-9F29-E88BCB9D948B}"/>
              </a:ext>
            </a:extLst>
          </p:cNvPr>
          <p:cNvCxnSpPr>
            <a:cxnSpLocks/>
          </p:cNvCxnSpPr>
          <p:nvPr/>
        </p:nvCxnSpPr>
        <p:spPr>
          <a:xfrm>
            <a:off x="360000" y="630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422C49E2-DC87-6347-88C6-AB9FEE3425CB}"/>
              </a:ext>
            </a:extLst>
          </p:cNvPr>
          <p:cNvCxnSpPr>
            <a:cxnSpLocks/>
          </p:cNvCxnSpPr>
          <p:nvPr/>
        </p:nvCxnSpPr>
        <p:spPr>
          <a:xfrm>
            <a:off x="360000" y="72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E43B00AA-E936-D546-89C9-9D885C8C5585}"/>
              </a:ext>
            </a:extLst>
          </p:cNvPr>
          <p:cNvSpPr txBox="1"/>
          <p:nvPr/>
        </p:nvSpPr>
        <p:spPr>
          <a:xfrm>
            <a:off x="348000" y="285890"/>
            <a:ext cx="1148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200" dirty="0" smtClean="0"/>
              <a:t>Verallgemeinerung: Aufteilung eines nicht einfachen, nicht konvexen Polygons</a:t>
            </a:r>
            <a:endParaRPr lang="de-DE" sz="2200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6" t="10474" r="8880" b="7689"/>
          <a:stretch/>
        </p:blipFill>
        <p:spPr>
          <a:xfrm>
            <a:off x="5566298" y="1106887"/>
            <a:ext cx="4918229" cy="4835668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FF6CF6E5-1056-6347-A184-0F16E26A8BFD}"/>
              </a:ext>
            </a:extLst>
          </p:cNvPr>
          <p:cNvSpPr txBox="1"/>
          <p:nvPr/>
        </p:nvSpPr>
        <p:spPr>
          <a:xfrm>
            <a:off x="1256643" y="1719773"/>
            <a:ext cx="30223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smtClean="0"/>
              <a:t>Löcher sind erlaubt</a:t>
            </a:r>
          </a:p>
          <a:p>
            <a:r>
              <a:rPr lang="de-DE" sz="2200" dirty="0"/>
              <a:t>Polygon nicht konvex</a:t>
            </a:r>
          </a:p>
          <a:p>
            <a:endParaRPr lang="de-DE" sz="22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F6CF6E5-1056-6347-A184-0F16E26A8BFD}"/>
              </a:ext>
            </a:extLst>
          </p:cNvPr>
          <p:cNvSpPr txBox="1"/>
          <p:nvPr/>
        </p:nvSpPr>
        <p:spPr>
          <a:xfrm>
            <a:off x="928170" y="1273721"/>
            <a:ext cx="20547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smtClean="0"/>
              <a:t>Eingabe:</a:t>
            </a:r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265992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B5A30556-6FB9-5845-9F29-E88BCB9D948B}"/>
              </a:ext>
            </a:extLst>
          </p:cNvPr>
          <p:cNvCxnSpPr>
            <a:cxnSpLocks/>
          </p:cNvCxnSpPr>
          <p:nvPr/>
        </p:nvCxnSpPr>
        <p:spPr>
          <a:xfrm>
            <a:off x="360000" y="630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422C49E2-DC87-6347-88C6-AB9FEE3425CB}"/>
              </a:ext>
            </a:extLst>
          </p:cNvPr>
          <p:cNvCxnSpPr>
            <a:cxnSpLocks/>
          </p:cNvCxnSpPr>
          <p:nvPr/>
        </p:nvCxnSpPr>
        <p:spPr>
          <a:xfrm>
            <a:off x="360000" y="72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E43B00AA-E936-D546-89C9-9D885C8C5585}"/>
              </a:ext>
            </a:extLst>
          </p:cNvPr>
          <p:cNvSpPr txBox="1"/>
          <p:nvPr/>
        </p:nvSpPr>
        <p:spPr>
          <a:xfrm>
            <a:off x="348000" y="285890"/>
            <a:ext cx="1148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200" dirty="0" err="1" smtClean="0"/>
              <a:t>NonConvexDivide</a:t>
            </a:r>
            <a:r>
              <a:rPr lang="de-DE" sz="2200" dirty="0" smtClean="0"/>
              <a:t> – Die Aufteilung eines nicht konvexen Polygons</a:t>
            </a:r>
          </a:p>
        </p:txBody>
      </p:sp>
      <p:sp>
        <p:nvSpPr>
          <p:cNvPr id="11" name="Rechteck 10"/>
          <p:cNvSpPr/>
          <p:nvPr/>
        </p:nvSpPr>
        <p:spPr>
          <a:xfrm>
            <a:off x="6539078" y="1784197"/>
            <a:ext cx="6096000" cy="398570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AutoNum type="arabicPlain" startAt="2"/>
            </a:pPr>
            <a:r>
              <a:rPr lang="de-DE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e-DE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DetachAndAssign(Poly(CP</a:t>
            </a:r>
            <a:r>
              <a:rPr lang="de-DE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de-DE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3    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(S(CP)) == 0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4    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PredPoly(CP)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AreaComplete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de-D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5        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S(CP) == {Si}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6             Assign PredPoly(CP)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Si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7             Detach PredPoly(CP) from Poly(CP)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8        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de-D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9             Detach PredPoly(CP) from Poly(CP)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10            Order(W(CP))			</a:t>
            </a:r>
            <a:endParaRPr lang="de-DE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            </a:t>
            </a:r>
            <a:r>
              <a:rPr lang="de-DE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NonConvexeDivide</a:t>
            </a:r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(CP)</a:t>
            </a:r>
          </a:p>
          <a:p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        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13   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PredPoly(CP)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areaIncomplete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de-D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14       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S(CP) == {Si}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15             Assign PredPoly(CP)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Si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16             Detach PredPoly(CP) from Poly(CP)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17             PS =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interiorPoint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(w(j),w(k))	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18       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de-D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19            Order(W(CP))			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20           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NonConvexeDivide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(CP)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21        end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22   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de-D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23        Order(W(CP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))			</a:t>
            </a:r>
            <a:endParaRPr lang="de-DE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24        </a:t>
            </a:r>
            <a:r>
              <a:rPr lang="de-DE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NonConvexeDivide</a:t>
            </a:r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(CP)</a:t>
            </a:r>
          </a:p>
          <a:p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25 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end DetachAndAssign()   </a:t>
            </a:r>
          </a:p>
          <a:p>
            <a:endParaRPr lang="de-D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6CF6E5-1056-6347-A184-0F16E26A8BFD}"/>
              </a:ext>
            </a:extLst>
          </p:cNvPr>
          <p:cNvSpPr txBox="1"/>
          <p:nvPr/>
        </p:nvSpPr>
        <p:spPr>
          <a:xfrm>
            <a:off x="536349" y="2282593"/>
            <a:ext cx="574636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b="1" dirty="0" smtClean="0"/>
              <a:t>Abspaltung</a:t>
            </a:r>
            <a:r>
              <a:rPr lang="de-DE" sz="2200" dirty="0" smtClean="0"/>
              <a:t> eines Teilpolygons vom Eingangspolygon</a:t>
            </a:r>
          </a:p>
          <a:p>
            <a:endParaRPr lang="de-DE" sz="2200" dirty="0"/>
          </a:p>
          <a:p>
            <a:r>
              <a:rPr lang="de-DE" sz="2200" b="1" dirty="0" smtClean="0"/>
              <a:t>Zuordnung</a:t>
            </a:r>
            <a:r>
              <a:rPr lang="de-DE" sz="2200" dirty="0" smtClean="0"/>
              <a:t> eines Teilpolygons zu einem Standort</a:t>
            </a:r>
          </a:p>
          <a:p>
            <a:endParaRPr lang="de-DE" sz="2200" dirty="0"/>
          </a:p>
          <a:p>
            <a:r>
              <a:rPr lang="de-DE" sz="2200" b="1" dirty="0" smtClean="0"/>
              <a:t>Weitere rekursive </a:t>
            </a:r>
            <a:r>
              <a:rPr lang="de-DE" sz="2200" b="1" dirty="0"/>
              <a:t>A</a:t>
            </a:r>
            <a:r>
              <a:rPr lang="de-DE" sz="2200" b="1" dirty="0" smtClean="0"/>
              <a:t>ufteilung </a:t>
            </a:r>
            <a:r>
              <a:rPr lang="de-DE" sz="2200" dirty="0" smtClean="0"/>
              <a:t>des restlichen Polygons durch </a:t>
            </a:r>
            <a:r>
              <a:rPr lang="de-DE" sz="2200" dirty="0" err="1" smtClean="0"/>
              <a:t>NonConvexDivide</a:t>
            </a:r>
            <a:endParaRPr lang="de-DE" sz="2200" dirty="0" smtClean="0"/>
          </a:p>
        </p:txBody>
      </p:sp>
    </p:spTree>
    <p:extLst>
      <p:ext uri="{BB962C8B-B14F-4D97-AF65-F5344CB8AC3E}">
        <p14:creationId xmlns:p14="http://schemas.microsoft.com/office/powerpoint/2010/main" val="62141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B5A30556-6FB9-5845-9F29-E88BCB9D948B}"/>
              </a:ext>
            </a:extLst>
          </p:cNvPr>
          <p:cNvCxnSpPr>
            <a:cxnSpLocks/>
          </p:cNvCxnSpPr>
          <p:nvPr/>
        </p:nvCxnSpPr>
        <p:spPr>
          <a:xfrm>
            <a:off x="360000" y="630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422C49E2-DC87-6347-88C6-AB9FEE3425CB}"/>
              </a:ext>
            </a:extLst>
          </p:cNvPr>
          <p:cNvCxnSpPr>
            <a:cxnSpLocks/>
          </p:cNvCxnSpPr>
          <p:nvPr/>
        </p:nvCxnSpPr>
        <p:spPr>
          <a:xfrm>
            <a:off x="360000" y="72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E43B00AA-E936-D546-89C9-9D885C8C5585}"/>
              </a:ext>
            </a:extLst>
          </p:cNvPr>
          <p:cNvSpPr txBox="1"/>
          <p:nvPr/>
        </p:nvSpPr>
        <p:spPr>
          <a:xfrm>
            <a:off x="348000" y="285890"/>
            <a:ext cx="1148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200" dirty="0" smtClean="0"/>
              <a:t>Die Grundidee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568" b="57345"/>
          <a:stretch/>
        </p:blipFill>
        <p:spPr>
          <a:xfrm>
            <a:off x="1615734" y="1553842"/>
            <a:ext cx="3799643" cy="2992886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FF6CF6E5-1056-6347-A184-0F16E26A8BFD}"/>
              </a:ext>
            </a:extLst>
          </p:cNvPr>
          <p:cNvSpPr txBox="1"/>
          <p:nvPr/>
        </p:nvSpPr>
        <p:spPr>
          <a:xfrm>
            <a:off x="1034701" y="4949683"/>
            <a:ext cx="49310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de-DE" sz="2200" dirty="0" smtClean="0"/>
              <a:t>Aufteilung in konvexe Teilpolygone</a:t>
            </a:r>
          </a:p>
          <a:p>
            <a:pPr marL="457200" indent="-457200">
              <a:buAutoNum type="arabicPeriod"/>
            </a:pPr>
            <a:r>
              <a:rPr lang="de-DE" sz="2200" dirty="0" smtClean="0"/>
              <a:t>Neuordnung der Teilpolygone</a:t>
            </a:r>
            <a:endParaRPr lang="de-DE" sz="22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FF6CF6E5-1056-6347-A184-0F16E26A8BFD}"/>
              </a:ext>
            </a:extLst>
          </p:cNvPr>
          <p:cNvSpPr txBox="1"/>
          <p:nvPr/>
        </p:nvSpPr>
        <p:spPr>
          <a:xfrm>
            <a:off x="6380537" y="4949682"/>
            <a:ext cx="50408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de-DE" sz="2200" b="1" dirty="0" smtClean="0"/>
              <a:t>Aufteilung, ähnlich wie ConvexDivide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de-DE" sz="2200" dirty="0" smtClean="0"/>
              <a:t>Zuordnung der neuen Teilpolygonen zu Standorten</a:t>
            </a:r>
            <a:endParaRPr lang="de-DE" sz="2200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33" t="50530" r="3435" b="6815"/>
          <a:stretch/>
        </p:blipFill>
        <p:spPr>
          <a:xfrm>
            <a:off x="7001133" y="1553842"/>
            <a:ext cx="3799643" cy="299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53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81083AC0-B5A8-5D4E-AEFB-F57C12DD61E4}"/>
              </a:ext>
            </a:extLst>
          </p:cNvPr>
          <p:cNvCxnSpPr>
            <a:cxnSpLocks/>
          </p:cNvCxnSpPr>
          <p:nvPr/>
        </p:nvCxnSpPr>
        <p:spPr>
          <a:xfrm>
            <a:off x="360000" y="630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64EAC874-4528-D34F-B2FE-57DBB95B2CD7}"/>
              </a:ext>
            </a:extLst>
          </p:cNvPr>
          <p:cNvCxnSpPr>
            <a:cxnSpLocks/>
          </p:cNvCxnSpPr>
          <p:nvPr/>
        </p:nvCxnSpPr>
        <p:spPr>
          <a:xfrm>
            <a:off x="360000" y="72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266" y="1590196"/>
            <a:ext cx="5510612" cy="3645868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6825421" y="2041864"/>
            <a:ext cx="44388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/>
          <p:cNvSpPr/>
          <p:nvPr/>
        </p:nvSpPr>
        <p:spPr>
          <a:xfrm>
            <a:off x="8163655" y="1944512"/>
            <a:ext cx="443884" cy="284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/>
        </p:nvSpPr>
        <p:spPr>
          <a:xfrm>
            <a:off x="8695616" y="2375975"/>
            <a:ext cx="797753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/>
        </p:nvSpPr>
        <p:spPr>
          <a:xfrm>
            <a:off x="9451865" y="3138639"/>
            <a:ext cx="797753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/>
          <p:cNvSpPr/>
          <p:nvPr/>
        </p:nvSpPr>
        <p:spPr>
          <a:xfrm>
            <a:off x="9007415" y="3825626"/>
            <a:ext cx="48595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/>
        </p:nvSpPr>
        <p:spPr>
          <a:xfrm>
            <a:off x="7939896" y="4077035"/>
            <a:ext cx="667643" cy="3483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/>
        </p:nvSpPr>
        <p:spPr>
          <a:xfrm>
            <a:off x="8268952" y="4563716"/>
            <a:ext cx="677173" cy="3483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/>
        </p:nvSpPr>
        <p:spPr>
          <a:xfrm>
            <a:off x="9392454" y="4588290"/>
            <a:ext cx="967871" cy="3483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/>
        </p:nvSpPr>
        <p:spPr>
          <a:xfrm>
            <a:off x="8420572" y="3088601"/>
            <a:ext cx="680296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76261D53-B7BE-5944-B4C9-63421F876123}"/>
              </a:ext>
            </a:extLst>
          </p:cNvPr>
          <p:cNvSpPr txBox="1"/>
          <p:nvPr/>
        </p:nvSpPr>
        <p:spPr>
          <a:xfrm>
            <a:off x="348000" y="285890"/>
            <a:ext cx="1148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200" dirty="0" err="1"/>
              <a:t>NonConvexDivide</a:t>
            </a:r>
            <a:r>
              <a:rPr lang="de-DE" sz="2200" dirty="0"/>
              <a:t> – Die Aufteilung eines nicht konvexen Polygons</a:t>
            </a:r>
          </a:p>
        </p:txBody>
      </p:sp>
      <p:sp>
        <p:nvSpPr>
          <p:cNvPr id="9" name="Freihandform 8"/>
          <p:cNvSpPr/>
          <p:nvPr/>
        </p:nvSpPr>
        <p:spPr>
          <a:xfrm>
            <a:off x="8225287" y="3299017"/>
            <a:ext cx="1449238" cy="1257299"/>
          </a:xfrm>
          <a:custGeom>
            <a:avLst/>
            <a:gdLst>
              <a:gd name="connsiteX0" fmla="*/ 0 w 1252987"/>
              <a:gd name="connsiteY0" fmla="*/ 99204 h 534838"/>
              <a:gd name="connsiteX1" fmla="*/ 86264 w 1252987"/>
              <a:gd name="connsiteY1" fmla="*/ 295455 h 534838"/>
              <a:gd name="connsiteX2" fmla="*/ 1252987 w 1252987"/>
              <a:gd name="connsiteY2" fmla="*/ 534838 h 534838"/>
              <a:gd name="connsiteX3" fmla="*/ 1114964 w 1252987"/>
              <a:gd name="connsiteY3" fmla="*/ 0 h 534838"/>
              <a:gd name="connsiteX4" fmla="*/ 0 w 1252987"/>
              <a:gd name="connsiteY4" fmla="*/ 99204 h 534838"/>
              <a:gd name="connsiteX0" fmla="*/ 0 w 1263770"/>
              <a:gd name="connsiteY0" fmla="*/ 103517 h 534838"/>
              <a:gd name="connsiteX1" fmla="*/ 97047 w 1263770"/>
              <a:gd name="connsiteY1" fmla="*/ 295455 h 534838"/>
              <a:gd name="connsiteX2" fmla="*/ 1263770 w 1263770"/>
              <a:gd name="connsiteY2" fmla="*/ 534838 h 534838"/>
              <a:gd name="connsiteX3" fmla="*/ 1125747 w 1263770"/>
              <a:gd name="connsiteY3" fmla="*/ 0 h 534838"/>
              <a:gd name="connsiteX4" fmla="*/ 0 w 1263770"/>
              <a:gd name="connsiteY4" fmla="*/ 103517 h 534838"/>
              <a:gd name="connsiteX0" fmla="*/ 0 w 1263770"/>
              <a:gd name="connsiteY0" fmla="*/ 99204 h 530525"/>
              <a:gd name="connsiteX1" fmla="*/ 97047 w 1263770"/>
              <a:gd name="connsiteY1" fmla="*/ 291142 h 530525"/>
              <a:gd name="connsiteX2" fmla="*/ 1263770 w 1263770"/>
              <a:gd name="connsiteY2" fmla="*/ 530525 h 530525"/>
              <a:gd name="connsiteX3" fmla="*/ 1140843 w 1263770"/>
              <a:gd name="connsiteY3" fmla="*/ 0 h 530525"/>
              <a:gd name="connsiteX4" fmla="*/ 0 w 1263770"/>
              <a:gd name="connsiteY4" fmla="*/ 99204 h 530525"/>
              <a:gd name="connsiteX0" fmla="*/ 0 w 1263770"/>
              <a:gd name="connsiteY0" fmla="*/ 105673 h 536994"/>
              <a:gd name="connsiteX1" fmla="*/ 97047 w 1263770"/>
              <a:gd name="connsiteY1" fmla="*/ 297611 h 536994"/>
              <a:gd name="connsiteX2" fmla="*/ 1263770 w 1263770"/>
              <a:gd name="connsiteY2" fmla="*/ 536994 h 536994"/>
              <a:gd name="connsiteX3" fmla="*/ 1138686 w 1263770"/>
              <a:gd name="connsiteY3" fmla="*/ 0 h 536994"/>
              <a:gd name="connsiteX4" fmla="*/ 0 w 1263770"/>
              <a:gd name="connsiteY4" fmla="*/ 105673 h 536994"/>
              <a:gd name="connsiteX0" fmla="*/ 0 w 1449238"/>
              <a:gd name="connsiteY0" fmla="*/ 105673 h 1257299"/>
              <a:gd name="connsiteX1" fmla="*/ 97047 w 1449238"/>
              <a:gd name="connsiteY1" fmla="*/ 297611 h 1257299"/>
              <a:gd name="connsiteX2" fmla="*/ 1449238 w 1449238"/>
              <a:gd name="connsiteY2" fmla="*/ 1257299 h 1257299"/>
              <a:gd name="connsiteX3" fmla="*/ 1138686 w 1449238"/>
              <a:gd name="connsiteY3" fmla="*/ 0 h 1257299"/>
              <a:gd name="connsiteX4" fmla="*/ 0 w 1449238"/>
              <a:gd name="connsiteY4" fmla="*/ 105673 h 1257299"/>
              <a:gd name="connsiteX0" fmla="*/ 0 w 1449238"/>
              <a:gd name="connsiteY0" fmla="*/ 105673 h 1257299"/>
              <a:gd name="connsiteX1" fmla="*/ 97047 w 1449238"/>
              <a:gd name="connsiteY1" fmla="*/ 297611 h 1257299"/>
              <a:gd name="connsiteX2" fmla="*/ 1212011 w 1449238"/>
              <a:gd name="connsiteY2" fmla="*/ 1201228 h 1257299"/>
              <a:gd name="connsiteX3" fmla="*/ 1449238 w 1449238"/>
              <a:gd name="connsiteY3" fmla="*/ 1257299 h 1257299"/>
              <a:gd name="connsiteX4" fmla="*/ 1138686 w 1449238"/>
              <a:gd name="connsiteY4" fmla="*/ 0 h 1257299"/>
              <a:gd name="connsiteX5" fmla="*/ 0 w 1449238"/>
              <a:gd name="connsiteY5" fmla="*/ 105673 h 1257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49238" h="1257299">
                <a:moveTo>
                  <a:pt x="0" y="105673"/>
                </a:moveTo>
                <a:lnTo>
                  <a:pt x="97047" y="297611"/>
                </a:lnTo>
                <a:cubicBezTo>
                  <a:pt x="473015" y="565749"/>
                  <a:pt x="836043" y="933090"/>
                  <a:pt x="1212011" y="1201228"/>
                </a:cubicBezTo>
                <a:lnTo>
                  <a:pt x="1449238" y="1257299"/>
                </a:lnTo>
                <a:lnTo>
                  <a:pt x="1138686" y="0"/>
                </a:lnTo>
                <a:lnTo>
                  <a:pt x="0" y="1056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/>
          <p:cNvSpPr/>
          <p:nvPr/>
        </p:nvSpPr>
        <p:spPr>
          <a:xfrm>
            <a:off x="7439488" y="3196832"/>
            <a:ext cx="736895" cy="3985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/>
          <p:cNvSpPr/>
          <p:nvPr/>
        </p:nvSpPr>
        <p:spPr>
          <a:xfrm>
            <a:off x="9563605" y="3541880"/>
            <a:ext cx="680296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Textfeld 57"/>
          <p:cNvSpPr txBox="1"/>
          <p:nvPr/>
        </p:nvSpPr>
        <p:spPr>
          <a:xfrm>
            <a:off x="8095240" y="2003858"/>
            <a:ext cx="58071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>
                <a:solidFill>
                  <a:srgbClr val="FF0000"/>
                </a:solidFill>
              </a:rPr>
              <a:t>W(m)</a:t>
            </a:r>
            <a:endParaRPr lang="de-DE" sz="1100" dirty="0">
              <a:solidFill>
                <a:srgbClr val="FF0000"/>
              </a:solidFill>
            </a:endParaRPr>
          </a:p>
        </p:txBody>
      </p:sp>
      <p:sp>
        <p:nvSpPr>
          <p:cNvPr id="59" name="Textfeld 58"/>
          <p:cNvSpPr txBox="1"/>
          <p:nvPr/>
        </p:nvSpPr>
        <p:spPr>
          <a:xfrm>
            <a:off x="8130215" y="3312700"/>
            <a:ext cx="58071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>
                <a:solidFill>
                  <a:srgbClr val="FF0000"/>
                </a:solidFill>
              </a:rPr>
              <a:t>W(1)</a:t>
            </a:r>
            <a:endParaRPr lang="de-DE" sz="1100" dirty="0">
              <a:solidFill>
                <a:srgbClr val="FF0000"/>
              </a:solidFill>
            </a:endParaRPr>
          </a:p>
        </p:txBody>
      </p:sp>
      <p:cxnSp>
        <p:nvCxnSpPr>
          <p:cNvPr id="11" name="Gerader Verbinder 10"/>
          <p:cNvCxnSpPr/>
          <p:nvPr/>
        </p:nvCxnSpPr>
        <p:spPr>
          <a:xfrm>
            <a:off x="8210191" y="2211979"/>
            <a:ext cx="0" cy="12579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>
            <a:extLst>
              <a:ext uri="{FF2B5EF4-FFF2-40B4-BE49-F238E27FC236}">
                <a16:creationId xmlns:a16="http://schemas.microsoft.com/office/drawing/2014/main" id="{FF6CF6E5-1056-6347-A184-0F16E26A8BFD}"/>
              </a:ext>
            </a:extLst>
          </p:cNvPr>
          <p:cNvSpPr txBox="1"/>
          <p:nvPr/>
        </p:nvSpPr>
        <p:spPr>
          <a:xfrm>
            <a:off x="360000" y="917209"/>
            <a:ext cx="610583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b="1" dirty="0" smtClean="0"/>
              <a:t>Liste </a:t>
            </a:r>
            <a:r>
              <a:rPr lang="de-DE" sz="2200" b="1" dirty="0"/>
              <a:t>V </a:t>
            </a:r>
            <a:r>
              <a:rPr lang="de-DE" sz="2200" dirty="0"/>
              <a:t>enthält alle Polygonpunkte </a:t>
            </a:r>
          </a:p>
          <a:p>
            <a:endParaRPr lang="de-DE" sz="2200" dirty="0"/>
          </a:p>
          <a:p>
            <a:r>
              <a:rPr lang="de-DE" sz="2200" b="1" dirty="0" smtClean="0"/>
              <a:t>Liste </a:t>
            </a:r>
            <a:r>
              <a:rPr lang="de-DE" sz="2200" b="1" dirty="0"/>
              <a:t>S </a:t>
            </a:r>
            <a:r>
              <a:rPr lang="de-DE" sz="2200" dirty="0"/>
              <a:t>beinhaltet alle Standorte </a:t>
            </a:r>
          </a:p>
          <a:p>
            <a:endParaRPr lang="de-DE" sz="2200" dirty="0"/>
          </a:p>
          <a:p>
            <a:r>
              <a:rPr lang="de-DE" sz="2200" b="1" dirty="0" smtClean="0"/>
              <a:t>Liste W </a:t>
            </a:r>
            <a:r>
              <a:rPr lang="de-DE" sz="2200" dirty="0"/>
              <a:t>= V() + S</a:t>
            </a:r>
            <a:r>
              <a:rPr lang="de-DE" sz="2200" dirty="0" smtClean="0"/>
              <a:t>() mit </a:t>
            </a:r>
            <a:r>
              <a:rPr lang="de-DE" sz="2200" b="1" dirty="0" smtClean="0"/>
              <a:t>|W|=m</a:t>
            </a:r>
            <a:endParaRPr lang="de-DE" sz="2200" b="1" dirty="0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364F2393-AD69-B044-BDD8-BC463F1D8D23}"/>
              </a:ext>
            </a:extLst>
          </p:cNvPr>
          <p:cNvSpPr txBox="1"/>
          <p:nvPr/>
        </p:nvSpPr>
        <p:spPr>
          <a:xfrm>
            <a:off x="360000" y="4285713"/>
            <a:ext cx="6105832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smtClean="0"/>
              <a:t>Zusätzlich: </a:t>
            </a:r>
            <a:endParaRPr lang="de-DE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dirty="0" smtClean="0"/>
              <a:t>Linie (w(m), w(1)) = Linie zu </a:t>
            </a:r>
            <a:r>
              <a:rPr lang="de-DE" sz="2200" b="1" dirty="0" err="1" smtClean="0"/>
              <a:t>NextNeighbour</a:t>
            </a:r>
            <a:endParaRPr lang="de-DE" sz="2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dirty="0" smtClean="0"/>
              <a:t>Falls keine NextNeighbor vorhanden, dann ist w(m) ein Standort</a:t>
            </a:r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192580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81083AC0-B5A8-5D4E-AEFB-F57C12DD61E4}"/>
              </a:ext>
            </a:extLst>
          </p:cNvPr>
          <p:cNvCxnSpPr>
            <a:cxnSpLocks/>
          </p:cNvCxnSpPr>
          <p:nvPr/>
        </p:nvCxnSpPr>
        <p:spPr>
          <a:xfrm>
            <a:off x="360000" y="630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64EAC874-4528-D34F-B2FE-57DBB95B2CD7}"/>
              </a:ext>
            </a:extLst>
          </p:cNvPr>
          <p:cNvCxnSpPr>
            <a:cxnSpLocks/>
          </p:cNvCxnSpPr>
          <p:nvPr/>
        </p:nvCxnSpPr>
        <p:spPr>
          <a:xfrm>
            <a:off x="360000" y="72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266" y="1590196"/>
            <a:ext cx="5510612" cy="3645868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6825421" y="2041864"/>
            <a:ext cx="44388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/>
          <p:cNvSpPr/>
          <p:nvPr/>
        </p:nvSpPr>
        <p:spPr>
          <a:xfrm>
            <a:off x="8163655" y="1944512"/>
            <a:ext cx="443884" cy="284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/>
        </p:nvSpPr>
        <p:spPr>
          <a:xfrm>
            <a:off x="8695616" y="2375975"/>
            <a:ext cx="797753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/>
        </p:nvSpPr>
        <p:spPr>
          <a:xfrm>
            <a:off x="9451865" y="3138639"/>
            <a:ext cx="797753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/>
          <p:cNvSpPr/>
          <p:nvPr/>
        </p:nvSpPr>
        <p:spPr>
          <a:xfrm>
            <a:off x="9007415" y="3825626"/>
            <a:ext cx="48595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/>
        </p:nvSpPr>
        <p:spPr>
          <a:xfrm>
            <a:off x="7939896" y="4077035"/>
            <a:ext cx="667643" cy="3483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/>
        </p:nvSpPr>
        <p:spPr>
          <a:xfrm>
            <a:off x="8268952" y="4563716"/>
            <a:ext cx="677173" cy="3483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/>
        </p:nvSpPr>
        <p:spPr>
          <a:xfrm>
            <a:off x="9392454" y="4588290"/>
            <a:ext cx="967871" cy="3483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/>
        </p:nvSpPr>
        <p:spPr>
          <a:xfrm>
            <a:off x="8420572" y="3088601"/>
            <a:ext cx="680296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FF6CF6E5-1056-6347-A184-0F16E26A8BFD}"/>
              </a:ext>
            </a:extLst>
          </p:cNvPr>
          <p:cNvSpPr txBox="1"/>
          <p:nvPr/>
        </p:nvSpPr>
        <p:spPr>
          <a:xfrm>
            <a:off x="360000" y="1156530"/>
            <a:ext cx="610583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b="1" dirty="0" smtClean="0"/>
              <a:t>Linie (Ls, Le) </a:t>
            </a:r>
            <a:r>
              <a:rPr lang="de-DE" sz="2200" dirty="0" smtClean="0"/>
              <a:t>wandert erneut gegen den Uhrzeigesinn durch das Teilpolygon und zerteilt das Polygon</a:t>
            </a:r>
          </a:p>
          <a:p>
            <a:endParaRPr lang="de-DE" sz="2200" dirty="0"/>
          </a:p>
          <a:p>
            <a:r>
              <a:rPr lang="de-DE" sz="2200" dirty="0" smtClean="0"/>
              <a:t>Initialisierung der Linie mit </a:t>
            </a:r>
            <a:r>
              <a:rPr lang="de-DE" sz="2200" b="1" dirty="0" smtClean="0"/>
              <a:t>(Ls, Le) = (w(1), S(1))</a:t>
            </a:r>
          </a:p>
          <a:p>
            <a:endParaRPr lang="de-DE" sz="2200" b="1" dirty="0"/>
          </a:p>
          <a:p>
            <a:endParaRPr lang="de-DE" sz="22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364F2393-AD69-B044-BDD8-BC463F1D8D23}"/>
                  </a:ext>
                </a:extLst>
              </p:cNvPr>
              <p:cNvSpPr txBox="1"/>
              <p:nvPr/>
            </p:nvSpPr>
            <p:spPr>
              <a:xfrm>
                <a:off x="360000" y="4285713"/>
                <a:ext cx="6105832" cy="11079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DE" sz="2200" b="1" dirty="0"/>
                  <a:t>Schleife stoppt, wenn:</a:t>
                </a:r>
                <a:endParaRPr lang="de-DE" sz="2200" b="1" dirty="0"/>
              </a:p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𝐴𝑟𝑒𝑎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200" dirty="0"/>
                  <a:t> </a:t>
                </a:r>
                <a14:m>
                  <m:oMath xmlns:m="http://schemas.openxmlformats.org/officeDocument/2006/math">
                    <m:r>
                      <a:rPr lang="de-DE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de-DE" sz="22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𝐴𝑟𝑒𝑎𝑅𝑒𝑞𝑢𝑖𝑟𝑒𝑑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𝐶𝑃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2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de-DE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2200" dirty="0"/>
              </a:p>
              <a:p>
                <a:pPr marL="342900" indent="-342900">
                  <a:buFontTx/>
                  <a:buChar char="-"/>
                </a:pPr>
                <a:r>
                  <a:rPr lang="de-DE" sz="2200" dirty="0"/>
                  <a:t>Le = w(m)</a:t>
                </a:r>
                <a:endParaRPr lang="de-DE" sz="2200" dirty="0"/>
              </a:p>
            </p:txBody>
          </p:sp>
        </mc:Choice>
        <mc:Fallback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364F2393-AD69-B044-BDD8-BC463F1D8D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0" y="4285713"/>
                <a:ext cx="6105832" cy="1107996"/>
              </a:xfrm>
              <a:prstGeom prst="rect">
                <a:avLst/>
              </a:prstGeom>
              <a:blipFill>
                <a:blip r:embed="rId4"/>
                <a:stretch>
                  <a:fillRect l="-1195" t="-3261" b="-978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feld 53">
            <a:extLst>
              <a:ext uri="{FF2B5EF4-FFF2-40B4-BE49-F238E27FC236}">
                <a16:creationId xmlns:a16="http://schemas.microsoft.com/office/drawing/2014/main" id="{76261D53-B7BE-5944-B4C9-63421F876123}"/>
              </a:ext>
            </a:extLst>
          </p:cNvPr>
          <p:cNvSpPr txBox="1"/>
          <p:nvPr/>
        </p:nvSpPr>
        <p:spPr>
          <a:xfrm>
            <a:off x="348000" y="285890"/>
            <a:ext cx="1148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200" dirty="0" err="1"/>
              <a:t>NonConvexDivide</a:t>
            </a:r>
            <a:r>
              <a:rPr lang="de-DE" sz="2200" dirty="0"/>
              <a:t> – Die Aufteilung eines nicht konvexen Polygons</a:t>
            </a:r>
          </a:p>
        </p:txBody>
      </p:sp>
      <p:sp>
        <p:nvSpPr>
          <p:cNvPr id="9" name="Freihandform 8"/>
          <p:cNvSpPr/>
          <p:nvPr/>
        </p:nvSpPr>
        <p:spPr>
          <a:xfrm>
            <a:off x="8225287" y="3299018"/>
            <a:ext cx="1449238" cy="1275140"/>
          </a:xfrm>
          <a:custGeom>
            <a:avLst/>
            <a:gdLst>
              <a:gd name="connsiteX0" fmla="*/ 0 w 1252987"/>
              <a:gd name="connsiteY0" fmla="*/ 99204 h 534838"/>
              <a:gd name="connsiteX1" fmla="*/ 86264 w 1252987"/>
              <a:gd name="connsiteY1" fmla="*/ 295455 h 534838"/>
              <a:gd name="connsiteX2" fmla="*/ 1252987 w 1252987"/>
              <a:gd name="connsiteY2" fmla="*/ 534838 h 534838"/>
              <a:gd name="connsiteX3" fmla="*/ 1114964 w 1252987"/>
              <a:gd name="connsiteY3" fmla="*/ 0 h 534838"/>
              <a:gd name="connsiteX4" fmla="*/ 0 w 1252987"/>
              <a:gd name="connsiteY4" fmla="*/ 99204 h 534838"/>
              <a:gd name="connsiteX0" fmla="*/ 0 w 1263770"/>
              <a:gd name="connsiteY0" fmla="*/ 103517 h 534838"/>
              <a:gd name="connsiteX1" fmla="*/ 97047 w 1263770"/>
              <a:gd name="connsiteY1" fmla="*/ 295455 h 534838"/>
              <a:gd name="connsiteX2" fmla="*/ 1263770 w 1263770"/>
              <a:gd name="connsiteY2" fmla="*/ 534838 h 534838"/>
              <a:gd name="connsiteX3" fmla="*/ 1125747 w 1263770"/>
              <a:gd name="connsiteY3" fmla="*/ 0 h 534838"/>
              <a:gd name="connsiteX4" fmla="*/ 0 w 1263770"/>
              <a:gd name="connsiteY4" fmla="*/ 103517 h 534838"/>
              <a:gd name="connsiteX0" fmla="*/ 0 w 1263770"/>
              <a:gd name="connsiteY0" fmla="*/ 99204 h 530525"/>
              <a:gd name="connsiteX1" fmla="*/ 97047 w 1263770"/>
              <a:gd name="connsiteY1" fmla="*/ 291142 h 530525"/>
              <a:gd name="connsiteX2" fmla="*/ 1263770 w 1263770"/>
              <a:gd name="connsiteY2" fmla="*/ 530525 h 530525"/>
              <a:gd name="connsiteX3" fmla="*/ 1140843 w 1263770"/>
              <a:gd name="connsiteY3" fmla="*/ 0 h 530525"/>
              <a:gd name="connsiteX4" fmla="*/ 0 w 1263770"/>
              <a:gd name="connsiteY4" fmla="*/ 99204 h 530525"/>
              <a:gd name="connsiteX0" fmla="*/ 0 w 1263770"/>
              <a:gd name="connsiteY0" fmla="*/ 105673 h 536994"/>
              <a:gd name="connsiteX1" fmla="*/ 97047 w 1263770"/>
              <a:gd name="connsiteY1" fmla="*/ 297611 h 536994"/>
              <a:gd name="connsiteX2" fmla="*/ 1263770 w 1263770"/>
              <a:gd name="connsiteY2" fmla="*/ 536994 h 536994"/>
              <a:gd name="connsiteX3" fmla="*/ 1138686 w 1263770"/>
              <a:gd name="connsiteY3" fmla="*/ 0 h 536994"/>
              <a:gd name="connsiteX4" fmla="*/ 0 w 1263770"/>
              <a:gd name="connsiteY4" fmla="*/ 105673 h 536994"/>
              <a:gd name="connsiteX0" fmla="*/ 0 w 1449238"/>
              <a:gd name="connsiteY0" fmla="*/ 105673 h 1257299"/>
              <a:gd name="connsiteX1" fmla="*/ 97047 w 1449238"/>
              <a:gd name="connsiteY1" fmla="*/ 297611 h 1257299"/>
              <a:gd name="connsiteX2" fmla="*/ 1449238 w 1449238"/>
              <a:gd name="connsiteY2" fmla="*/ 1257299 h 1257299"/>
              <a:gd name="connsiteX3" fmla="*/ 1138686 w 1449238"/>
              <a:gd name="connsiteY3" fmla="*/ 0 h 1257299"/>
              <a:gd name="connsiteX4" fmla="*/ 0 w 1449238"/>
              <a:gd name="connsiteY4" fmla="*/ 105673 h 1257299"/>
              <a:gd name="connsiteX0" fmla="*/ 0 w 1449238"/>
              <a:gd name="connsiteY0" fmla="*/ 105673 h 1257299"/>
              <a:gd name="connsiteX1" fmla="*/ 97047 w 1449238"/>
              <a:gd name="connsiteY1" fmla="*/ 297611 h 1257299"/>
              <a:gd name="connsiteX2" fmla="*/ 1212011 w 1449238"/>
              <a:gd name="connsiteY2" fmla="*/ 1201228 h 1257299"/>
              <a:gd name="connsiteX3" fmla="*/ 1449238 w 1449238"/>
              <a:gd name="connsiteY3" fmla="*/ 1257299 h 1257299"/>
              <a:gd name="connsiteX4" fmla="*/ 1138686 w 1449238"/>
              <a:gd name="connsiteY4" fmla="*/ 0 h 1257299"/>
              <a:gd name="connsiteX5" fmla="*/ 0 w 1449238"/>
              <a:gd name="connsiteY5" fmla="*/ 105673 h 1257299"/>
              <a:gd name="connsiteX0" fmla="*/ 0 w 1449238"/>
              <a:gd name="connsiteY0" fmla="*/ 105673 h 1267679"/>
              <a:gd name="connsiteX1" fmla="*/ 97047 w 1449238"/>
              <a:gd name="connsiteY1" fmla="*/ 297611 h 1267679"/>
              <a:gd name="connsiteX2" fmla="*/ 1212011 w 1449238"/>
              <a:gd name="connsiteY2" fmla="*/ 1201228 h 1267679"/>
              <a:gd name="connsiteX3" fmla="*/ 1449238 w 1449238"/>
              <a:gd name="connsiteY3" fmla="*/ 1267679 h 1267679"/>
              <a:gd name="connsiteX4" fmla="*/ 1138686 w 1449238"/>
              <a:gd name="connsiteY4" fmla="*/ 0 h 1267679"/>
              <a:gd name="connsiteX5" fmla="*/ 0 w 1449238"/>
              <a:gd name="connsiteY5" fmla="*/ 105673 h 1267679"/>
              <a:gd name="connsiteX0" fmla="*/ 0 w 1449238"/>
              <a:gd name="connsiteY0" fmla="*/ 60222 h 1222228"/>
              <a:gd name="connsiteX1" fmla="*/ 97047 w 1449238"/>
              <a:gd name="connsiteY1" fmla="*/ 252160 h 1222228"/>
              <a:gd name="connsiteX2" fmla="*/ 1212011 w 1449238"/>
              <a:gd name="connsiteY2" fmla="*/ 1155777 h 1222228"/>
              <a:gd name="connsiteX3" fmla="*/ 1449238 w 1449238"/>
              <a:gd name="connsiteY3" fmla="*/ 1222228 h 1222228"/>
              <a:gd name="connsiteX4" fmla="*/ 1125747 w 1449238"/>
              <a:gd name="connsiteY4" fmla="*/ 0 h 1222228"/>
              <a:gd name="connsiteX5" fmla="*/ 0 w 1449238"/>
              <a:gd name="connsiteY5" fmla="*/ 60222 h 1222228"/>
              <a:gd name="connsiteX0" fmla="*/ 0 w 1449238"/>
              <a:gd name="connsiteY0" fmla="*/ 105674 h 1267680"/>
              <a:gd name="connsiteX1" fmla="*/ 97047 w 1449238"/>
              <a:gd name="connsiteY1" fmla="*/ 297612 h 1267680"/>
              <a:gd name="connsiteX2" fmla="*/ 1212011 w 1449238"/>
              <a:gd name="connsiteY2" fmla="*/ 1201229 h 1267680"/>
              <a:gd name="connsiteX3" fmla="*/ 1449238 w 1449238"/>
              <a:gd name="connsiteY3" fmla="*/ 1267680 h 1267680"/>
              <a:gd name="connsiteX4" fmla="*/ 1136530 w 1449238"/>
              <a:gd name="connsiteY4" fmla="*/ 0 h 1267680"/>
              <a:gd name="connsiteX5" fmla="*/ 0 w 1449238"/>
              <a:gd name="connsiteY5" fmla="*/ 105674 h 1267680"/>
              <a:gd name="connsiteX0" fmla="*/ 0 w 1449238"/>
              <a:gd name="connsiteY0" fmla="*/ 60222 h 1222228"/>
              <a:gd name="connsiteX1" fmla="*/ 97047 w 1449238"/>
              <a:gd name="connsiteY1" fmla="*/ 252160 h 1222228"/>
              <a:gd name="connsiteX2" fmla="*/ 1212011 w 1449238"/>
              <a:gd name="connsiteY2" fmla="*/ 1155777 h 1222228"/>
              <a:gd name="connsiteX3" fmla="*/ 1449238 w 1449238"/>
              <a:gd name="connsiteY3" fmla="*/ 1222228 h 1222228"/>
              <a:gd name="connsiteX4" fmla="*/ 1134373 w 1449238"/>
              <a:gd name="connsiteY4" fmla="*/ 0 h 1222228"/>
              <a:gd name="connsiteX5" fmla="*/ 0 w 1449238"/>
              <a:gd name="connsiteY5" fmla="*/ 60222 h 1222228"/>
              <a:gd name="connsiteX0" fmla="*/ 0 w 1449238"/>
              <a:gd name="connsiteY0" fmla="*/ 105674 h 1267680"/>
              <a:gd name="connsiteX1" fmla="*/ 97047 w 1449238"/>
              <a:gd name="connsiteY1" fmla="*/ 297612 h 1267680"/>
              <a:gd name="connsiteX2" fmla="*/ 1212011 w 1449238"/>
              <a:gd name="connsiteY2" fmla="*/ 1201229 h 1267680"/>
              <a:gd name="connsiteX3" fmla="*/ 1449238 w 1449238"/>
              <a:gd name="connsiteY3" fmla="*/ 1267680 h 1267680"/>
              <a:gd name="connsiteX4" fmla="*/ 1125747 w 1449238"/>
              <a:gd name="connsiteY4" fmla="*/ 0 h 1267680"/>
              <a:gd name="connsiteX5" fmla="*/ 0 w 1449238"/>
              <a:gd name="connsiteY5" fmla="*/ 105674 h 126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49238" h="1267680">
                <a:moveTo>
                  <a:pt x="0" y="105674"/>
                </a:moveTo>
                <a:lnTo>
                  <a:pt x="97047" y="297612"/>
                </a:lnTo>
                <a:cubicBezTo>
                  <a:pt x="473015" y="565750"/>
                  <a:pt x="836043" y="933091"/>
                  <a:pt x="1212011" y="1201229"/>
                </a:cubicBezTo>
                <a:lnTo>
                  <a:pt x="1449238" y="1267680"/>
                </a:lnTo>
                <a:lnTo>
                  <a:pt x="1125747" y="0"/>
                </a:lnTo>
                <a:lnTo>
                  <a:pt x="0" y="1056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/>
          <p:cNvSpPr/>
          <p:nvPr/>
        </p:nvSpPr>
        <p:spPr>
          <a:xfrm>
            <a:off x="7439488" y="3196832"/>
            <a:ext cx="736895" cy="3985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7" name="Ellipse 56"/>
          <p:cNvSpPr/>
          <p:nvPr/>
        </p:nvSpPr>
        <p:spPr>
          <a:xfrm>
            <a:off x="9563605" y="3541880"/>
            <a:ext cx="680296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feld 57"/>
              <p:cNvSpPr txBox="1"/>
              <p:nvPr/>
            </p:nvSpPr>
            <p:spPr>
              <a:xfrm>
                <a:off x="8240141" y="4108879"/>
                <a:ext cx="580714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de-DE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11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0141" y="4108879"/>
                <a:ext cx="580714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feld 58"/>
          <p:cNvSpPr txBox="1"/>
          <p:nvPr/>
        </p:nvSpPr>
        <p:spPr>
          <a:xfrm>
            <a:off x="8130215" y="3312700"/>
            <a:ext cx="58071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>
                <a:solidFill>
                  <a:srgbClr val="FF0000"/>
                </a:solidFill>
              </a:rPr>
              <a:t>W(1)</a:t>
            </a:r>
            <a:endParaRPr lang="de-DE" sz="1100" dirty="0">
              <a:solidFill>
                <a:srgbClr val="FF0000"/>
              </a:solidFill>
            </a:endParaRPr>
          </a:p>
        </p:txBody>
      </p:sp>
      <p:cxnSp>
        <p:nvCxnSpPr>
          <p:cNvPr id="11" name="Gerader Verbinder 10"/>
          <p:cNvCxnSpPr/>
          <p:nvPr/>
        </p:nvCxnSpPr>
        <p:spPr>
          <a:xfrm flipH="1" flipV="1">
            <a:off x="8210843" y="3438782"/>
            <a:ext cx="420785" cy="7633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>
            <a:off x="8710929" y="4224813"/>
            <a:ext cx="191411" cy="32901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V="1">
            <a:off x="8967158" y="4534305"/>
            <a:ext cx="634644" cy="1038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 flipH="1" flipV="1">
            <a:off x="9318904" y="3356943"/>
            <a:ext cx="253584" cy="107215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40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81083AC0-B5A8-5D4E-AEFB-F57C12DD61E4}"/>
              </a:ext>
            </a:extLst>
          </p:cNvPr>
          <p:cNvCxnSpPr>
            <a:cxnSpLocks/>
          </p:cNvCxnSpPr>
          <p:nvPr/>
        </p:nvCxnSpPr>
        <p:spPr>
          <a:xfrm>
            <a:off x="360000" y="630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64EAC874-4528-D34F-B2FE-57DBB95B2CD7}"/>
              </a:ext>
            </a:extLst>
          </p:cNvPr>
          <p:cNvCxnSpPr>
            <a:cxnSpLocks/>
          </p:cNvCxnSpPr>
          <p:nvPr/>
        </p:nvCxnSpPr>
        <p:spPr>
          <a:xfrm>
            <a:off x="360000" y="72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76261D53-B7BE-5944-B4C9-63421F876123}"/>
                  </a:ext>
                </a:extLst>
              </p:cNvPr>
              <p:cNvSpPr txBox="1"/>
              <p:nvPr/>
            </p:nvSpPr>
            <p:spPr>
              <a:xfrm>
                <a:off x="348000" y="285890"/>
                <a:ext cx="11484000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sz="2200" dirty="0" err="1"/>
                  <a:t>NonConvexDivide</a:t>
                </a:r>
                <a:r>
                  <a:rPr lang="de-DE" sz="2200" dirty="0"/>
                  <a:t> – </a:t>
                </a:r>
                <a:r>
                  <a:rPr lang="de-DE" sz="2200" dirty="0" smtClean="0"/>
                  <a:t>1. Fall: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𝐴𝑟𝑒𝑎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200" dirty="0"/>
                  <a:t> </a:t>
                </a:r>
                <a14:m>
                  <m:oMath xmlns:m="http://schemas.openxmlformats.org/officeDocument/2006/math">
                    <m:r>
                      <a:rPr lang="de-DE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de-DE" sz="22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𝐴𝑟𝑒𝑎𝑅𝑒𝑞𝑢𝑖𝑟𝑒𝑑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𝐶𝑃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20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de-DE" sz="2200" dirty="0"/>
              </a:p>
            </p:txBody>
          </p:sp>
        </mc:Choice>
        <mc:Fallback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76261D53-B7BE-5944-B4C9-63421F876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000" y="285890"/>
                <a:ext cx="11484000" cy="430887"/>
              </a:xfrm>
              <a:prstGeom prst="rect">
                <a:avLst/>
              </a:prstGeom>
              <a:blipFill>
                <a:blip r:embed="rId2"/>
                <a:stretch>
                  <a:fillRect l="-690" t="-9859" b="-267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FF6CF6E5-1056-6347-A184-0F16E26A8BFD}"/>
                  </a:ext>
                </a:extLst>
              </p:cNvPr>
              <p:cNvSpPr txBox="1"/>
              <p:nvPr/>
            </p:nvSpPr>
            <p:spPr>
              <a:xfrm>
                <a:off x="360000" y="1156530"/>
                <a:ext cx="6105832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200" dirty="0" smtClean="0"/>
                  <a:t>Fläche ist größer als gefordert, dann:</a:t>
                </a:r>
              </a:p>
              <a:p>
                <a:endParaRPr lang="de-DE" sz="2200" dirty="0"/>
              </a:p>
              <a:p>
                <a:pPr marL="457200" indent="-457200">
                  <a:buAutoNum type="arabicPeriod"/>
                </a:pPr>
                <a:r>
                  <a:rPr lang="de-DE" sz="2200" b="1" dirty="0" smtClean="0"/>
                  <a:t>Wählen eines Drehpunktes von L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de-DE" sz="2200" dirty="0" smtClean="0"/>
                  <a:t>Ls ist Drehpunkt, wenn Le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sz="2200" dirty="0" smtClean="0"/>
                  <a:t> gilt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de-DE" sz="2200" dirty="0" smtClean="0"/>
                  <a:t>Le ist sonst Drehpunkt</a:t>
                </a:r>
                <a:endParaRPr lang="de-DE" sz="2200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de-DE" sz="2200" dirty="0" smtClean="0"/>
                  <a:t>Dreieck bilden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de-DE" sz="2200" dirty="0" smtClean="0"/>
                  <a:t>Flächen kombinieren, damit gilt</a:t>
                </a:r>
                <a:br>
                  <a:rPr lang="de-DE" sz="2200" dirty="0" smtClean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𝐴𝑟𝑒𝑎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200" dirty="0"/>
                  <a:t> </a:t>
                </a:r>
                <a14:m>
                  <m:oMath xmlns:m="http://schemas.openxmlformats.org/officeDocument/2006/math">
                    <m:r>
                      <a:rPr lang="de-DE" sz="22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sz="2200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𝐴𝑟𝑒𝑎𝑅𝑒𝑞𝑢𝑖𝑟𝑒𝑑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𝐶𝑃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20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de-DE" sz="2200" dirty="0"/>
              </a:p>
              <a:p>
                <a:pPr marL="457200" indent="-457200">
                  <a:buFont typeface="+mj-lt"/>
                  <a:buAutoNum type="arabicPeriod"/>
                </a:pPr>
                <a:endParaRPr lang="de-DE" sz="2200" dirty="0"/>
              </a:p>
              <a:p>
                <a:endParaRPr lang="de-DE" sz="2200" dirty="0" smtClean="0"/>
              </a:p>
            </p:txBody>
          </p:sp>
        </mc:Choice>
        <mc:Fallback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FF6CF6E5-1056-6347-A184-0F16E26A8B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0" y="1156530"/>
                <a:ext cx="6105832" cy="3477875"/>
              </a:xfrm>
              <a:prstGeom prst="rect">
                <a:avLst/>
              </a:prstGeom>
              <a:blipFill>
                <a:blip r:embed="rId3"/>
                <a:stretch>
                  <a:fillRect l="-1297" t="-12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5266" y="1590196"/>
            <a:ext cx="5510612" cy="3645868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6825421" y="2041864"/>
            <a:ext cx="44388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/>
        </p:nvSpPr>
        <p:spPr>
          <a:xfrm>
            <a:off x="6995604" y="3025689"/>
            <a:ext cx="44388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/>
          <p:cNvSpPr/>
          <p:nvPr/>
        </p:nvSpPr>
        <p:spPr>
          <a:xfrm>
            <a:off x="8163655" y="1944512"/>
            <a:ext cx="44388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/>
        </p:nvSpPr>
        <p:spPr>
          <a:xfrm>
            <a:off x="8695616" y="2375975"/>
            <a:ext cx="797753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/>
        </p:nvSpPr>
        <p:spPr>
          <a:xfrm>
            <a:off x="9451865" y="3138639"/>
            <a:ext cx="797753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/>
          <p:cNvSpPr/>
          <p:nvPr/>
        </p:nvSpPr>
        <p:spPr>
          <a:xfrm>
            <a:off x="9007415" y="3825626"/>
            <a:ext cx="48595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>
          <a:xfrm>
            <a:off x="8278483" y="2740550"/>
            <a:ext cx="48595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/>
        </p:nvSpPr>
        <p:spPr>
          <a:xfrm>
            <a:off x="7939896" y="4077035"/>
            <a:ext cx="677173" cy="3483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/>
        </p:nvSpPr>
        <p:spPr>
          <a:xfrm>
            <a:off x="8268952" y="4563716"/>
            <a:ext cx="677173" cy="3483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/>
        </p:nvSpPr>
        <p:spPr>
          <a:xfrm>
            <a:off x="9392454" y="4588290"/>
            <a:ext cx="967871" cy="3483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/>
        </p:nvSpPr>
        <p:spPr>
          <a:xfrm>
            <a:off x="9887890" y="2638014"/>
            <a:ext cx="48595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/>
        </p:nvSpPr>
        <p:spPr>
          <a:xfrm>
            <a:off x="8420572" y="3088601"/>
            <a:ext cx="680296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Ellipse 1"/>
          <p:cNvSpPr/>
          <p:nvPr/>
        </p:nvSpPr>
        <p:spPr>
          <a:xfrm>
            <a:off x="8163655" y="3396092"/>
            <a:ext cx="123485" cy="1234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8566748" y="4139042"/>
            <a:ext cx="100642" cy="10064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" name="Gerader Verbinder 26"/>
          <p:cNvCxnSpPr/>
          <p:nvPr/>
        </p:nvCxnSpPr>
        <p:spPr>
          <a:xfrm flipH="1">
            <a:off x="8210844" y="3324045"/>
            <a:ext cx="1181610" cy="1147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34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81083AC0-B5A8-5D4E-AEFB-F57C12DD61E4}"/>
              </a:ext>
            </a:extLst>
          </p:cNvPr>
          <p:cNvCxnSpPr>
            <a:cxnSpLocks/>
          </p:cNvCxnSpPr>
          <p:nvPr/>
        </p:nvCxnSpPr>
        <p:spPr>
          <a:xfrm>
            <a:off x="360000" y="630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64EAC874-4528-D34F-B2FE-57DBB95B2CD7}"/>
              </a:ext>
            </a:extLst>
          </p:cNvPr>
          <p:cNvCxnSpPr>
            <a:cxnSpLocks/>
          </p:cNvCxnSpPr>
          <p:nvPr/>
        </p:nvCxnSpPr>
        <p:spPr>
          <a:xfrm>
            <a:off x="360000" y="72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76261D53-B7BE-5944-B4C9-63421F876123}"/>
                  </a:ext>
                </a:extLst>
              </p:cNvPr>
              <p:cNvSpPr txBox="1"/>
              <p:nvPr/>
            </p:nvSpPr>
            <p:spPr>
              <a:xfrm>
                <a:off x="348000" y="285890"/>
                <a:ext cx="11484000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sz="2200" dirty="0" err="1"/>
                  <a:t>NonConvexDivide</a:t>
                </a:r>
                <a:r>
                  <a:rPr lang="de-DE" sz="2200" dirty="0"/>
                  <a:t> – </a:t>
                </a:r>
                <a:r>
                  <a:rPr lang="de-DE" sz="2200" dirty="0" smtClean="0"/>
                  <a:t>1. Fall: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𝐴𝑟𝑒𝑎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200" dirty="0"/>
                  <a:t> </a:t>
                </a:r>
                <a14:m>
                  <m:oMath xmlns:m="http://schemas.openxmlformats.org/officeDocument/2006/math">
                    <m:r>
                      <a:rPr lang="de-DE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de-DE" sz="22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𝐴𝑟𝑒𝑎𝑅𝑒𝑞𝑢𝑖𝑟𝑒𝑑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𝐶𝑃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20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de-DE" sz="2200" dirty="0"/>
              </a:p>
            </p:txBody>
          </p:sp>
        </mc:Choice>
        <mc:Fallback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76261D53-B7BE-5944-B4C9-63421F876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000" y="285890"/>
                <a:ext cx="11484000" cy="430887"/>
              </a:xfrm>
              <a:prstGeom prst="rect">
                <a:avLst/>
              </a:prstGeom>
              <a:blipFill>
                <a:blip r:embed="rId2"/>
                <a:stretch>
                  <a:fillRect l="-690" t="-9859" b="-267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FF6CF6E5-1056-6347-A184-0F16E26A8BFD}"/>
                  </a:ext>
                </a:extLst>
              </p:cNvPr>
              <p:cNvSpPr txBox="1"/>
              <p:nvPr/>
            </p:nvSpPr>
            <p:spPr>
              <a:xfrm>
                <a:off x="360000" y="1156530"/>
                <a:ext cx="6105832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200" dirty="0" smtClean="0"/>
                  <a:t>Fläche ist größer als gefordert, dann:</a:t>
                </a:r>
              </a:p>
              <a:p>
                <a:endParaRPr lang="de-DE" sz="2200" dirty="0"/>
              </a:p>
              <a:p>
                <a:pPr marL="457200" indent="-457200">
                  <a:buAutoNum type="arabicPeriod"/>
                </a:pPr>
                <a:r>
                  <a:rPr lang="de-DE" sz="2200" dirty="0" smtClean="0"/>
                  <a:t>Wählen eines Drehpunktes von L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de-DE" sz="2200" dirty="0" smtClean="0"/>
                  <a:t>Ls ist Drehpunkt, wenn Le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sz="2200" dirty="0" smtClean="0"/>
                  <a:t> gilt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de-DE" sz="2200" dirty="0" smtClean="0"/>
                  <a:t>Le ist sonst Drehpunkt</a:t>
                </a:r>
                <a:endParaRPr lang="de-DE" sz="2200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de-DE" sz="2200" b="1" dirty="0" smtClean="0"/>
                  <a:t>Dreieck bilden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de-DE" sz="2200" dirty="0" smtClean="0"/>
                  <a:t>Flächen kombinieren, damit gilt</a:t>
                </a:r>
                <a:br>
                  <a:rPr lang="de-DE" sz="2200" dirty="0" smtClean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𝐴𝑟𝑒𝑎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200" dirty="0"/>
                  <a:t> </a:t>
                </a:r>
                <a14:m>
                  <m:oMath xmlns:m="http://schemas.openxmlformats.org/officeDocument/2006/math">
                    <m:r>
                      <a:rPr lang="de-DE" sz="22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sz="2200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𝐴𝑟𝑒𝑎𝑅𝑒𝑞𝑢𝑖𝑟𝑒𝑑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𝐶𝑃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20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de-DE" sz="2200" dirty="0"/>
              </a:p>
              <a:p>
                <a:pPr marL="457200" indent="-457200">
                  <a:buFont typeface="+mj-lt"/>
                  <a:buAutoNum type="arabicPeriod"/>
                </a:pPr>
                <a:endParaRPr lang="de-DE" sz="2200" dirty="0"/>
              </a:p>
              <a:p>
                <a:endParaRPr lang="de-DE" sz="2200" dirty="0" smtClean="0"/>
              </a:p>
            </p:txBody>
          </p:sp>
        </mc:Choice>
        <mc:Fallback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FF6CF6E5-1056-6347-A184-0F16E26A8B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0" y="1156530"/>
                <a:ext cx="6105832" cy="3477875"/>
              </a:xfrm>
              <a:prstGeom prst="rect">
                <a:avLst/>
              </a:prstGeom>
              <a:blipFill>
                <a:blip r:embed="rId3"/>
                <a:stretch>
                  <a:fillRect l="-1297" t="-12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5266" y="1590196"/>
            <a:ext cx="5510612" cy="3645868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6825421" y="2041864"/>
            <a:ext cx="44388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/>
        </p:nvSpPr>
        <p:spPr>
          <a:xfrm>
            <a:off x="6995604" y="3025689"/>
            <a:ext cx="44388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/>
          <p:cNvSpPr/>
          <p:nvPr/>
        </p:nvSpPr>
        <p:spPr>
          <a:xfrm>
            <a:off x="8163655" y="1944512"/>
            <a:ext cx="44388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/>
        </p:nvSpPr>
        <p:spPr>
          <a:xfrm>
            <a:off x="8695616" y="2375975"/>
            <a:ext cx="797753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/>
        </p:nvSpPr>
        <p:spPr>
          <a:xfrm>
            <a:off x="9451865" y="3138639"/>
            <a:ext cx="797753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/>
          <p:cNvSpPr/>
          <p:nvPr/>
        </p:nvSpPr>
        <p:spPr>
          <a:xfrm>
            <a:off x="9007415" y="3825626"/>
            <a:ext cx="48595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>
          <a:xfrm>
            <a:off x="8278483" y="2740550"/>
            <a:ext cx="48595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/>
        </p:nvSpPr>
        <p:spPr>
          <a:xfrm>
            <a:off x="7939896" y="4077035"/>
            <a:ext cx="677173" cy="3483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/>
        </p:nvSpPr>
        <p:spPr>
          <a:xfrm>
            <a:off x="8268952" y="4563716"/>
            <a:ext cx="677173" cy="3483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/>
        </p:nvSpPr>
        <p:spPr>
          <a:xfrm>
            <a:off x="9392454" y="4588290"/>
            <a:ext cx="967871" cy="3483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/>
        </p:nvSpPr>
        <p:spPr>
          <a:xfrm>
            <a:off x="9887890" y="2638014"/>
            <a:ext cx="48595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/>
        </p:nvSpPr>
        <p:spPr>
          <a:xfrm>
            <a:off x="8420572" y="3088601"/>
            <a:ext cx="680296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Freihandform 1"/>
          <p:cNvSpPr/>
          <p:nvPr/>
        </p:nvSpPr>
        <p:spPr>
          <a:xfrm>
            <a:off x="8205877" y="3324045"/>
            <a:ext cx="1495965" cy="1270959"/>
          </a:xfrm>
          <a:custGeom>
            <a:avLst/>
            <a:gdLst>
              <a:gd name="connsiteX0" fmla="*/ 0 w 1466491"/>
              <a:gd name="connsiteY0" fmla="*/ 126521 h 1270959"/>
              <a:gd name="connsiteX1" fmla="*/ 1466491 w 1466491"/>
              <a:gd name="connsiteY1" fmla="*/ 1270959 h 1270959"/>
              <a:gd name="connsiteX2" fmla="*/ 1150189 w 1466491"/>
              <a:gd name="connsiteY2" fmla="*/ 0 h 1270959"/>
              <a:gd name="connsiteX3" fmla="*/ 0 w 1466491"/>
              <a:gd name="connsiteY3" fmla="*/ 126521 h 1270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6491" h="1270959">
                <a:moveTo>
                  <a:pt x="0" y="126521"/>
                </a:moveTo>
                <a:lnTo>
                  <a:pt x="1466491" y="1270959"/>
                </a:lnTo>
                <a:lnTo>
                  <a:pt x="1150189" y="0"/>
                </a:lnTo>
                <a:lnTo>
                  <a:pt x="0" y="126521"/>
                </a:lnTo>
                <a:close/>
              </a:path>
            </a:pathLst>
          </a:custGeom>
          <a:solidFill>
            <a:srgbClr val="4472C4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8566748" y="4139042"/>
            <a:ext cx="100642" cy="10064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372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81083AC0-B5A8-5D4E-AEFB-F57C12DD61E4}"/>
              </a:ext>
            </a:extLst>
          </p:cNvPr>
          <p:cNvCxnSpPr>
            <a:cxnSpLocks/>
          </p:cNvCxnSpPr>
          <p:nvPr/>
        </p:nvCxnSpPr>
        <p:spPr>
          <a:xfrm>
            <a:off x="360000" y="630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64EAC874-4528-D34F-B2FE-57DBB95B2CD7}"/>
              </a:ext>
            </a:extLst>
          </p:cNvPr>
          <p:cNvCxnSpPr>
            <a:cxnSpLocks/>
          </p:cNvCxnSpPr>
          <p:nvPr/>
        </p:nvCxnSpPr>
        <p:spPr>
          <a:xfrm>
            <a:off x="360000" y="72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76261D53-B7BE-5944-B4C9-63421F876123}"/>
                  </a:ext>
                </a:extLst>
              </p:cNvPr>
              <p:cNvSpPr txBox="1"/>
              <p:nvPr/>
            </p:nvSpPr>
            <p:spPr>
              <a:xfrm>
                <a:off x="348000" y="285890"/>
                <a:ext cx="11484000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sz="2200" dirty="0" err="1"/>
                  <a:t>NonConvexDivide</a:t>
                </a:r>
                <a:r>
                  <a:rPr lang="de-DE" sz="2200" dirty="0"/>
                  <a:t> – </a:t>
                </a:r>
                <a:r>
                  <a:rPr lang="de-DE" sz="2200" dirty="0" smtClean="0"/>
                  <a:t>1. Fall: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𝐴𝑟𝑒𝑎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200" dirty="0"/>
                  <a:t> </a:t>
                </a:r>
                <a14:m>
                  <m:oMath xmlns:m="http://schemas.openxmlformats.org/officeDocument/2006/math">
                    <m:r>
                      <a:rPr lang="de-DE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de-DE" sz="22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𝐴𝑟𝑒𝑎𝑅𝑒𝑞𝑢𝑖𝑟𝑒𝑑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𝐶𝑃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20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de-DE" sz="2200" dirty="0"/>
              </a:p>
            </p:txBody>
          </p:sp>
        </mc:Choice>
        <mc:Fallback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76261D53-B7BE-5944-B4C9-63421F876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000" y="285890"/>
                <a:ext cx="11484000" cy="430887"/>
              </a:xfrm>
              <a:prstGeom prst="rect">
                <a:avLst/>
              </a:prstGeom>
              <a:blipFill>
                <a:blip r:embed="rId2"/>
                <a:stretch>
                  <a:fillRect l="-690" t="-9859" b="-267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FF6CF6E5-1056-6347-A184-0F16E26A8BFD}"/>
                  </a:ext>
                </a:extLst>
              </p:cNvPr>
              <p:cNvSpPr txBox="1"/>
              <p:nvPr/>
            </p:nvSpPr>
            <p:spPr>
              <a:xfrm>
                <a:off x="360000" y="1156530"/>
                <a:ext cx="6105832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200" dirty="0" smtClean="0"/>
                  <a:t>Fläche ist größer als gefordert, dann:</a:t>
                </a:r>
              </a:p>
              <a:p>
                <a:endParaRPr lang="de-DE" sz="2200" dirty="0"/>
              </a:p>
              <a:p>
                <a:pPr marL="457200" indent="-457200">
                  <a:buAutoNum type="arabicPeriod"/>
                </a:pPr>
                <a:r>
                  <a:rPr lang="de-DE" sz="2200" dirty="0" smtClean="0"/>
                  <a:t>Wählen eines Drehpunktes von L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de-DE" sz="2200" dirty="0" smtClean="0"/>
                  <a:t>Ls ist Drehpunkt, wenn Le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sz="2200" dirty="0" smtClean="0"/>
                  <a:t> gilt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de-DE" sz="2200" dirty="0" smtClean="0"/>
                  <a:t>Le ist sonst Drehpunkt</a:t>
                </a:r>
                <a:endParaRPr lang="de-DE" sz="2200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de-DE" sz="2200" b="1" dirty="0" smtClean="0"/>
                  <a:t>Dreieck bilden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de-DE" sz="2200" dirty="0" smtClean="0"/>
                  <a:t>Flächen kombinieren, damit gilt</a:t>
                </a:r>
                <a:br>
                  <a:rPr lang="de-DE" sz="2200" dirty="0" smtClean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𝐴𝑟𝑒𝑎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200" dirty="0"/>
                  <a:t> </a:t>
                </a:r>
                <a14:m>
                  <m:oMath xmlns:m="http://schemas.openxmlformats.org/officeDocument/2006/math">
                    <m:r>
                      <a:rPr lang="de-DE" sz="22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sz="2200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𝐴𝑟𝑒𝑎𝑅𝑒𝑞𝑢𝑖𝑟𝑒𝑑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𝐶𝑃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20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de-DE" sz="2200" dirty="0"/>
              </a:p>
              <a:p>
                <a:pPr marL="457200" indent="-457200">
                  <a:buFont typeface="+mj-lt"/>
                  <a:buAutoNum type="arabicPeriod"/>
                </a:pPr>
                <a:endParaRPr lang="de-DE" sz="2200" dirty="0"/>
              </a:p>
              <a:p>
                <a:endParaRPr lang="de-DE" sz="2200" dirty="0" smtClean="0"/>
              </a:p>
            </p:txBody>
          </p:sp>
        </mc:Choice>
        <mc:Fallback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FF6CF6E5-1056-6347-A184-0F16E26A8B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0" y="1156530"/>
                <a:ext cx="6105832" cy="3477875"/>
              </a:xfrm>
              <a:prstGeom prst="rect">
                <a:avLst/>
              </a:prstGeom>
              <a:blipFill>
                <a:blip r:embed="rId3"/>
                <a:stretch>
                  <a:fillRect l="-1297" t="-12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5266" y="1590196"/>
            <a:ext cx="5510612" cy="3645868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6825421" y="2041864"/>
            <a:ext cx="44388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/>
        </p:nvSpPr>
        <p:spPr>
          <a:xfrm>
            <a:off x="6995604" y="3025689"/>
            <a:ext cx="44388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/>
          <p:cNvSpPr/>
          <p:nvPr/>
        </p:nvSpPr>
        <p:spPr>
          <a:xfrm>
            <a:off x="8163655" y="1944512"/>
            <a:ext cx="44388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/>
        </p:nvSpPr>
        <p:spPr>
          <a:xfrm>
            <a:off x="8695616" y="2375975"/>
            <a:ext cx="797753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/>
        </p:nvSpPr>
        <p:spPr>
          <a:xfrm>
            <a:off x="9451865" y="3138639"/>
            <a:ext cx="797753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/>
          <p:cNvSpPr/>
          <p:nvPr/>
        </p:nvSpPr>
        <p:spPr>
          <a:xfrm>
            <a:off x="9007415" y="3825626"/>
            <a:ext cx="48595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>
          <a:xfrm>
            <a:off x="8278483" y="2740550"/>
            <a:ext cx="48595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/>
        </p:nvSpPr>
        <p:spPr>
          <a:xfrm>
            <a:off x="7939896" y="4077035"/>
            <a:ext cx="677173" cy="3483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/>
        </p:nvSpPr>
        <p:spPr>
          <a:xfrm>
            <a:off x="8268952" y="4563716"/>
            <a:ext cx="677173" cy="3483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/>
        </p:nvSpPr>
        <p:spPr>
          <a:xfrm>
            <a:off x="9392454" y="4588290"/>
            <a:ext cx="967871" cy="3483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/>
        </p:nvSpPr>
        <p:spPr>
          <a:xfrm>
            <a:off x="9887890" y="2638014"/>
            <a:ext cx="48595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/>
        </p:nvSpPr>
        <p:spPr>
          <a:xfrm>
            <a:off x="8420572" y="3088601"/>
            <a:ext cx="680296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reihandform 3"/>
          <p:cNvSpPr/>
          <p:nvPr/>
        </p:nvSpPr>
        <p:spPr>
          <a:xfrm>
            <a:off x="8212347" y="3329796"/>
            <a:ext cx="1480868" cy="1282461"/>
          </a:xfrm>
          <a:custGeom>
            <a:avLst/>
            <a:gdLst>
              <a:gd name="connsiteX0" fmla="*/ 0 w 1480868"/>
              <a:gd name="connsiteY0" fmla="*/ 106393 h 1282461"/>
              <a:gd name="connsiteX1" fmla="*/ 1178944 w 1480868"/>
              <a:gd name="connsiteY1" fmla="*/ 0 h 1282461"/>
              <a:gd name="connsiteX2" fmla="*/ 1480868 w 1480868"/>
              <a:gd name="connsiteY2" fmla="*/ 1265208 h 1282461"/>
              <a:gd name="connsiteX3" fmla="*/ 644106 w 1480868"/>
              <a:gd name="connsiteY3" fmla="*/ 1282461 h 1282461"/>
              <a:gd name="connsiteX4" fmla="*/ 0 w 1480868"/>
              <a:gd name="connsiteY4" fmla="*/ 106393 h 1282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0868" h="1282461">
                <a:moveTo>
                  <a:pt x="0" y="106393"/>
                </a:moveTo>
                <a:lnTo>
                  <a:pt x="1178944" y="0"/>
                </a:lnTo>
                <a:lnTo>
                  <a:pt x="1480868" y="1265208"/>
                </a:lnTo>
                <a:lnTo>
                  <a:pt x="644106" y="1282461"/>
                </a:lnTo>
                <a:lnTo>
                  <a:pt x="0" y="106393"/>
                </a:lnTo>
                <a:close/>
              </a:path>
            </a:pathLst>
          </a:custGeom>
          <a:solidFill>
            <a:srgbClr val="4472C4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hteck 22"/>
              <p:cNvSpPr/>
              <p:nvPr/>
            </p:nvSpPr>
            <p:spPr>
              <a:xfrm>
                <a:off x="6616617" y="5100543"/>
                <a:ext cx="417152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𝐴𝑟𝑒𝑎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de-DE" sz="2000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𝐴𝑟𝑒𝑎𝑅𝑒𝑞𝑢𝑖𝑟𝑒𝑑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𝐶𝑃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00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de-DE" sz="2000" dirty="0"/>
              </a:p>
            </p:txBody>
          </p:sp>
        </mc:Choice>
        <mc:Fallback>
          <p:sp>
            <p:nvSpPr>
              <p:cNvPr id="23" name="Rechteck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617" y="5100543"/>
                <a:ext cx="4171527" cy="400110"/>
              </a:xfrm>
              <a:prstGeom prst="rect">
                <a:avLst/>
              </a:prstGeom>
              <a:blipFill>
                <a:blip r:embed="rId5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Ellipse 23"/>
          <p:cNvSpPr/>
          <p:nvPr/>
        </p:nvSpPr>
        <p:spPr>
          <a:xfrm>
            <a:off x="8566748" y="4139042"/>
            <a:ext cx="100642" cy="10064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262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81083AC0-B5A8-5D4E-AEFB-F57C12DD61E4}"/>
              </a:ext>
            </a:extLst>
          </p:cNvPr>
          <p:cNvCxnSpPr>
            <a:cxnSpLocks/>
          </p:cNvCxnSpPr>
          <p:nvPr/>
        </p:nvCxnSpPr>
        <p:spPr>
          <a:xfrm>
            <a:off x="360000" y="630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64EAC874-4528-D34F-B2FE-57DBB95B2CD7}"/>
              </a:ext>
            </a:extLst>
          </p:cNvPr>
          <p:cNvCxnSpPr>
            <a:cxnSpLocks/>
          </p:cNvCxnSpPr>
          <p:nvPr/>
        </p:nvCxnSpPr>
        <p:spPr>
          <a:xfrm>
            <a:off x="360000" y="72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76261D53-B7BE-5944-B4C9-63421F876123}"/>
                  </a:ext>
                </a:extLst>
              </p:cNvPr>
              <p:cNvSpPr txBox="1"/>
              <p:nvPr/>
            </p:nvSpPr>
            <p:spPr>
              <a:xfrm>
                <a:off x="348000" y="285890"/>
                <a:ext cx="11484000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sz="2200" dirty="0" err="1"/>
                  <a:t>NonConvexDivide</a:t>
                </a:r>
                <a:r>
                  <a:rPr lang="de-DE" sz="2200" dirty="0"/>
                  <a:t> – </a:t>
                </a:r>
                <a:r>
                  <a:rPr lang="de-DE" sz="2200" dirty="0" smtClean="0"/>
                  <a:t>1. Fall: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𝐴𝑟𝑒𝑎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200" dirty="0"/>
                  <a:t> </a:t>
                </a:r>
                <a14:m>
                  <m:oMath xmlns:m="http://schemas.openxmlformats.org/officeDocument/2006/math">
                    <m:r>
                      <a:rPr lang="de-DE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de-DE" sz="22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𝐴𝑟𝑒𝑎𝑅𝑒𝑞𝑢𝑖𝑟𝑒𝑑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𝐶𝑃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20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de-DE" sz="2200" dirty="0"/>
              </a:p>
            </p:txBody>
          </p:sp>
        </mc:Choice>
        <mc:Fallback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76261D53-B7BE-5944-B4C9-63421F876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000" y="285890"/>
                <a:ext cx="11484000" cy="430887"/>
              </a:xfrm>
              <a:prstGeom prst="rect">
                <a:avLst/>
              </a:prstGeom>
              <a:blipFill>
                <a:blip r:embed="rId2"/>
                <a:stretch>
                  <a:fillRect l="-690" t="-9859" b="-267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FF6CF6E5-1056-6347-A184-0F16E26A8BFD}"/>
                  </a:ext>
                </a:extLst>
              </p:cNvPr>
              <p:cNvSpPr txBox="1"/>
              <p:nvPr/>
            </p:nvSpPr>
            <p:spPr>
              <a:xfrm>
                <a:off x="360000" y="1156530"/>
                <a:ext cx="6105832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200" dirty="0" smtClean="0"/>
                  <a:t>Fläche ist größer als gefordert, dann:</a:t>
                </a:r>
              </a:p>
              <a:p>
                <a:endParaRPr lang="de-DE" sz="2200" dirty="0"/>
              </a:p>
              <a:p>
                <a:pPr marL="457200" indent="-457200">
                  <a:buAutoNum type="arabicPeriod"/>
                </a:pPr>
                <a:r>
                  <a:rPr lang="de-DE" sz="2200" dirty="0" smtClean="0"/>
                  <a:t>Wählen eines Drehpunktes von L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de-DE" sz="2200" dirty="0" smtClean="0"/>
                  <a:t>Ls ist Drehpunkt, wenn Le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sz="2200" dirty="0" smtClean="0"/>
                  <a:t> gilt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de-DE" sz="2200" dirty="0" smtClean="0"/>
                  <a:t>Le ist sonst Drehpunkt</a:t>
                </a:r>
                <a:endParaRPr lang="de-DE" sz="2200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de-DE" sz="2200" b="1" dirty="0" smtClean="0"/>
                  <a:t>Dreieck bilden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de-DE" sz="2200" dirty="0" smtClean="0"/>
                  <a:t>Flächen kombinieren, damit gilt</a:t>
                </a:r>
                <a:br>
                  <a:rPr lang="de-DE" sz="2200" dirty="0" smtClean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𝐴𝑟𝑒𝑎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200" dirty="0"/>
                  <a:t> </a:t>
                </a:r>
                <a14:m>
                  <m:oMath xmlns:m="http://schemas.openxmlformats.org/officeDocument/2006/math">
                    <m:r>
                      <a:rPr lang="de-DE" sz="22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sz="2200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𝐴𝑟𝑒𝑎𝑅𝑒𝑞𝑢𝑖𝑟𝑒𝑑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𝐶𝑃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20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de-DE" sz="2200" dirty="0"/>
              </a:p>
              <a:p>
                <a:pPr marL="457200" indent="-457200">
                  <a:buFont typeface="+mj-lt"/>
                  <a:buAutoNum type="arabicPeriod"/>
                </a:pPr>
                <a:endParaRPr lang="de-DE" sz="2200" dirty="0"/>
              </a:p>
              <a:p>
                <a:endParaRPr lang="de-DE" sz="2200" dirty="0" smtClean="0"/>
              </a:p>
            </p:txBody>
          </p:sp>
        </mc:Choice>
        <mc:Fallback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FF6CF6E5-1056-6347-A184-0F16E26A8B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0" y="1156530"/>
                <a:ext cx="6105832" cy="3477875"/>
              </a:xfrm>
              <a:prstGeom prst="rect">
                <a:avLst/>
              </a:prstGeom>
              <a:blipFill>
                <a:blip r:embed="rId3"/>
                <a:stretch>
                  <a:fillRect l="-1297" t="-12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5266" y="1590196"/>
            <a:ext cx="5510612" cy="3645868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6825421" y="2041864"/>
            <a:ext cx="44388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/>
        </p:nvSpPr>
        <p:spPr>
          <a:xfrm>
            <a:off x="6995604" y="3025689"/>
            <a:ext cx="44388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/>
          <p:cNvSpPr/>
          <p:nvPr/>
        </p:nvSpPr>
        <p:spPr>
          <a:xfrm>
            <a:off x="8163655" y="1944512"/>
            <a:ext cx="44388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/>
        </p:nvSpPr>
        <p:spPr>
          <a:xfrm>
            <a:off x="8695616" y="2375975"/>
            <a:ext cx="797753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/>
        </p:nvSpPr>
        <p:spPr>
          <a:xfrm>
            <a:off x="9451865" y="3138639"/>
            <a:ext cx="797753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/>
          <p:cNvSpPr/>
          <p:nvPr/>
        </p:nvSpPr>
        <p:spPr>
          <a:xfrm>
            <a:off x="9007415" y="3825626"/>
            <a:ext cx="48595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>
          <a:xfrm>
            <a:off x="8278483" y="2740550"/>
            <a:ext cx="48595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/>
        </p:nvSpPr>
        <p:spPr>
          <a:xfrm>
            <a:off x="7939896" y="4077035"/>
            <a:ext cx="677173" cy="3483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/>
        </p:nvSpPr>
        <p:spPr>
          <a:xfrm>
            <a:off x="8268952" y="4563716"/>
            <a:ext cx="677173" cy="3483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/>
        </p:nvSpPr>
        <p:spPr>
          <a:xfrm>
            <a:off x="9392454" y="4588290"/>
            <a:ext cx="967871" cy="3483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/>
        </p:nvSpPr>
        <p:spPr>
          <a:xfrm>
            <a:off x="9887890" y="2638014"/>
            <a:ext cx="48595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/>
        </p:nvSpPr>
        <p:spPr>
          <a:xfrm>
            <a:off x="8420572" y="3088601"/>
            <a:ext cx="680296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reihandform 3"/>
          <p:cNvSpPr/>
          <p:nvPr/>
        </p:nvSpPr>
        <p:spPr>
          <a:xfrm>
            <a:off x="8212347" y="3436190"/>
            <a:ext cx="1480868" cy="1176068"/>
          </a:xfrm>
          <a:custGeom>
            <a:avLst/>
            <a:gdLst>
              <a:gd name="connsiteX0" fmla="*/ 0 w 1480868"/>
              <a:gd name="connsiteY0" fmla="*/ 106393 h 1282461"/>
              <a:gd name="connsiteX1" fmla="*/ 1178944 w 1480868"/>
              <a:gd name="connsiteY1" fmla="*/ 0 h 1282461"/>
              <a:gd name="connsiteX2" fmla="*/ 1480868 w 1480868"/>
              <a:gd name="connsiteY2" fmla="*/ 1265208 h 1282461"/>
              <a:gd name="connsiteX3" fmla="*/ 644106 w 1480868"/>
              <a:gd name="connsiteY3" fmla="*/ 1282461 h 1282461"/>
              <a:gd name="connsiteX4" fmla="*/ 0 w 1480868"/>
              <a:gd name="connsiteY4" fmla="*/ 106393 h 1282461"/>
              <a:gd name="connsiteX0" fmla="*/ 0 w 1480868"/>
              <a:gd name="connsiteY0" fmla="*/ 0 h 1176068"/>
              <a:gd name="connsiteX1" fmla="*/ 747623 w 1480868"/>
              <a:gd name="connsiteY1" fmla="*/ 600973 h 1176068"/>
              <a:gd name="connsiteX2" fmla="*/ 1480868 w 1480868"/>
              <a:gd name="connsiteY2" fmla="*/ 1158815 h 1176068"/>
              <a:gd name="connsiteX3" fmla="*/ 644106 w 1480868"/>
              <a:gd name="connsiteY3" fmla="*/ 1176068 h 1176068"/>
              <a:gd name="connsiteX4" fmla="*/ 0 w 1480868"/>
              <a:gd name="connsiteY4" fmla="*/ 0 h 1176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0868" h="1176068">
                <a:moveTo>
                  <a:pt x="0" y="0"/>
                </a:moveTo>
                <a:lnTo>
                  <a:pt x="747623" y="600973"/>
                </a:lnTo>
                <a:lnTo>
                  <a:pt x="1480868" y="1158815"/>
                </a:lnTo>
                <a:lnTo>
                  <a:pt x="644106" y="1176068"/>
                </a:lnTo>
                <a:lnTo>
                  <a:pt x="0" y="0"/>
                </a:lnTo>
                <a:close/>
              </a:path>
            </a:pathLst>
          </a:custGeom>
          <a:solidFill>
            <a:srgbClr val="4472C4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hteck 22"/>
              <p:cNvSpPr/>
              <p:nvPr/>
            </p:nvSpPr>
            <p:spPr>
              <a:xfrm>
                <a:off x="6616617" y="5100543"/>
                <a:ext cx="417152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𝐴𝑟𝑒𝑎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de-DE" sz="2000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𝐴𝑟𝑒𝑎𝑅𝑒𝑞𝑢𝑖𝑟𝑒𝑑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𝐶𝑃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00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de-DE" sz="2000" dirty="0"/>
              </a:p>
            </p:txBody>
          </p:sp>
        </mc:Choice>
        <mc:Fallback>
          <p:sp>
            <p:nvSpPr>
              <p:cNvPr id="23" name="Rechteck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617" y="5100543"/>
                <a:ext cx="4171527" cy="400110"/>
              </a:xfrm>
              <a:prstGeom prst="rect">
                <a:avLst/>
              </a:prstGeom>
              <a:blipFill>
                <a:blip r:embed="rId5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Ellipse 23"/>
          <p:cNvSpPr/>
          <p:nvPr/>
        </p:nvSpPr>
        <p:spPr>
          <a:xfrm>
            <a:off x="8566748" y="4139042"/>
            <a:ext cx="100642" cy="10064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057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81083AC0-B5A8-5D4E-AEFB-F57C12DD61E4}"/>
              </a:ext>
            </a:extLst>
          </p:cNvPr>
          <p:cNvCxnSpPr>
            <a:cxnSpLocks/>
          </p:cNvCxnSpPr>
          <p:nvPr/>
        </p:nvCxnSpPr>
        <p:spPr>
          <a:xfrm>
            <a:off x="360000" y="630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64EAC874-4528-D34F-B2FE-57DBB95B2CD7}"/>
              </a:ext>
            </a:extLst>
          </p:cNvPr>
          <p:cNvCxnSpPr>
            <a:cxnSpLocks/>
          </p:cNvCxnSpPr>
          <p:nvPr/>
        </p:nvCxnSpPr>
        <p:spPr>
          <a:xfrm>
            <a:off x="360000" y="72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76261D53-B7BE-5944-B4C9-63421F876123}"/>
                  </a:ext>
                </a:extLst>
              </p:cNvPr>
              <p:cNvSpPr txBox="1"/>
              <p:nvPr/>
            </p:nvSpPr>
            <p:spPr>
              <a:xfrm>
                <a:off x="348000" y="285890"/>
                <a:ext cx="11484000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sz="2200" dirty="0" err="1"/>
                  <a:t>NonConvexDivide</a:t>
                </a:r>
                <a:r>
                  <a:rPr lang="de-DE" sz="2200" dirty="0"/>
                  <a:t> – </a:t>
                </a:r>
                <a:r>
                  <a:rPr lang="de-DE" sz="2200" dirty="0" smtClean="0"/>
                  <a:t>1. Fall: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𝐴𝑟𝑒𝑎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200" dirty="0"/>
                  <a:t> </a:t>
                </a:r>
                <a14:m>
                  <m:oMath xmlns:m="http://schemas.openxmlformats.org/officeDocument/2006/math">
                    <m:r>
                      <a:rPr lang="de-DE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de-DE" sz="22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𝐴𝑟𝑒𝑎𝑅𝑒𝑞𝑢𝑖𝑟𝑒𝑑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𝐶𝑃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20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de-DE" sz="2200" dirty="0"/>
              </a:p>
            </p:txBody>
          </p:sp>
        </mc:Choice>
        <mc:Fallback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76261D53-B7BE-5944-B4C9-63421F876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000" y="285890"/>
                <a:ext cx="11484000" cy="430887"/>
              </a:xfrm>
              <a:prstGeom prst="rect">
                <a:avLst/>
              </a:prstGeom>
              <a:blipFill>
                <a:blip r:embed="rId2"/>
                <a:stretch>
                  <a:fillRect l="-690" t="-9859" b="-267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FF6CF6E5-1056-6347-A184-0F16E26A8BFD}"/>
                  </a:ext>
                </a:extLst>
              </p:cNvPr>
              <p:cNvSpPr txBox="1"/>
              <p:nvPr/>
            </p:nvSpPr>
            <p:spPr>
              <a:xfrm>
                <a:off x="360000" y="1156530"/>
                <a:ext cx="6105832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200" dirty="0" smtClean="0"/>
                  <a:t>Fläche ist größer als gefordert, dann:</a:t>
                </a:r>
              </a:p>
              <a:p>
                <a:endParaRPr lang="de-DE" sz="2200" dirty="0"/>
              </a:p>
              <a:p>
                <a:pPr marL="457200" indent="-457200">
                  <a:buAutoNum type="arabicPeriod"/>
                </a:pPr>
                <a:r>
                  <a:rPr lang="de-DE" sz="2200" dirty="0" smtClean="0"/>
                  <a:t>Wählen eines Drehpunktes von L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de-DE" sz="2200" dirty="0" smtClean="0"/>
                  <a:t>Ls ist Drehpunkt, wenn Le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sz="2200" dirty="0" smtClean="0"/>
                  <a:t> gilt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de-DE" sz="2200" dirty="0" smtClean="0"/>
                  <a:t>Le ist sonst Drehpunkt</a:t>
                </a:r>
                <a:endParaRPr lang="de-DE" sz="2200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de-DE" sz="2200" b="1" dirty="0" smtClean="0"/>
                  <a:t>Dreieck bilden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de-DE" sz="2200" dirty="0" smtClean="0"/>
                  <a:t>Flächen kombinieren, damit gilt</a:t>
                </a:r>
                <a:br>
                  <a:rPr lang="de-DE" sz="2200" dirty="0" smtClean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𝐴𝑟𝑒𝑎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200" dirty="0"/>
                  <a:t> </a:t>
                </a:r>
                <a14:m>
                  <m:oMath xmlns:m="http://schemas.openxmlformats.org/officeDocument/2006/math">
                    <m:r>
                      <a:rPr lang="de-DE" sz="22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sz="2200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𝐴𝑟𝑒𝑎𝑅𝑒𝑞𝑢𝑖𝑟𝑒𝑑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𝐶𝑃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20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de-DE" sz="2200" dirty="0"/>
              </a:p>
              <a:p>
                <a:pPr marL="457200" indent="-457200">
                  <a:buFont typeface="+mj-lt"/>
                  <a:buAutoNum type="arabicPeriod"/>
                </a:pPr>
                <a:endParaRPr lang="de-DE" sz="2200" dirty="0"/>
              </a:p>
              <a:p>
                <a:endParaRPr lang="de-DE" sz="2200" dirty="0" smtClean="0"/>
              </a:p>
            </p:txBody>
          </p:sp>
        </mc:Choice>
        <mc:Fallback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FF6CF6E5-1056-6347-A184-0F16E26A8B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0" y="1156530"/>
                <a:ext cx="6105832" cy="3477875"/>
              </a:xfrm>
              <a:prstGeom prst="rect">
                <a:avLst/>
              </a:prstGeom>
              <a:blipFill>
                <a:blip r:embed="rId3"/>
                <a:stretch>
                  <a:fillRect l="-1297" t="-12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5266" y="1590196"/>
            <a:ext cx="5510612" cy="3645868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6825421" y="2041864"/>
            <a:ext cx="44388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/>
        </p:nvSpPr>
        <p:spPr>
          <a:xfrm>
            <a:off x="6995604" y="3025689"/>
            <a:ext cx="44388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/>
          <p:cNvSpPr/>
          <p:nvPr/>
        </p:nvSpPr>
        <p:spPr>
          <a:xfrm>
            <a:off x="8163655" y="1944512"/>
            <a:ext cx="44388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/>
        </p:nvSpPr>
        <p:spPr>
          <a:xfrm>
            <a:off x="8695616" y="2375975"/>
            <a:ext cx="797753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/>
        </p:nvSpPr>
        <p:spPr>
          <a:xfrm>
            <a:off x="9451865" y="3138639"/>
            <a:ext cx="797753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/>
          <p:cNvSpPr/>
          <p:nvPr/>
        </p:nvSpPr>
        <p:spPr>
          <a:xfrm>
            <a:off x="9007415" y="3825626"/>
            <a:ext cx="48595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>
          <a:xfrm>
            <a:off x="8278483" y="2740550"/>
            <a:ext cx="48595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/>
        </p:nvSpPr>
        <p:spPr>
          <a:xfrm>
            <a:off x="7939896" y="4077035"/>
            <a:ext cx="677173" cy="3483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/>
        </p:nvSpPr>
        <p:spPr>
          <a:xfrm>
            <a:off x="8268952" y="4563716"/>
            <a:ext cx="677173" cy="3483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/>
        </p:nvSpPr>
        <p:spPr>
          <a:xfrm>
            <a:off x="9392454" y="4588290"/>
            <a:ext cx="967871" cy="3483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/>
        </p:nvSpPr>
        <p:spPr>
          <a:xfrm>
            <a:off x="9887890" y="2638014"/>
            <a:ext cx="48595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/>
        </p:nvSpPr>
        <p:spPr>
          <a:xfrm>
            <a:off x="8420572" y="3088601"/>
            <a:ext cx="680296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Freihandform 1"/>
          <p:cNvSpPr/>
          <p:nvPr/>
        </p:nvSpPr>
        <p:spPr>
          <a:xfrm>
            <a:off x="8205877" y="3324045"/>
            <a:ext cx="1495965" cy="1270959"/>
          </a:xfrm>
          <a:custGeom>
            <a:avLst/>
            <a:gdLst>
              <a:gd name="connsiteX0" fmla="*/ 0 w 1466491"/>
              <a:gd name="connsiteY0" fmla="*/ 126521 h 1270959"/>
              <a:gd name="connsiteX1" fmla="*/ 1466491 w 1466491"/>
              <a:gd name="connsiteY1" fmla="*/ 1270959 h 1270959"/>
              <a:gd name="connsiteX2" fmla="*/ 1150189 w 1466491"/>
              <a:gd name="connsiteY2" fmla="*/ 0 h 1270959"/>
              <a:gd name="connsiteX3" fmla="*/ 0 w 1466491"/>
              <a:gd name="connsiteY3" fmla="*/ 126521 h 1270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6491" h="1270959">
                <a:moveTo>
                  <a:pt x="0" y="126521"/>
                </a:moveTo>
                <a:lnTo>
                  <a:pt x="1466491" y="1270959"/>
                </a:lnTo>
                <a:lnTo>
                  <a:pt x="1150189" y="0"/>
                </a:lnTo>
                <a:lnTo>
                  <a:pt x="0" y="126521"/>
                </a:lnTo>
                <a:close/>
              </a:path>
            </a:pathLst>
          </a:custGeom>
          <a:solidFill>
            <a:srgbClr val="4472C4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8566748" y="4139042"/>
            <a:ext cx="100642" cy="10064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770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81083AC0-B5A8-5D4E-AEFB-F57C12DD61E4}"/>
              </a:ext>
            </a:extLst>
          </p:cNvPr>
          <p:cNvCxnSpPr>
            <a:cxnSpLocks/>
          </p:cNvCxnSpPr>
          <p:nvPr/>
        </p:nvCxnSpPr>
        <p:spPr>
          <a:xfrm>
            <a:off x="360000" y="630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64EAC874-4528-D34F-B2FE-57DBB95B2CD7}"/>
              </a:ext>
            </a:extLst>
          </p:cNvPr>
          <p:cNvCxnSpPr>
            <a:cxnSpLocks/>
          </p:cNvCxnSpPr>
          <p:nvPr/>
        </p:nvCxnSpPr>
        <p:spPr>
          <a:xfrm>
            <a:off x="360000" y="72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76261D53-B7BE-5944-B4C9-63421F876123}"/>
                  </a:ext>
                </a:extLst>
              </p:cNvPr>
              <p:cNvSpPr txBox="1"/>
              <p:nvPr/>
            </p:nvSpPr>
            <p:spPr>
              <a:xfrm>
                <a:off x="348000" y="285890"/>
                <a:ext cx="11484000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sz="2200" dirty="0" err="1"/>
                  <a:t>NonConvexDivide</a:t>
                </a:r>
                <a:r>
                  <a:rPr lang="de-DE" sz="2200" dirty="0"/>
                  <a:t> – </a:t>
                </a:r>
                <a:r>
                  <a:rPr lang="de-DE" sz="2200" dirty="0" smtClean="0"/>
                  <a:t>1. Fall: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𝐴𝑟𝑒𝑎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200" dirty="0"/>
                  <a:t> </a:t>
                </a:r>
                <a14:m>
                  <m:oMath xmlns:m="http://schemas.openxmlformats.org/officeDocument/2006/math">
                    <m:r>
                      <a:rPr lang="de-DE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de-DE" sz="22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𝐴𝑟𝑒𝑎𝑅𝑒𝑞𝑢𝑖𝑟𝑒𝑑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𝐶𝑃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20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de-DE" sz="2200" dirty="0"/>
              </a:p>
            </p:txBody>
          </p:sp>
        </mc:Choice>
        <mc:Fallback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76261D53-B7BE-5944-B4C9-63421F876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000" y="285890"/>
                <a:ext cx="11484000" cy="430887"/>
              </a:xfrm>
              <a:prstGeom prst="rect">
                <a:avLst/>
              </a:prstGeom>
              <a:blipFill>
                <a:blip r:embed="rId2"/>
                <a:stretch>
                  <a:fillRect l="-690" t="-9859" b="-267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FF6CF6E5-1056-6347-A184-0F16E26A8BFD}"/>
                  </a:ext>
                </a:extLst>
              </p:cNvPr>
              <p:cNvSpPr txBox="1"/>
              <p:nvPr/>
            </p:nvSpPr>
            <p:spPr>
              <a:xfrm>
                <a:off x="360000" y="1156530"/>
                <a:ext cx="6105832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200" dirty="0" smtClean="0"/>
                  <a:t>Fläche ist größer als gefordert, dann:</a:t>
                </a:r>
              </a:p>
              <a:p>
                <a:endParaRPr lang="de-DE" sz="2200" dirty="0"/>
              </a:p>
              <a:p>
                <a:pPr marL="457200" indent="-457200">
                  <a:buAutoNum type="arabicPeriod"/>
                </a:pPr>
                <a:r>
                  <a:rPr lang="de-DE" sz="2200" dirty="0" smtClean="0"/>
                  <a:t>Wählen eines Drehpunktes von L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de-DE" sz="2200" dirty="0" smtClean="0"/>
                  <a:t>Ls ist Drehpunkt, wenn Le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sz="2200" dirty="0" smtClean="0"/>
                  <a:t> gilt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de-DE" sz="2200" dirty="0" smtClean="0"/>
                  <a:t>Le ist sonst Drehpunkt</a:t>
                </a:r>
                <a:endParaRPr lang="de-DE" sz="2200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de-DE" sz="2200" dirty="0" smtClean="0"/>
                  <a:t>Dreieck bilden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de-DE" sz="2200" b="1" dirty="0" smtClean="0"/>
                  <a:t>Flächen kombinieren, damit gilt</a:t>
                </a:r>
                <a:r>
                  <a:rPr lang="de-DE" sz="2200" dirty="0" smtClean="0"/>
                  <a:t/>
                </a:r>
                <a:br>
                  <a:rPr lang="de-DE" sz="2200" dirty="0" smtClean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𝐴𝑟𝑒𝑎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200" dirty="0"/>
                  <a:t> </a:t>
                </a:r>
                <a14:m>
                  <m:oMath xmlns:m="http://schemas.openxmlformats.org/officeDocument/2006/math">
                    <m:r>
                      <a:rPr lang="de-DE" sz="22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sz="2200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𝐴𝑟𝑒𝑎𝑅𝑒𝑞𝑢𝑖𝑟𝑒𝑑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𝐶𝑃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20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de-DE" sz="2200" dirty="0"/>
              </a:p>
              <a:p>
                <a:pPr marL="457200" indent="-457200">
                  <a:buFont typeface="+mj-lt"/>
                  <a:buAutoNum type="arabicPeriod"/>
                </a:pPr>
                <a:endParaRPr lang="de-DE" sz="2200" dirty="0"/>
              </a:p>
              <a:p>
                <a:endParaRPr lang="de-DE" sz="2200" dirty="0" smtClean="0"/>
              </a:p>
            </p:txBody>
          </p:sp>
        </mc:Choice>
        <mc:Fallback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FF6CF6E5-1056-6347-A184-0F16E26A8B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0" y="1156530"/>
                <a:ext cx="6105832" cy="3477875"/>
              </a:xfrm>
              <a:prstGeom prst="rect">
                <a:avLst/>
              </a:prstGeom>
              <a:blipFill>
                <a:blip r:embed="rId3"/>
                <a:stretch>
                  <a:fillRect l="-1297" t="-12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5266" y="1590196"/>
            <a:ext cx="5510612" cy="3645868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6825421" y="2041864"/>
            <a:ext cx="44388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/>
        </p:nvSpPr>
        <p:spPr>
          <a:xfrm>
            <a:off x="6995604" y="3025689"/>
            <a:ext cx="44388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/>
          <p:cNvSpPr/>
          <p:nvPr/>
        </p:nvSpPr>
        <p:spPr>
          <a:xfrm>
            <a:off x="8163655" y="1944512"/>
            <a:ext cx="44388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/>
        </p:nvSpPr>
        <p:spPr>
          <a:xfrm>
            <a:off x="8695616" y="2375975"/>
            <a:ext cx="797753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/>
        </p:nvSpPr>
        <p:spPr>
          <a:xfrm>
            <a:off x="9451865" y="3138639"/>
            <a:ext cx="797753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/>
          <p:cNvSpPr/>
          <p:nvPr/>
        </p:nvSpPr>
        <p:spPr>
          <a:xfrm>
            <a:off x="9007415" y="3825626"/>
            <a:ext cx="48595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>
          <a:xfrm>
            <a:off x="8278483" y="2740550"/>
            <a:ext cx="48595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/>
        </p:nvSpPr>
        <p:spPr>
          <a:xfrm>
            <a:off x="7939896" y="4077035"/>
            <a:ext cx="677173" cy="3483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/>
        </p:nvSpPr>
        <p:spPr>
          <a:xfrm>
            <a:off x="8268952" y="4563716"/>
            <a:ext cx="677173" cy="3483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/>
        </p:nvSpPr>
        <p:spPr>
          <a:xfrm>
            <a:off x="9392454" y="4588290"/>
            <a:ext cx="967871" cy="3483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/>
        </p:nvSpPr>
        <p:spPr>
          <a:xfrm>
            <a:off x="9887890" y="2638014"/>
            <a:ext cx="485954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/>
        </p:nvSpPr>
        <p:spPr>
          <a:xfrm>
            <a:off x="8420572" y="3088601"/>
            <a:ext cx="680296" cy="2574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reihandform 3"/>
          <p:cNvSpPr/>
          <p:nvPr/>
        </p:nvSpPr>
        <p:spPr>
          <a:xfrm>
            <a:off x="8212347" y="3436190"/>
            <a:ext cx="1480868" cy="1176068"/>
          </a:xfrm>
          <a:custGeom>
            <a:avLst/>
            <a:gdLst>
              <a:gd name="connsiteX0" fmla="*/ 0 w 1480868"/>
              <a:gd name="connsiteY0" fmla="*/ 106393 h 1282461"/>
              <a:gd name="connsiteX1" fmla="*/ 1178944 w 1480868"/>
              <a:gd name="connsiteY1" fmla="*/ 0 h 1282461"/>
              <a:gd name="connsiteX2" fmla="*/ 1480868 w 1480868"/>
              <a:gd name="connsiteY2" fmla="*/ 1265208 h 1282461"/>
              <a:gd name="connsiteX3" fmla="*/ 644106 w 1480868"/>
              <a:gd name="connsiteY3" fmla="*/ 1282461 h 1282461"/>
              <a:gd name="connsiteX4" fmla="*/ 0 w 1480868"/>
              <a:gd name="connsiteY4" fmla="*/ 106393 h 1282461"/>
              <a:gd name="connsiteX0" fmla="*/ 0 w 1480868"/>
              <a:gd name="connsiteY0" fmla="*/ 0 h 1176068"/>
              <a:gd name="connsiteX1" fmla="*/ 747623 w 1480868"/>
              <a:gd name="connsiteY1" fmla="*/ 600973 h 1176068"/>
              <a:gd name="connsiteX2" fmla="*/ 1480868 w 1480868"/>
              <a:gd name="connsiteY2" fmla="*/ 1158815 h 1176068"/>
              <a:gd name="connsiteX3" fmla="*/ 644106 w 1480868"/>
              <a:gd name="connsiteY3" fmla="*/ 1176068 h 1176068"/>
              <a:gd name="connsiteX4" fmla="*/ 0 w 1480868"/>
              <a:gd name="connsiteY4" fmla="*/ 0 h 1176068"/>
              <a:gd name="connsiteX0" fmla="*/ 0 w 1480868"/>
              <a:gd name="connsiteY0" fmla="*/ 0 h 1176068"/>
              <a:gd name="connsiteX1" fmla="*/ 1286774 w 1480868"/>
              <a:gd name="connsiteY1" fmla="*/ 333555 h 1176068"/>
              <a:gd name="connsiteX2" fmla="*/ 1480868 w 1480868"/>
              <a:gd name="connsiteY2" fmla="*/ 1158815 h 1176068"/>
              <a:gd name="connsiteX3" fmla="*/ 644106 w 1480868"/>
              <a:gd name="connsiteY3" fmla="*/ 1176068 h 1176068"/>
              <a:gd name="connsiteX4" fmla="*/ 0 w 1480868"/>
              <a:gd name="connsiteY4" fmla="*/ 0 h 1176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0868" h="1176068">
                <a:moveTo>
                  <a:pt x="0" y="0"/>
                </a:moveTo>
                <a:lnTo>
                  <a:pt x="1286774" y="333555"/>
                </a:lnTo>
                <a:lnTo>
                  <a:pt x="1480868" y="1158815"/>
                </a:lnTo>
                <a:lnTo>
                  <a:pt x="644106" y="1176068"/>
                </a:lnTo>
                <a:lnTo>
                  <a:pt x="0" y="0"/>
                </a:lnTo>
                <a:close/>
              </a:path>
            </a:pathLst>
          </a:custGeom>
          <a:solidFill>
            <a:srgbClr val="4472C4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hteck 22"/>
              <p:cNvSpPr/>
              <p:nvPr/>
            </p:nvSpPr>
            <p:spPr>
              <a:xfrm>
                <a:off x="6616617" y="5100543"/>
                <a:ext cx="415799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𝐴𝑟𝑒𝑎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000" dirty="0"/>
                  <a:t> </a:t>
                </a:r>
                <a14:m>
                  <m:oMath xmlns:m="http://schemas.openxmlformats.org/officeDocument/2006/math">
                    <m:r>
                      <a:rPr lang="de-DE" sz="20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sz="2000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𝐴𝑟𝑒𝑎𝑅𝑒𝑞𝑢𝑖𝑟𝑒𝑑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𝐶𝑃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de-DE" sz="200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de-DE" sz="2000" dirty="0"/>
              </a:p>
            </p:txBody>
          </p:sp>
        </mc:Choice>
        <mc:Fallback>
          <p:sp>
            <p:nvSpPr>
              <p:cNvPr id="23" name="Rechteck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617" y="5100543"/>
                <a:ext cx="4157998" cy="400110"/>
              </a:xfrm>
              <a:prstGeom prst="rect">
                <a:avLst/>
              </a:prstGeom>
              <a:blipFill>
                <a:blip r:embed="rId5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Ellipse 23"/>
          <p:cNvSpPr/>
          <p:nvPr/>
        </p:nvSpPr>
        <p:spPr>
          <a:xfrm>
            <a:off x="8566748" y="4139042"/>
            <a:ext cx="100642" cy="10064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07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B5A30556-6FB9-5845-9F29-E88BCB9D948B}"/>
              </a:ext>
            </a:extLst>
          </p:cNvPr>
          <p:cNvCxnSpPr>
            <a:cxnSpLocks/>
          </p:cNvCxnSpPr>
          <p:nvPr/>
        </p:nvCxnSpPr>
        <p:spPr>
          <a:xfrm>
            <a:off x="360000" y="630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422C49E2-DC87-6347-88C6-AB9FEE3425CB}"/>
              </a:ext>
            </a:extLst>
          </p:cNvPr>
          <p:cNvCxnSpPr>
            <a:cxnSpLocks/>
          </p:cNvCxnSpPr>
          <p:nvPr/>
        </p:nvCxnSpPr>
        <p:spPr>
          <a:xfrm>
            <a:off x="360000" y="72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E43B00AA-E936-D546-89C9-9D885C8C5585}"/>
              </a:ext>
            </a:extLst>
          </p:cNvPr>
          <p:cNvSpPr txBox="1"/>
          <p:nvPr/>
        </p:nvSpPr>
        <p:spPr>
          <a:xfrm>
            <a:off x="348000" y="285890"/>
            <a:ext cx="1148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200" dirty="0" smtClean="0"/>
              <a:t>Die Grundidee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568" b="57345"/>
          <a:stretch/>
        </p:blipFill>
        <p:spPr>
          <a:xfrm>
            <a:off x="1615734" y="1553842"/>
            <a:ext cx="3799643" cy="2992886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FF6CF6E5-1056-6347-A184-0F16E26A8BFD}"/>
              </a:ext>
            </a:extLst>
          </p:cNvPr>
          <p:cNvSpPr txBox="1"/>
          <p:nvPr/>
        </p:nvSpPr>
        <p:spPr>
          <a:xfrm>
            <a:off x="1034701" y="4949683"/>
            <a:ext cx="49310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de-DE" sz="2200" dirty="0" smtClean="0"/>
              <a:t>Aufteilung in konvexe Teilpolygone</a:t>
            </a:r>
          </a:p>
          <a:p>
            <a:pPr marL="457200" indent="-457200">
              <a:buAutoNum type="arabicPeriod"/>
            </a:pPr>
            <a:r>
              <a:rPr lang="de-DE" sz="2200" dirty="0" smtClean="0"/>
              <a:t>Neuordnung der Teilpolygone</a:t>
            </a:r>
            <a:endParaRPr lang="de-DE" sz="22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FF6CF6E5-1056-6347-A184-0F16E26A8BFD}"/>
              </a:ext>
            </a:extLst>
          </p:cNvPr>
          <p:cNvSpPr txBox="1"/>
          <p:nvPr/>
        </p:nvSpPr>
        <p:spPr>
          <a:xfrm>
            <a:off x="6380537" y="4949682"/>
            <a:ext cx="49310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de-DE" sz="2200" dirty="0" smtClean="0"/>
              <a:t>Aufteilung, ähnlich wie ConvexDivide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de-DE" sz="2200" dirty="0" smtClean="0"/>
              <a:t>Zuordnung der neuen Teilpolygonen zu Standorten</a:t>
            </a:r>
            <a:endParaRPr lang="de-DE" sz="2200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33" t="50530" r="3435" b="6815"/>
          <a:stretch/>
        </p:blipFill>
        <p:spPr>
          <a:xfrm>
            <a:off x="7001133" y="1553842"/>
            <a:ext cx="3799643" cy="299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67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B5A30556-6FB9-5845-9F29-E88BCB9D948B}"/>
              </a:ext>
            </a:extLst>
          </p:cNvPr>
          <p:cNvCxnSpPr>
            <a:cxnSpLocks/>
          </p:cNvCxnSpPr>
          <p:nvPr/>
        </p:nvCxnSpPr>
        <p:spPr>
          <a:xfrm>
            <a:off x="360000" y="630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422C49E2-DC87-6347-88C6-AB9FEE3425CB}"/>
              </a:ext>
            </a:extLst>
          </p:cNvPr>
          <p:cNvCxnSpPr>
            <a:cxnSpLocks/>
          </p:cNvCxnSpPr>
          <p:nvPr/>
        </p:nvCxnSpPr>
        <p:spPr>
          <a:xfrm>
            <a:off x="360000" y="72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E43B00AA-E936-D546-89C9-9D885C8C5585}"/>
              </a:ext>
            </a:extLst>
          </p:cNvPr>
          <p:cNvSpPr txBox="1"/>
          <p:nvPr/>
        </p:nvSpPr>
        <p:spPr>
          <a:xfrm>
            <a:off x="360000" y="346615"/>
            <a:ext cx="1148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200" dirty="0" smtClean="0"/>
              <a:t>Unterschiede zu ConvexDivide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568" b="57345"/>
          <a:stretch/>
        </p:blipFill>
        <p:spPr>
          <a:xfrm>
            <a:off x="3729672" y="1553841"/>
            <a:ext cx="4744655" cy="3737249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FF6CF6E5-1056-6347-A184-0F16E26A8BFD}"/>
              </a:ext>
            </a:extLst>
          </p:cNvPr>
          <p:cNvSpPr txBox="1"/>
          <p:nvPr/>
        </p:nvSpPr>
        <p:spPr>
          <a:xfrm>
            <a:off x="645135" y="2377627"/>
            <a:ext cx="2763890" cy="17851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b="1" dirty="0" smtClean="0"/>
              <a:t>CP2</a:t>
            </a:r>
          </a:p>
          <a:p>
            <a:endParaRPr lang="de-DE" sz="2200" dirty="0"/>
          </a:p>
          <a:p>
            <a:r>
              <a:rPr lang="de-DE" sz="2200" dirty="0" smtClean="0"/>
              <a:t>1 Standort, allerdings wenig Fläche</a:t>
            </a:r>
            <a:endParaRPr lang="de-DE" sz="2200" dirty="0"/>
          </a:p>
          <a:p>
            <a:r>
              <a:rPr lang="de-DE" sz="2200" b="1" dirty="0" smtClean="0"/>
              <a:t>Flächen-unvollständig</a:t>
            </a:r>
            <a:endParaRPr lang="de-DE" sz="2200" b="1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F6CF6E5-1056-6347-A184-0F16E26A8BFD}"/>
              </a:ext>
            </a:extLst>
          </p:cNvPr>
          <p:cNvSpPr txBox="1"/>
          <p:nvPr/>
        </p:nvSpPr>
        <p:spPr>
          <a:xfrm>
            <a:off x="8635042" y="4010441"/>
            <a:ext cx="2923822" cy="17851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de-DE" sz="2200" b="1" dirty="0" smtClean="0"/>
              <a:t>CP5</a:t>
            </a:r>
          </a:p>
          <a:p>
            <a:pPr algn="r"/>
            <a:endParaRPr lang="de-DE" sz="2200" dirty="0"/>
          </a:p>
          <a:p>
            <a:pPr algn="r"/>
            <a:r>
              <a:rPr lang="de-DE" sz="2200" dirty="0" smtClean="0"/>
              <a:t>kein Standort, allerdings trotzdem Fläche</a:t>
            </a:r>
          </a:p>
          <a:p>
            <a:pPr algn="r"/>
            <a:r>
              <a:rPr lang="de-DE" sz="2200" b="1" dirty="0" smtClean="0"/>
              <a:t>Standort-unvollständig</a:t>
            </a:r>
            <a:endParaRPr lang="de-DE" sz="2200" b="1" dirty="0"/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52B01042-ACE8-5F4D-A2B3-2252790C4A5D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409025" y="3270179"/>
            <a:ext cx="790113" cy="4995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52B01042-ACE8-5F4D-A2B3-2252790C4A5D}"/>
              </a:ext>
            </a:extLst>
          </p:cNvPr>
          <p:cNvCxnSpPr>
            <a:cxnSpLocks/>
          </p:cNvCxnSpPr>
          <p:nvPr/>
        </p:nvCxnSpPr>
        <p:spPr>
          <a:xfrm flipH="1" flipV="1">
            <a:off x="7712015" y="4403785"/>
            <a:ext cx="923028" cy="7461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27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B5A30556-6FB9-5845-9F29-E88BCB9D948B}"/>
              </a:ext>
            </a:extLst>
          </p:cNvPr>
          <p:cNvCxnSpPr>
            <a:cxnSpLocks/>
          </p:cNvCxnSpPr>
          <p:nvPr/>
        </p:nvCxnSpPr>
        <p:spPr>
          <a:xfrm>
            <a:off x="360000" y="630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422C49E2-DC87-6347-88C6-AB9FEE3425CB}"/>
              </a:ext>
            </a:extLst>
          </p:cNvPr>
          <p:cNvCxnSpPr>
            <a:cxnSpLocks/>
          </p:cNvCxnSpPr>
          <p:nvPr/>
        </p:nvCxnSpPr>
        <p:spPr>
          <a:xfrm>
            <a:off x="360000" y="72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E43B00AA-E936-D546-89C9-9D885C8C5585}"/>
              </a:ext>
            </a:extLst>
          </p:cNvPr>
          <p:cNvSpPr txBox="1"/>
          <p:nvPr/>
        </p:nvSpPr>
        <p:spPr>
          <a:xfrm>
            <a:off x="348000" y="285890"/>
            <a:ext cx="1148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200" dirty="0" smtClean="0"/>
              <a:t>Die Grundidee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568" b="57345"/>
          <a:stretch/>
        </p:blipFill>
        <p:spPr>
          <a:xfrm>
            <a:off x="1615734" y="1553842"/>
            <a:ext cx="3799643" cy="2992886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FF6CF6E5-1056-6347-A184-0F16E26A8BFD}"/>
              </a:ext>
            </a:extLst>
          </p:cNvPr>
          <p:cNvSpPr txBox="1"/>
          <p:nvPr/>
        </p:nvSpPr>
        <p:spPr>
          <a:xfrm>
            <a:off x="1034701" y="4949683"/>
            <a:ext cx="49310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de-DE" sz="2200" b="1" dirty="0" smtClean="0"/>
              <a:t>Aufteilung in konvexe Teilpolygone</a:t>
            </a:r>
          </a:p>
          <a:p>
            <a:pPr marL="457200" indent="-457200">
              <a:buAutoNum type="arabicPeriod"/>
            </a:pPr>
            <a:r>
              <a:rPr lang="de-DE" sz="2200" dirty="0" smtClean="0"/>
              <a:t>Neuordnung der Teilpolygone</a:t>
            </a:r>
            <a:endParaRPr lang="de-DE" sz="22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FF6CF6E5-1056-6347-A184-0F16E26A8BFD}"/>
              </a:ext>
            </a:extLst>
          </p:cNvPr>
          <p:cNvSpPr txBox="1"/>
          <p:nvPr/>
        </p:nvSpPr>
        <p:spPr>
          <a:xfrm>
            <a:off x="6380537" y="4949682"/>
            <a:ext cx="49310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de-DE" sz="2200" dirty="0" smtClean="0"/>
              <a:t>Aufteilung, ähnlich wie ConvexDivide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de-DE" sz="2200" dirty="0" smtClean="0"/>
              <a:t>Zuordnung der neuen Teilpolygonen zu Standorten</a:t>
            </a:r>
            <a:endParaRPr lang="de-DE" sz="2200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33" t="50530" r="3435" b="6815"/>
          <a:stretch/>
        </p:blipFill>
        <p:spPr>
          <a:xfrm>
            <a:off x="7001133" y="1553842"/>
            <a:ext cx="3799643" cy="299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60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B5A30556-6FB9-5845-9F29-E88BCB9D948B}"/>
              </a:ext>
            </a:extLst>
          </p:cNvPr>
          <p:cNvCxnSpPr>
            <a:cxnSpLocks/>
          </p:cNvCxnSpPr>
          <p:nvPr/>
        </p:nvCxnSpPr>
        <p:spPr>
          <a:xfrm>
            <a:off x="360000" y="630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422C49E2-DC87-6347-88C6-AB9FEE3425CB}"/>
              </a:ext>
            </a:extLst>
          </p:cNvPr>
          <p:cNvCxnSpPr>
            <a:cxnSpLocks/>
          </p:cNvCxnSpPr>
          <p:nvPr/>
        </p:nvCxnSpPr>
        <p:spPr>
          <a:xfrm>
            <a:off x="360000" y="72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E43B00AA-E936-D546-89C9-9D885C8C5585}"/>
              </a:ext>
            </a:extLst>
          </p:cNvPr>
          <p:cNvSpPr txBox="1"/>
          <p:nvPr/>
        </p:nvSpPr>
        <p:spPr>
          <a:xfrm>
            <a:off x="348000" y="285890"/>
            <a:ext cx="1148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200" dirty="0" smtClean="0"/>
              <a:t>Die Grundidee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568" b="57345"/>
          <a:stretch/>
        </p:blipFill>
        <p:spPr>
          <a:xfrm>
            <a:off x="1615734" y="1553842"/>
            <a:ext cx="3799643" cy="2992886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FF6CF6E5-1056-6347-A184-0F16E26A8BFD}"/>
              </a:ext>
            </a:extLst>
          </p:cNvPr>
          <p:cNvSpPr txBox="1"/>
          <p:nvPr/>
        </p:nvSpPr>
        <p:spPr>
          <a:xfrm>
            <a:off x="1034701" y="4949683"/>
            <a:ext cx="49310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de-DE" sz="2200" dirty="0" smtClean="0"/>
              <a:t>Aufteilung in konvexe Teilpolygone</a:t>
            </a:r>
          </a:p>
          <a:p>
            <a:pPr marL="457200" indent="-457200">
              <a:buAutoNum type="arabicPeriod"/>
            </a:pPr>
            <a:r>
              <a:rPr lang="de-DE" sz="2200" b="1" dirty="0" smtClean="0"/>
              <a:t>Neuordnung der Teilpolygone</a:t>
            </a:r>
            <a:endParaRPr lang="de-DE" sz="2200" b="1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FF6CF6E5-1056-6347-A184-0F16E26A8BFD}"/>
              </a:ext>
            </a:extLst>
          </p:cNvPr>
          <p:cNvSpPr txBox="1"/>
          <p:nvPr/>
        </p:nvSpPr>
        <p:spPr>
          <a:xfrm>
            <a:off x="6380537" y="4949682"/>
            <a:ext cx="49310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de-DE" sz="2200" dirty="0" smtClean="0"/>
              <a:t>Aufteilung, ähnlich wie ConvexDivide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de-DE" sz="2200" dirty="0" smtClean="0"/>
              <a:t>Zuordnung der neuen Teilpolygonen zu Standorten</a:t>
            </a:r>
            <a:endParaRPr lang="de-DE" sz="2200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33" t="50530" r="3435" b="6815"/>
          <a:stretch/>
        </p:blipFill>
        <p:spPr>
          <a:xfrm>
            <a:off x="7001133" y="1553842"/>
            <a:ext cx="3799643" cy="299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06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B5A30556-6FB9-5845-9F29-E88BCB9D948B}"/>
              </a:ext>
            </a:extLst>
          </p:cNvPr>
          <p:cNvCxnSpPr>
            <a:cxnSpLocks/>
          </p:cNvCxnSpPr>
          <p:nvPr/>
        </p:nvCxnSpPr>
        <p:spPr>
          <a:xfrm>
            <a:off x="360000" y="630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422C49E2-DC87-6347-88C6-AB9FEE3425CB}"/>
              </a:ext>
            </a:extLst>
          </p:cNvPr>
          <p:cNvCxnSpPr>
            <a:cxnSpLocks/>
          </p:cNvCxnSpPr>
          <p:nvPr/>
        </p:nvCxnSpPr>
        <p:spPr>
          <a:xfrm>
            <a:off x="360000" y="72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E43B00AA-E936-D546-89C9-9D885C8C5585}"/>
              </a:ext>
            </a:extLst>
          </p:cNvPr>
          <p:cNvSpPr txBox="1"/>
          <p:nvPr/>
        </p:nvSpPr>
        <p:spPr>
          <a:xfrm>
            <a:off x="348000" y="285890"/>
            <a:ext cx="1148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200" dirty="0" err="1" smtClean="0"/>
              <a:t>OrderPieces</a:t>
            </a:r>
            <a:r>
              <a:rPr lang="de-DE" sz="2200" dirty="0" smtClean="0"/>
              <a:t> – Eine Tiefensuche um neue Ordnung zu erstellen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FF6CF6E5-1056-6347-A184-0F16E26A8BFD}"/>
                  </a:ext>
                </a:extLst>
              </p:cNvPr>
              <p:cNvSpPr txBox="1"/>
              <p:nvPr/>
            </p:nvSpPr>
            <p:spPr>
              <a:xfrm>
                <a:off x="5625934" y="1961941"/>
                <a:ext cx="5746362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200" dirty="0" smtClean="0"/>
                  <a:t>Einbettung des Polygons in </a:t>
                </a:r>
                <a:r>
                  <a:rPr lang="de-DE" sz="2200" b="1" dirty="0" smtClean="0"/>
                  <a:t>Nachbarschaftsgraph</a:t>
                </a:r>
              </a:p>
              <a:p>
                <a:endParaRPr lang="de-DE" sz="2200" dirty="0" smtClean="0"/>
              </a:p>
              <a:p>
                <a:r>
                  <a:rPr lang="de-DE" sz="2200" dirty="0" smtClean="0"/>
                  <a:t>Definieren ein </a:t>
                </a:r>
                <a:r>
                  <a:rPr lang="de-DE" sz="2200" b="1" dirty="0" smtClean="0"/>
                  <a:t>Blatt</a:t>
                </a:r>
                <a:r>
                  <a:rPr lang="de-DE" sz="2200" dirty="0" smtClean="0"/>
                  <a:t>, wenn</a:t>
                </a:r>
              </a:p>
              <a:p>
                <a:pPr marL="342900" indent="-342900">
                  <a:buFont typeface="Symbol" panose="05050102010706020507" pitchFamily="18" charset="2"/>
                  <a:buChar char="-"/>
                </a:pPr>
                <a:r>
                  <a:rPr lang="de-DE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sz="2200" dirty="0" smtClean="0"/>
                  <a:t> nur einen Nachbar hat</a:t>
                </a:r>
              </a:p>
              <a:p>
                <a:pPr marL="342900" indent="-342900">
                  <a:buFont typeface="Symbol" panose="05050102010706020507" pitchFamily="18" charset="2"/>
                  <a:buChar char="-"/>
                </a:pPr>
                <a:r>
                  <a:rPr lang="de-DE" sz="2200" dirty="0" smtClean="0"/>
                  <a:t> Alle Nachbarn von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sz="2200" dirty="0" smtClean="0"/>
                  <a:t> markiert wurden</a:t>
                </a:r>
              </a:p>
              <a:p>
                <a:pPr marL="342900" indent="-342900">
                  <a:buFont typeface="Symbol" panose="05050102010706020507" pitchFamily="18" charset="2"/>
                  <a:buChar char="-"/>
                </a:pPr>
                <a:endParaRPr lang="de-DE" sz="2200" dirty="0"/>
              </a:p>
              <a:p>
                <a:pPr marL="342900" indent="-342900">
                  <a:buFont typeface="Symbol" panose="05050102010706020507" pitchFamily="18" charset="2"/>
                  <a:buChar char="-"/>
                </a:pPr>
                <a:endParaRPr lang="de-DE" sz="2200" dirty="0" smtClean="0"/>
              </a:p>
              <a:p>
                <a:r>
                  <a:rPr lang="de-DE" sz="2200" b="1" dirty="0" smtClean="0"/>
                  <a:t>Tiefensuche</a:t>
                </a:r>
                <a:endParaRPr lang="de-DE" sz="2200" b="1" dirty="0"/>
              </a:p>
              <a:p>
                <a:r>
                  <a:rPr lang="de-DE" sz="2200" dirty="0" smtClean="0"/>
                  <a:t>Anfangs sind alle Knoten nicht markiert</a:t>
                </a:r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FF6CF6E5-1056-6347-A184-0F16E26A8B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5934" y="1961941"/>
                <a:ext cx="5746362" cy="3139321"/>
              </a:xfrm>
              <a:prstGeom prst="rect">
                <a:avLst/>
              </a:prstGeom>
              <a:blipFill>
                <a:blip r:embed="rId3"/>
                <a:stretch>
                  <a:fillRect l="-1485" t="-1359" r="-1379" b="-29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feld 17">
            <a:extLst>
              <a:ext uri="{FF2B5EF4-FFF2-40B4-BE49-F238E27FC236}">
                <a16:creationId xmlns:a16="http://schemas.microsoft.com/office/drawing/2014/main" id="{FF6CF6E5-1056-6347-A184-0F16E26A8BFD}"/>
              </a:ext>
            </a:extLst>
          </p:cNvPr>
          <p:cNvSpPr txBox="1"/>
          <p:nvPr/>
        </p:nvSpPr>
        <p:spPr>
          <a:xfrm>
            <a:off x="1392849" y="4417358"/>
            <a:ext cx="49310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2200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" t="-40" r="49487" b="15818"/>
          <a:stretch/>
        </p:blipFill>
        <p:spPr>
          <a:xfrm>
            <a:off x="1392849" y="1188723"/>
            <a:ext cx="2759637" cy="2408915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94" t="18529" r="7625" b="14780"/>
          <a:stretch/>
        </p:blipFill>
        <p:spPr>
          <a:xfrm>
            <a:off x="1586064" y="3713782"/>
            <a:ext cx="2373205" cy="226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04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B5A30556-6FB9-5845-9F29-E88BCB9D948B}"/>
              </a:ext>
            </a:extLst>
          </p:cNvPr>
          <p:cNvCxnSpPr>
            <a:cxnSpLocks/>
          </p:cNvCxnSpPr>
          <p:nvPr/>
        </p:nvCxnSpPr>
        <p:spPr>
          <a:xfrm>
            <a:off x="360000" y="630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422C49E2-DC87-6347-88C6-AB9FEE3425CB}"/>
              </a:ext>
            </a:extLst>
          </p:cNvPr>
          <p:cNvCxnSpPr>
            <a:cxnSpLocks/>
          </p:cNvCxnSpPr>
          <p:nvPr/>
        </p:nvCxnSpPr>
        <p:spPr>
          <a:xfrm>
            <a:off x="360000" y="72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E43B00AA-E936-D546-89C9-9D885C8C5585}"/>
              </a:ext>
            </a:extLst>
          </p:cNvPr>
          <p:cNvSpPr txBox="1"/>
          <p:nvPr/>
        </p:nvSpPr>
        <p:spPr>
          <a:xfrm>
            <a:off x="348000" y="285890"/>
            <a:ext cx="1148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200" dirty="0" err="1" smtClean="0"/>
              <a:t>OrderPieces</a:t>
            </a:r>
            <a:r>
              <a:rPr lang="de-DE" sz="2200" dirty="0" smtClean="0"/>
              <a:t> – Eine Tiefensuche um neue Ordnung zu erstellen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94" t="18529" r="7625" b="14780"/>
          <a:stretch/>
        </p:blipFill>
        <p:spPr>
          <a:xfrm>
            <a:off x="7895172" y="1979756"/>
            <a:ext cx="3184160" cy="3044248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1009546" y="1839886"/>
            <a:ext cx="6096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 // Input: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Nj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connectivity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Graph</a:t>
            </a:r>
          </a:p>
          <a:p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 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OderPieces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Nj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    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Nj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not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beeing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marked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        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Nj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leaf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             Mark(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Nj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             output(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CPj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7            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Nk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Neighbors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Nj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8                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OrderPieces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Nk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9        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10            Mark(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Nj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11           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Nk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Neighbors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Nj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12               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OrderPieces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Nk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13            output(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CPj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14 end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OrderPieces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Nj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94" t="18529" r="7625" b="14780"/>
          <a:stretch/>
        </p:blipFill>
        <p:spPr>
          <a:xfrm>
            <a:off x="8047572" y="2132156"/>
            <a:ext cx="3184160" cy="304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8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B5A30556-6FB9-5845-9F29-E88BCB9D948B}"/>
              </a:ext>
            </a:extLst>
          </p:cNvPr>
          <p:cNvCxnSpPr>
            <a:cxnSpLocks/>
          </p:cNvCxnSpPr>
          <p:nvPr/>
        </p:nvCxnSpPr>
        <p:spPr>
          <a:xfrm>
            <a:off x="360000" y="630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422C49E2-DC87-6347-88C6-AB9FEE3425CB}"/>
              </a:ext>
            </a:extLst>
          </p:cNvPr>
          <p:cNvCxnSpPr>
            <a:cxnSpLocks/>
          </p:cNvCxnSpPr>
          <p:nvPr/>
        </p:nvCxnSpPr>
        <p:spPr>
          <a:xfrm>
            <a:off x="360000" y="72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E43B00AA-E936-D546-89C9-9D885C8C5585}"/>
              </a:ext>
            </a:extLst>
          </p:cNvPr>
          <p:cNvSpPr txBox="1"/>
          <p:nvPr/>
        </p:nvSpPr>
        <p:spPr>
          <a:xfrm>
            <a:off x="348000" y="285890"/>
            <a:ext cx="1148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200" dirty="0" err="1" smtClean="0"/>
              <a:t>OrderPieces</a:t>
            </a:r>
            <a:r>
              <a:rPr lang="de-DE" sz="2200" dirty="0" smtClean="0"/>
              <a:t> – Eine Tiefensuche um neue Ordnung zu erstellen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94" t="18529" r="7625" b="14780"/>
          <a:stretch/>
        </p:blipFill>
        <p:spPr>
          <a:xfrm>
            <a:off x="7895172" y="1979756"/>
            <a:ext cx="3184160" cy="3044248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1009546" y="1839886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 // 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Input: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Nj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connectivity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Graph</a:t>
            </a: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94" t="18529" r="7625" b="14780"/>
          <a:stretch/>
        </p:blipFill>
        <p:spPr>
          <a:xfrm>
            <a:off x="8047572" y="2132156"/>
            <a:ext cx="3184160" cy="3044248"/>
          </a:xfrm>
          <a:prstGeom prst="rect">
            <a:avLst/>
          </a:prstGeom>
        </p:spPr>
      </p:pic>
      <p:sp>
        <p:nvSpPr>
          <p:cNvPr id="4" name="Ellipse 3"/>
          <p:cNvSpPr/>
          <p:nvPr/>
        </p:nvSpPr>
        <p:spPr>
          <a:xfrm>
            <a:off x="8279307" y="3336969"/>
            <a:ext cx="417251" cy="417251"/>
          </a:xfrm>
          <a:prstGeom prst="ellipse">
            <a:avLst/>
          </a:prstGeom>
          <a:solidFill>
            <a:srgbClr val="4472C4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179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1545</Words>
  <Application>Microsoft Office PowerPoint</Application>
  <PresentationFormat>Breitbild</PresentationFormat>
  <Paragraphs>377</Paragraphs>
  <Slides>29</Slides>
  <Notes>21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Courier New</vt:lpstr>
      <vt:lpstr>Symbol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 Loder</dc:creator>
  <cp:lastModifiedBy>Jendrny, Steffen</cp:lastModifiedBy>
  <cp:revision>28</cp:revision>
  <dcterms:created xsi:type="dcterms:W3CDTF">2022-02-06T07:30:23Z</dcterms:created>
  <dcterms:modified xsi:type="dcterms:W3CDTF">2022-02-11T12:20:05Z</dcterms:modified>
</cp:coreProperties>
</file>