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8" r:id="rId2"/>
    <p:sldId id="256" r:id="rId3"/>
    <p:sldId id="258" r:id="rId4"/>
    <p:sldId id="263" r:id="rId5"/>
    <p:sldId id="270" r:id="rId6"/>
    <p:sldId id="260" r:id="rId7"/>
    <p:sldId id="265" r:id="rId8"/>
    <p:sldId id="269" r:id="rId9"/>
    <p:sldId id="261" r:id="rId10"/>
    <p:sldId id="266" r:id="rId11"/>
    <p:sldId id="271" r:id="rId12"/>
    <p:sldId id="272" r:id="rId13"/>
    <p:sldId id="273" r:id="rId14"/>
    <p:sldId id="259" r:id="rId15"/>
    <p:sldId id="264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66D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30"/>
    <p:restoredTop sz="94681"/>
  </p:normalViewPr>
  <p:slideViewPr>
    <p:cSldViewPr snapToGrid="0" snapToObjects="1">
      <p:cViewPr>
        <p:scale>
          <a:sx n="145" d="100"/>
          <a:sy n="145" d="100"/>
        </p:scale>
        <p:origin x="2760" y="16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71" d="100"/>
          <a:sy n="171" d="100"/>
        </p:scale>
        <p:origin x="24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7030B-3EDE-8E48-AA79-7A108A2FBAE1}" type="datetimeFigureOut">
              <a:rPr lang="de-DE" smtClean="0"/>
              <a:t>06.02.22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4D359-01ED-4D4E-820A-8F1370E7EF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579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2882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12:00 min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44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7D4990-24F6-794C-AF67-A0B79E7C9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2F6345-F5AC-0540-9C60-601F24E94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646449-A500-C64A-9D5A-0E58116A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F1DF-06E5-9640-98EB-0F3BD301A163}" type="datetime1">
              <a:rPr lang="de-DE" smtClean="0"/>
              <a:t>06.02.22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2FFF21-4502-464F-9C38-0E389539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Seminar Algorithmische Geometrie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270CA2-3633-7F44-B6C5-8B5A3FB5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23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1F9C1-518A-134A-A7D3-E50950140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1DD09EA-8E73-7D45-9632-31293FD1D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1C78F6-D0BD-8249-944B-A3C03C6C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E9C5-EEA4-1342-B0B4-2BA9591DAC04}" type="datetime1">
              <a:rPr lang="de-DE" smtClean="0"/>
              <a:t>06.02.22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7292B1-4E33-5543-B1E8-A0F6CC51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06F591-B554-B645-8E3C-9F095C86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01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6CF51D5-1750-A44C-B7C6-7E0389ED85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EA85F5-6D0C-6744-B7A7-2A369CE1A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CA962-7616-D94C-BF3C-078816A1A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FFB2-079B-5D44-89BB-585BA9AFF994}" type="datetime1">
              <a:rPr lang="de-DE" smtClean="0"/>
              <a:t>06.02.22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265DBC-C48E-5346-9CA2-0D8AAE168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E691E6-64FB-5745-B66A-92EF04C4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33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605EC-F9CF-DC44-89E7-139AA18E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DED8E9-2390-2644-AA3C-056E3242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475792-5932-524F-9BE7-CC386CCB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F809-86BE-564F-9B19-DDE8C2FB4248}" type="datetime1">
              <a:rPr lang="de-DE" smtClean="0"/>
              <a:t>06.02.22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D1B466-F488-A545-8BEB-692DD78C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DCC1E8-FDC2-2747-B003-BEA32186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08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7C0759-EBEE-E043-81E9-F84457F2D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066166-90C4-A84E-8A99-7F64AAF13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09810A-C919-3D47-A87A-E62D2326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EFC9-2606-7947-B8E7-913D72AA5102}" type="datetime1">
              <a:rPr lang="de-DE" smtClean="0"/>
              <a:t>06.02.22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19B36E-16F9-7743-977D-812DC16B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BCA34C-0320-484C-8C53-15870CF9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84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B7388A-BC41-F146-97F5-126FAD33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16AC9A-5FA1-4C4A-9DF9-8C78E1688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CDBF80-9A91-3745-A5C0-C8674537A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CE8011-BD3C-8E4C-8B54-40EB0A99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9B99-55A1-D046-8AB7-5D6CA329F4A6}" type="datetime1">
              <a:rPr lang="de-DE" smtClean="0"/>
              <a:t>06.02.22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7664F0-E8D3-8C4F-88E8-5DB7A288A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9907BA-322D-8247-8BD1-8A60A28C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15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153A3-27CB-8749-8562-4ED3F5B42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AB617C-AF6F-5449-BE0E-EB5F78868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B914AC-17C1-5C4F-92BB-F6F50DE1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D3DD703-79C1-8A47-BF8A-6910CB427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2C80CD-6AD6-454B-A47B-D735EC3D6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BC2EB5A-2FD9-F442-9710-4482424B6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22E0-613F-A44C-988D-77FFFD163C1D}" type="datetime1">
              <a:rPr lang="de-DE" smtClean="0"/>
              <a:t>06.02.22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5D304C6-993C-2045-97F3-66A7F216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3FC056-70CB-9043-81BB-B1F1A8AE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Smiley 9">
            <a:extLst>
              <a:ext uri="{FF2B5EF4-FFF2-40B4-BE49-F238E27FC236}">
                <a16:creationId xmlns:a16="http://schemas.microsoft.com/office/drawing/2014/main" id="{EA7E3ECC-FBF3-284A-A40B-A5B94DCED8CB}"/>
              </a:ext>
            </a:extLst>
          </p:cNvPr>
          <p:cNvSpPr/>
          <p:nvPr userDrawn="1"/>
        </p:nvSpPr>
        <p:spPr>
          <a:xfrm>
            <a:off x="1032641" y="1024759"/>
            <a:ext cx="1206062" cy="88286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956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5EAEE-AC3D-2B4F-AB6C-62CF589E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3FA4DA-F786-E14A-9E94-FE5D90EF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E105-BF55-1447-BA16-C0E856872DDA}" type="datetime1">
              <a:rPr lang="de-DE" smtClean="0"/>
              <a:t>06.02.22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EEFA37-3B40-B345-A21A-16B03E3C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350AF3-1FBC-F947-845E-55D6958A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72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E3D1BDC-B552-4B40-AE96-E64D70A4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4F92-C213-5E48-8AE1-0137AEF275A1}" type="datetime1">
              <a:rPr lang="de-DE" smtClean="0"/>
              <a:t>06.02.22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83BAE50-91BF-5742-9A6D-73AE062D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B4A615-3AFA-CF4A-A925-7372DC71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269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B26D1B-C07B-7346-AC05-70E26AF87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029924-7630-0845-BAB3-2427ACBEF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8FD362-0E76-8F49-B872-26DEC0ED4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5FBCF1-15AE-534B-AF8D-333AF55C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821E-43C9-2C4A-B7E9-2363CD8EBAAB}" type="datetime1">
              <a:rPr lang="de-DE" smtClean="0"/>
              <a:t>06.02.22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4CE25B-5256-9D4B-B552-6D0D0C0A0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FE3994-674A-C944-9CEC-682479E4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77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CC718-416C-0F4E-B9B3-A335EAEFF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A61D35-9704-3740-84B2-C91698B10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A221F8-6FD0-8E4C-8941-84F834651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E4F0E8-538A-8E4B-97B1-C0C2725D6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174B-0FA2-E14B-89A5-E9B1C45E41CC}" type="datetime1">
              <a:rPr lang="de-DE" smtClean="0"/>
              <a:t>06.02.22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A6BD06-A101-8D45-A6E1-EEF7FDB5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CC0FF9-176F-3E42-A016-DCC47733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99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1D2287-A600-494D-80B3-5134C1392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27C62E-DB9E-4C49-A905-83E860568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FD9EE2-F553-9049-A931-0222B64AB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0C1F2-60C5-A94F-B6ED-70005C1F4124}" type="datetime1">
              <a:rPr lang="de-DE" smtClean="0"/>
              <a:t>06.02.22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C5A610-CBE3-2947-BB9A-79813A371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Seminar Algorithmische Geometrie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81B640-BA17-D246-A955-838E986EA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72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019E4F7C-6326-754D-9FF7-288520DE05A7}"/>
              </a:ext>
            </a:extLst>
          </p:cNvPr>
          <p:cNvSpPr txBox="1"/>
          <p:nvPr/>
        </p:nvSpPr>
        <p:spPr>
          <a:xfrm>
            <a:off x="1756541" y="1745343"/>
            <a:ext cx="8678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Gleichmäßige Flächenaufteilung von Polygonen</a:t>
            </a:r>
            <a:endParaRPr lang="de-DE" sz="28700" dirty="0"/>
          </a:p>
        </p:txBody>
      </p:sp>
    </p:spTree>
    <p:extLst>
      <p:ext uri="{BB962C8B-B14F-4D97-AF65-F5344CB8AC3E}">
        <p14:creationId xmlns:p14="http://schemas.microsoft.com/office/powerpoint/2010/main" val="3956738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20A2F54B-63E1-554B-89FB-8567A474C175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003D3D2E-8A11-F741-8956-453E2E0E11ED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90CBB8BF-0382-2943-B31E-1345883431A9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/>
              <a:t>ConvexDivide - Fall 2.1 - Interpolation und Ergebnis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68ABC3CB-0732-6246-8E5E-0E5146398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000" y="986400"/>
            <a:ext cx="5040000" cy="5040000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29A0CA41-FB35-8A4B-8849-B9356C6DEB21}"/>
              </a:ext>
            </a:extLst>
          </p:cNvPr>
          <p:cNvSpPr txBox="1"/>
          <p:nvPr/>
        </p:nvSpPr>
        <p:spPr>
          <a:xfrm>
            <a:off x="6678000" y="5934323"/>
            <a:ext cx="2650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c(S01) = 0.70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FC8D6FE-166F-DA4F-8D24-6E549E20F022}"/>
              </a:ext>
            </a:extLst>
          </p:cNvPr>
          <p:cNvSpPr txBox="1"/>
          <p:nvPr/>
        </p:nvSpPr>
        <p:spPr>
          <a:xfrm>
            <a:off x="9067273" y="5934323"/>
            <a:ext cx="2650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c(S02) = 0.30 </a:t>
            </a:r>
          </a:p>
        </p:txBody>
      </p: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20CF3BBF-160E-8A4B-B41D-85D23C8B08FC}"/>
              </a:ext>
            </a:extLst>
          </p:cNvPr>
          <p:cNvCxnSpPr>
            <a:cxnSpLocks/>
          </p:cNvCxnSpPr>
          <p:nvPr/>
        </p:nvCxnSpPr>
        <p:spPr>
          <a:xfrm>
            <a:off x="8081819" y="5671127"/>
            <a:ext cx="1246908" cy="0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7E1B36CD-673E-2744-98A7-2192A11DAB1E}"/>
              </a:ext>
            </a:extLst>
          </p:cNvPr>
          <p:cNvCxnSpPr>
            <a:cxnSpLocks/>
          </p:cNvCxnSpPr>
          <p:nvPr/>
        </p:nvCxnSpPr>
        <p:spPr>
          <a:xfrm>
            <a:off x="9328727" y="5671127"/>
            <a:ext cx="720436" cy="0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50C8B60F-F11E-EC4B-9706-2BC0ACC87594}"/>
                  </a:ext>
                </a:extLst>
              </p:cNvPr>
              <p:cNvSpPr txBox="1"/>
              <p:nvPr/>
            </p:nvSpPr>
            <p:spPr>
              <a:xfrm>
                <a:off x="360000" y="917210"/>
                <a:ext cx="6318000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/>
                  <a:t>Da bei allen vorangegangenen Polygonpunkten (insbesondere bei V04) noch die Bedingung</a:t>
                </a:r>
              </a:p>
              <a:p>
                <a:endParaRPr lang="de-DE" sz="2200" dirty="0"/>
              </a:p>
              <a:p>
                <a:r>
                  <a:rPr lang="de-DE" sz="2200" dirty="0"/>
                  <a:t>Area(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de-DE" sz="2200" dirty="0"/>
                  <a:t>) &lt; AreaRequired(S01)</a:t>
                </a:r>
              </a:p>
              <a:p>
                <a:endParaRPr lang="de-DE" sz="2200" dirty="0"/>
              </a:p>
              <a:p>
                <a:r>
                  <a:rPr lang="de-DE" sz="2200" dirty="0"/>
                  <a:t>galt, muss es zwischen V04 und V05 eine Position geben, bei der gilt:</a:t>
                </a:r>
              </a:p>
              <a:p>
                <a:endParaRPr lang="de-DE" sz="2200" dirty="0"/>
              </a:p>
              <a:p>
                <a:r>
                  <a:rPr lang="de-DE" sz="2200" dirty="0"/>
                  <a:t>Area(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de-DE" sz="2200" dirty="0"/>
                  <a:t>) == AreaRequired(S01)</a:t>
                </a:r>
              </a:p>
              <a:p>
                <a:endParaRPr lang="de-DE" sz="2200" dirty="0"/>
              </a:p>
              <a:p>
                <a:r>
                  <a:rPr lang="de-DE" sz="2200" dirty="0"/>
                  <a:t>Dieser Punkt wird durch Interpolation bestimmt und das Polygon wird zerlegt.</a:t>
                </a:r>
              </a:p>
            </p:txBody>
          </p:sp>
        </mc:Choice>
        <mc:Fallback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50C8B60F-F11E-EC4B-9706-2BC0ACC87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917210"/>
                <a:ext cx="6318000" cy="4154984"/>
              </a:xfrm>
              <a:prstGeom prst="rect">
                <a:avLst/>
              </a:prstGeom>
              <a:blipFill>
                <a:blip r:embed="rId3"/>
                <a:stretch>
                  <a:fillRect l="-1205" t="-915" b="-21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347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20A2F54B-63E1-554B-89FB-8567A474C175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003D3D2E-8A11-F741-8956-453E2E0E11ED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90CBB8BF-0382-2943-B31E-1345883431A9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/>
              <a:t>ConvexDivide - Fall 2.2 - Initialisierung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9575095C-6B72-6846-A275-A5B1E811B7EF}"/>
                  </a:ext>
                </a:extLst>
              </p:cNvPr>
              <p:cNvSpPr txBox="1"/>
              <p:nvPr/>
            </p:nvSpPr>
            <p:spPr>
              <a:xfrm>
                <a:off x="360000" y="917210"/>
                <a:ext cx="6105832" cy="4493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/>
                  <a:t>Um Fall 2.2 hervorzurufen, gilt nun</a:t>
                </a:r>
              </a:p>
              <a:p>
                <a:r>
                  <a:rPr lang="de-DE" sz="2200" dirty="0"/>
                  <a:t>c(S01) = 0.95</a:t>
                </a:r>
              </a:p>
              <a:p>
                <a:r>
                  <a:rPr lang="de-DE" sz="2200" dirty="0"/>
                  <a:t>c(S02) = 0.05</a:t>
                </a:r>
              </a:p>
              <a:p>
                <a:endParaRPr lang="de-DE" sz="2200" dirty="0"/>
              </a:p>
              <a:p>
                <a:r>
                  <a:rPr lang="de-DE" sz="2200" dirty="0"/>
                  <a:t>Das Polygon soll so zerteilt werden, dass S01 auf einem Teilpolygon mit 95% der Fläche und S02 auf einem Teilpolygon mit 5% der Fläche von CP liegt.</a:t>
                </a:r>
              </a:p>
              <a:p>
                <a:endParaRPr lang="de-DE" sz="2200" dirty="0"/>
              </a:p>
              <a:p>
                <a:r>
                  <a:rPr lang="de-DE" sz="2200" dirty="0"/>
                  <a:t>Nach der Initialisierung gilt (wie im Fall 2.1):</a:t>
                </a:r>
              </a:p>
              <a:p>
                <a:endParaRPr lang="de-DE" sz="2200" dirty="0"/>
              </a:p>
              <a:p>
                <a:r>
                  <a:rPr lang="de-DE" sz="2200" dirty="0"/>
                  <a:t>Area(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de-DE" sz="2200" dirty="0"/>
                  <a:t>) &lt; AreaRequired(S01)</a:t>
                </a:r>
              </a:p>
              <a:p>
                <a:endParaRPr lang="de-DE" sz="2200" dirty="0"/>
              </a:p>
              <a:p>
                <a:r>
                  <a:rPr lang="de-DE" sz="2200" dirty="0">
                    <a:sym typeface="Wingdings" pitchFamily="2" charset="2"/>
                  </a:rPr>
                  <a:t></a:t>
                </a:r>
                <a:r>
                  <a:rPr lang="de-DE" sz="2200" dirty="0"/>
                  <a:t> Area(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de-DE" sz="2200" dirty="0"/>
                  <a:t>) muss in diesem Fall vergrößert werden</a:t>
                </a:r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9575095C-6B72-6846-A275-A5B1E811B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917210"/>
                <a:ext cx="6105832" cy="4493538"/>
              </a:xfrm>
              <a:prstGeom prst="rect">
                <a:avLst/>
              </a:prstGeom>
              <a:blipFill>
                <a:blip r:embed="rId2"/>
                <a:stretch>
                  <a:fillRect l="-1245" t="-845" b="-16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fik 15">
            <a:extLst>
              <a:ext uri="{FF2B5EF4-FFF2-40B4-BE49-F238E27FC236}">
                <a16:creationId xmlns:a16="http://schemas.microsoft.com/office/drawing/2014/main" id="{CA08DC5C-D0F3-BE4B-B4D0-52F8525C9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000" y="986400"/>
            <a:ext cx="5040000" cy="50400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EAA4E3E5-E3E0-BC49-8DE0-6423F00FBF9C}"/>
              </a:ext>
            </a:extLst>
          </p:cNvPr>
          <p:cNvSpPr txBox="1"/>
          <p:nvPr/>
        </p:nvSpPr>
        <p:spPr>
          <a:xfrm>
            <a:off x="6678000" y="5934323"/>
            <a:ext cx="2650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c(S01) = 0.95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7BFF63A-4FF2-944F-A740-F7B3536EE936}"/>
              </a:ext>
            </a:extLst>
          </p:cNvPr>
          <p:cNvSpPr txBox="1"/>
          <p:nvPr/>
        </p:nvSpPr>
        <p:spPr>
          <a:xfrm>
            <a:off x="9067273" y="5934323"/>
            <a:ext cx="2650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c(S02) = 0.05 </a:t>
            </a:r>
          </a:p>
        </p:txBody>
      </p:sp>
      <p:sp>
        <p:nvSpPr>
          <p:cNvPr id="20" name="Smiley 19">
            <a:extLst>
              <a:ext uri="{FF2B5EF4-FFF2-40B4-BE49-F238E27FC236}">
                <a16:creationId xmlns:a16="http://schemas.microsoft.com/office/drawing/2014/main" id="{1D9A696B-60DC-924C-9904-B5B74C10B3F2}"/>
              </a:ext>
            </a:extLst>
          </p:cNvPr>
          <p:cNvSpPr/>
          <p:nvPr/>
        </p:nvSpPr>
        <p:spPr>
          <a:xfrm>
            <a:off x="10566400" y="387927"/>
            <a:ext cx="1265600" cy="1265382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2488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8F2447C-3172-BC49-8DA3-FCF827195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000" y="986400"/>
            <a:ext cx="5040000" cy="5040000"/>
          </a:xfrm>
          <a:prstGeom prst="rect">
            <a:avLst/>
          </a:prstGeom>
        </p:spPr>
      </p:pic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20A2F54B-63E1-554B-89FB-8567A474C175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003D3D2E-8A11-F741-8956-453E2E0E11ED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90CBB8BF-0382-2943-B31E-1345883431A9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/>
              <a:t>ConvexDivide - Verschiebe L</a:t>
            </a:r>
            <a:r>
              <a:rPr lang="de-DE" sz="2200" baseline="-25000" dirty="0"/>
              <a:t>s</a:t>
            </a:r>
            <a:r>
              <a:rPr lang="de-DE" sz="2200" dirty="0"/>
              <a:t> gegen den Uhrzeigersinn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9A0CA41-FB35-8A4B-8849-B9356C6DEB21}"/>
              </a:ext>
            </a:extLst>
          </p:cNvPr>
          <p:cNvSpPr txBox="1"/>
          <p:nvPr/>
        </p:nvSpPr>
        <p:spPr>
          <a:xfrm>
            <a:off x="6678000" y="5934323"/>
            <a:ext cx="2650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c(S01) = 0.95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FC8D6FE-166F-DA4F-8D24-6E549E20F022}"/>
              </a:ext>
            </a:extLst>
          </p:cNvPr>
          <p:cNvSpPr txBox="1"/>
          <p:nvPr/>
        </p:nvSpPr>
        <p:spPr>
          <a:xfrm>
            <a:off x="9067273" y="5934323"/>
            <a:ext cx="2650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c(S02) = 0.05 </a:t>
            </a:r>
          </a:p>
        </p:txBody>
      </p:sp>
      <p:sp>
        <p:nvSpPr>
          <p:cNvPr id="18" name="Bogen 17">
            <a:extLst>
              <a:ext uri="{FF2B5EF4-FFF2-40B4-BE49-F238E27FC236}">
                <a16:creationId xmlns:a16="http://schemas.microsoft.com/office/drawing/2014/main" id="{D7544E81-3BAF-A64B-A819-86C2FE7D485A}"/>
              </a:ext>
            </a:extLst>
          </p:cNvPr>
          <p:cNvSpPr>
            <a:spLocks noChangeAspect="1"/>
          </p:cNvSpPr>
          <p:nvPr/>
        </p:nvSpPr>
        <p:spPr>
          <a:xfrm rot="1102735">
            <a:off x="7214509" y="4647246"/>
            <a:ext cx="922731" cy="922731"/>
          </a:xfrm>
          <a:prstGeom prst="arc">
            <a:avLst/>
          </a:prstGeom>
          <a:ln w="19050">
            <a:solidFill>
              <a:srgbClr val="3C66D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Bogen 18">
            <a:extLst>
              <a:ext uri="{FF2B5EF4-FFF2-40B4-BE49-F238E27FC236}">
                <a16:creationId xmlns:a16="http://schemas.microsoft.com/office/drawing/2014/main" id="{937407BA-852E-E64A-9781-DA772A2F973D}"/>
              </a:ext>
            </a:extLst>
          </p:cNvPr>
          <p:cNvSpPr>
            <a:spLocks noChangeAspect="1"/>
          </p:cNvSpPr>
          <p:nvPr/>
        </p:nvSpPr>
        <p:spPr>
          <a:xfrm rot="19203453">
            <a:off x="7845747" y="4949924"/>
            <a:ext cx="2426552" cy="2426552"/>
          </a:xfrm>
          <a:prstGeom prst="arc">
            <a:avLst/>
          </a:prstGeom>
          <a:ln w="19050">
            <a:solidFill>
              <a:srgbClr val="3C66D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9B5C626-A656-E741-A69C-AD08166177E5}"/>
                  </a:ext>
                </a:extLst>
              </p:cNvPr>
              <p:cNvSpPr txBox="1"/>
              <p:nvPr/>
            </p:nvSpPr>
            <p:spPr>
              <a:xfrm>
                <a:off x="360000" y="917210"/>
                <a:ext cx="6197818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/>
                  <a:t>L</a:t>
                </a:r>
                <a:r>
                  <a:rPr lang="de-DE" sz="2200" baseline="-25000" dirty="0"/>
                  <a:t>e</a:t>
                </a:r>
                <a:r>
                  <a:rPr lang="de-DE" sz="2200" dirty="0"/>
                  <a:t> wird gegen den Uhrzeigersinn von Punkt zu Punkt versetzt. Der Algorithmus stoppt, wenn eine der beiden folgenden Bedingungen eintritt:</a:t>
                </a:r>
              </a:p>
              <a:p>
                <a:endParaRPr lang="de-DE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200" dirty="0"/>
                  <a:t>Area(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de-DE" sz="2200" dirty="0"/>
                  <a:t>) &gt; AreaRequired(S01) </a:t>
                </a:r>
                <a:r>
                  <a:rPr lang="de-DE" sz="2200" dirty="0">
                    <a:sym typeface="Wingdings" pitchFamily="2" charset="2"/>
                  </a:rPr>
                  <a:t></a:t>
                </a:r>
                <a:r>
                  <a:rPr lang="de-DE" sz="2200" dirty="0"/>
                  <a:t> </a:t>
                </a:r>
                <a:r>
                  <a:rPr lang="de-DE" sz="2200" dirty="0">
                    <a:hlinkClick r:id="rId3" action="ppaction://hlinksldjump"/>
                  </a:rPr>
                  <a:t>Fall 2.1</a:t>
                </a:r>
                <a:endParaRPr lang="de-DE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200" dirty="0"/>
                  <a:t>Le == Sn (letzter Standort in W())</a:t>
                </a:r>
              </a:p>
              <a:p>
                <a:endParaRPr lang="de-DE" sz="2200" dirty="0"/>
              </a:p>
              <a:p>
                <a:r>
                  <a:rPr lang="de-DE" sz="2200" dirty="0"/>
                  <a:t>In nebenstehendem Beispiel rückt L</a:t>
                </a:r>
                <a:r>
                  <a:rPr lang="de-DE" sz="2200" baseline="-25000" dirty="0"/>
                  <a:t>e</a:t>
                </a:r>
                <a:r>
                  <a:rPr lang="de-DE" sz="2200" dirty="0"/>
                  <a:t> bis S02 vor, welcher letzter Standort in W() ist. An dieser Position gilt immer noch Area(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de-DE" sz="2200" dirty="0"/>
                  <a:t>) &lt; 95% der Fläche von CP.</a:t>
                </a:r>
              </a:p>
            </p:txBody>
          </p:sp>
        </mc:Choice>
        <mc:Fallback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9B5C626-A656-E741-A69C-AD0816617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917210"/>
                <a:ext cx="6197818" cy="3477875"/>
              </a:xfrm>
              <a:prstGeom prst="rect">
                <a:avLst/>
              </a:prstGeom>
              <a:blipFill>
                <a:blip r:embed="rId4"/>
                <a:stretch>
                  <a:fillRect l="-1227" t="-1091" r="-2045" b="-25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Bogen 20">
            <a:extLst>
              <a:ext uri="{FF2B5EF4-FFF2-40B4-BE49-F238E27FC236}">
                <a16:creationId xmlns:a16="http://schemas.microsoft.com/office/drawing/2014/main" id="{ACCDC453-1CD1-EF49-8F68-8E4DB6A2BB32}"/>
              </a:ext>
            </a:extLst>
          </p:cNvPr>
          <p:cNvSpPr>
            <a:spLocks noChangeAspect="1"/>
          </p:cNvSpPr>
          <p:nvPr/>
        </p:nvSpPr>
        <p:spPr>
          <a:xfrm rot="16934653">
            <a:off x="10051370" y="5028323"/>
            <a:ext cx="500623" cy="500623"/>
          </a:xfrm>
          <a:prstGeom prst="arc">
            <a:avLst/>
          </a:prstGeom>
          <a:ln w="19050">
            <a:solidFill>
              <a:srgbClr val="3C66D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586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20A2F54B-63E1-554B-89FB-8567A474C175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003D3D2E-8A11-F741-8956-453E2E0E11ED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90CBB8BF-0382-2943-B31E-1345883431A9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/>
              <a:t>ConvexDivide - Verschiebe L</a:t>
            </a:r>
            <a:r>
              <a:rPr lang="de-DE" sz="2200" baseline="-25000" dirty="0"/>
              <a:t>s</a:t>
            </a:r>
            <a:r>
              <a:rPr lang="de-DE" sz="2200" dirty="0"/>
              <a:t> im Uhrzeigersinn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9A0CA41-FB35-8A4B-8849-B9356C6DEB21}"/>
              </a:ext>
            </a:extLst>
          </p:cNvPr>
          <p:cNvSpPr txBox="1"/>
          <p:nvPr/>
        </p:nvSpPr>
        <p:spPr>
          <a:xfrm>
            <a:off x="6678000" y="5934323"/>
            <a:ext cx="2650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c(S01) = 0.95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FC8D6FE-166F-DA4F-8D24-6E549E20F022}"/>
              </a:ext>
            </a:extLst>
          </p:cNvPr>
          <p:cNvSpPr txBox="1"/>
          <p:nvPr/>
        </p:nvSpPr>
        <p:spPr>
          <a:xfrm>
            <a:off x="9067273" y="5934323"/>
            <a:ext cx="2650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c(S02) = 0.05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40D7BD5-1DB4-244E-A5C3-6FA799EFFCEF}"/>
                  </a:ext>
                </a:extLst>
              </p:cNvPr>
              <p:cNvSpPr txBox="1"/>
              <p:nvPr/>
            </p:nvSpPr>
            <p:spPr>
              <a:xfrm>
                <a:off x="360000" y="917210"/>
                <a:ext cx="6105832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/>
                  <a:t>L</a:t>
                </a:r>
                <a:r>
                  <a:rPr lang="de-DE" sz="2200" baseline="-25000" dirty="0"/>
                  <a:t>s</a:t>
                </a:r>
                <a:r>
                  <a:rPr lang="de-DE" sz="2200" dirty="0"/>
                  <a:t> wird entlang von CP im Uhrzeigersinn verschoben, bis gilt:</a:t>
                </a:r>
              </a:p>
              <a:p>
                <a:endParaRPr lang="de-DE" sz="2200" dirty="0"/>
              </a:p>
              <a:p>
                <a:r>
                  <a:rPr lang="de-DE" sz="2200" dirty="0"/>
                  <a:t>Area(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de-DE" sz="2200" dirty="0"/>
                  <a:t>) == AreaRequired(S01)</a:t>
                </a:r>
              </a:p>
              <a:p>
                <a:endParaRPr lang="de-DE" sz="2200" dirty="0"/>
              </a:p>
              <a:p>
                <a:r>
                  <a:rPr lang="de-DE" sz="2200" dirty="0"/>
                  <a:t>Wenn dieser Punkt erreicht ist, wird das Polygon zerlegt.</a:t>
                </a:r>
              </a:p>
              <a:p>
                <a:endParaRPr lang="de-DE" sz="2200" dirty="0"/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40D7BD5-1DB4-244E-A5C3-6FA799EFF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917210"/>
                <a:ext cx="6105832" cy="2800767"/>
              </a:xfrm>
              <a:prstGeom prst="rect">
                <a:avLst/>
              </a:prstGeom>
              <a:blipFill>
                <a:blip r:embed="rId3"/>
                <a:stretch>
                  <a:fillRect l="-1245" t="-1357" r="-20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>
            <a:extLst>
              <a:ext uri="{FF2B5EF4-FFF2-40B4-BE49-F238E27FC236}">
                <a16:creationId xmlns:a16="http://schemas.microsoft.com/office/drawing/2014/main" id="{BFCFA778-C3B0-3C47-8472-4C677DCB0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000" y="986400"/>
            <a:ext cx="5040000" cy="5040000"/>
          </a:xfrm>
          <a:prstGeom prst="rect">
            <a:avLst/>
          </a:prstGeom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3AB9122-2423-934E-8303-6C2FBF6B6948}"/>
              </a:ext>
            </a:extLst>
          </p:cNvPr>
          <p:cNvCxnSpPr>
            <a:cxnSpLocks/>
          </p:cNvCxnSpPr>
          <p:nvPr/>
        </p:nvCxnSpPr>
        <p:spPr>
          <a:xfrm>
            <a:off x="10585133" y="1931600"/>
            <a:ext cx="361290" cy="1039435"/>
          </a:xfrm>
          <a:prstGeom prst="straightConnector1">
            <a:avLst/>
          </a:prstGeom>
          <a:ln w="19050">
            <a:solidFill>
              <a:srgbClr val="3C66D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773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4006645" y="4316361"/>
            <a:ext cx="4365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/>
              <a:t>3 min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84C3D51-BA26-4049-AAD3-BDED882079C9}"/>
              </a:ext>
            </a:extLst>
          </p:cNvPr>
          <p:cNvSpPr txBox="1"/>
          <p:nvPr/>
        </p:nvSpPr>
        <p:spPr>
          <a:xfrm>
            <a:off x="2320412" y="1669483"/>
            <a:ext cx="773798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600" dirty="0"/>
              <a:t>Video</a:t>
            </a:r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B3D0B222-3330-2A48-9AD8-BE6A4346A051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5067C6A-4A4F-1749-A1BE-F8B9181A24B1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/>
              <a:t>ConvexDivide – Grundidee</a:t>
            </a:r>
          </a:p>
        </p:txBody>
      </p:sp>
    </p:spTree>
    <p:extLst>
      <p:ext uri="{BB962C8B-B14F-4D97-AF65-F5344CB8AC3E}">
        <p14:creationId xmlns:p14="http://schemas.microsoft.com/office/powerpoint/2010/main" val="4182462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>
            <a:extLst>
              <a:ext uri="{FF2B5EF4-FFF2-40B4-BE49-F238E27FC236}">
                <a16:creationId xmlns:a16="http://schemas.microsoft.com/office/drawing/2014/main" id="{8421AFC9-93B7-174C-AC98-B470AEE31E8F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C9154523-AF7D-E44A-8128-3BB530E36F17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/>
              <a:t>Komplexitätsanalyse und Schluss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64AEC5C-CE02-C747-9EE3-97777A54B912}"/>
              </a:ext>
            </a:extLst>
          </p:cNvPr>
          <p:cNvSpPr txBox="1"/>
          <p:nvPr/>
        </p:nvSpPr>
        <p:spPr>
          <a:xfrm>
            <a:off x="360000" y="788511"/>
            <a:ext cx="100325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Kurz auf die Komplexität für ConvexDivide und </a:t>
            </a:r>
            <a:r>
              <a:rPr lang="de-DE" sz="2200" dirty="0" err="1"/>
              <a:t>NonConvexDivide</a:t>
            </a:r>
            <a:r>
              <a:rPr lang="de-DE" sz="2200" dirty="0"/>
              <a:t> eingehen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Schluss (ähnlich zur wissenschaftlichen Arbeit)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rgbClr val="FF0000"/>
                </a:solidFill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167825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360000" y="788511"/>
            <a:ext cx="100325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Vorstellung SL / SJ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Einleitung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Beschreibung des 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rgbClr val="FF0000"/>
                </a:solidFill>
              </a:rPr>
              <a:t>TBD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/>
              <a:t>Einleitung</a:t>
            </a:r>
          </a:p>
        </p:txBody>
      </p:sp>
    </p:spTree>
    <p:extLst>
      <p:ext uri="{BB962C8B-B14F-4D97-AF65-F5344CB8AC3E}">
        <p14:creationId xmlns:p14="http://schemas.microsoft.com/office/powerpoint/2010/main" val="88970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5E763BDC-313A-5C4D-BCF4-05C9BDF08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309" y="986776"/>
            <a:ext cx="5040000" cy="5040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360000" y="917209"/>
            <a:ext cx="61058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Die Liste V enthält alle Polygonpunkte (   )</a:t>
            </a:r>
          </a:p>
          <a:p>
            <a:r>
              <a:rPr lang="de-DE" sz="2200" dirty="0"/>
              <a:t>V = ((8, 9), (0, 7), (0, 4), … , (10, 3)) *</a:t>
            </a:r>
          </a:p>
          <a:p>
            <a:endParaRPr lang="de-DE" sz="2200" dirty="0"/>
          </a:p>
          <a:p>
            <a:r>
              <a:rPr lang="de-DE" sz="2200" dirty="0"/>
              <a:t>Die Liste S beinhaltet alle Standorte (   )</a:t>
            </a:r>
          </a:p>
          <a:p>
            <a:r>
              <a:rPr lang="de-DE" sz="2200" dirty="0"/>
              <a:t>S = ((0, 5), (3, 0), (8, 1))</a:t>
            </a:r>
          </a:p>
          <a:p>
            <a:endParaRPr lang="de-DE" sz="2200" dirty="0"/>
          </a:p>
          <a:p>
            <a:r>
              <a:rPr lang="de-DE" sz="2200" dirty="0"/>
              <a:t>… ergibt zusammen die Liste (    +    )</a:t>
            </a:r>
          </a:p>
          <a:p>
            <a:r>
              <a:rPr lang="de-DE" sz="2200" dirty="0"/>
              <a:t>W = V() + S() *</a:t>
            </a:r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3372BD0F-C3B1-E74C-856E-B02D267FE9FE}"/>
              </a:ext>
            </a:extLst>
          </p:cNvPr>
          <p:cNvCxnSpPr>
            <a:cxnSpLocks/>
          </p:cNvCxnSpPr>
          <p:nvPr/>
        </p:nvCxnSpPr>
        <p:spPr>
          <a:xfrm flipH="1">
            <a:off x="9435892" y="1901711"/>
            <a:ext cx="984458" cy="353070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0B1179BF-87A6-CD44-9BCC-5B17559933AA}"/>
              </a:ext>
            </a:extLst>
          </p:cNvPr>
          <p:cNvCxnSpPr>
            <a:cxnSpLocks/>
          </p:cNvCxnSpPr>
          <p:nvPr/>
        </p:nvCxnSpPr>
        <p:spPr>
          <a:xfrm flipH="1">
            <a:off x="7705725" y="1901711"/>
            <a:ext cx="2689225" cy="275917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8063EB24-946D-E64F-9DEA-17AD7A14D945}"/>
              </a:ext>
            </a:extLst>
          </p:cNvPr>
          <p:cNvCxnSpPr>
            <a:cxnSpLocks/>
          </p:cNvCxnSpPr>
          <p:nvPr/>
        </p:nvCxnSpPr>
        <p:spPr>
          <a:xfrm>
            <a:off x="9435892" y="2136762"/>
            <a:ext cx="870158" cy="30289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9C5A8A38-8152-3F47-BBA6-B9283D0FF12E}"/>
              </a:ext>
            </a:extLst>
          </p:cNvPr>
          <p:cNvCxnSpPr>
            <a:cxnSpLocks/>
          </p:cNvCxnSpPr>
          <p:nvPr/>
        </p:nvCxnSpPr>
        <p:spPr>
          <a:xfrm flipH="1">
            <a:off x="7569200" y="3527412"/>
            <a:ext cx="2263169" cy="8731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BBBB91A2-7D1B-7F43-B765-BC2C89035BDB}"/>
              </a:ext>
            </a:extLst>
          </p:cNvPr>
          <p:cNvCxnSpPr>
            <a:cxnSpLocks/>
          </p:cNvCxnSpPr>
          <p:nvPr/>
        </p:nvCxnSpPr>
        <p:spPr>
          <a:xfrm>
            <a:off x="9435892" y="2809862"/>
            <a:ext cx="396477" cy="262255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46092BA7-CDDD-9140-B056-5285073E00E2}"/>
              </a:ext>
            </a:extLst>
          </p:cNvPr>
          <p:cNvCxnSpPr>
            <a:cxnSpLocks/>
          </p:cNvCxnSpPr>
          <p:nvPr/>
        </p:nvCxnSpPr>
        <p:spPr>
          <a:xfrm flipH="1">
            <a:off x="7848600" y="1984362"/>
            <a:ext cx="2187575" cy="2981325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81083AC0-B5A8-5D4E-AEFB-F57C12DD61E4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4EAC874-4528-D34F-B2FE-57DBB95B2CD7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76261D53-B7BE-5944-B4C9-63421F876123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/>
              <a:t>ConvexDivide - Grundidee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364F2393-AD69-B044-BDD8-BC463F1D8D23}"/>
              </a:ext>
            </a:extLst>
          </p:cNvPr>
          <p:cNvSpPr txBox="1"/>
          <p:nvPr/>
        </p:nvSpPr>
        <p:spPr>
          <a:xfrm>
            <a:off x="360000" y="4285713"/>
            <a:ext cx="6105832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Grundidee: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Polygon wird mit Linien rekursiv zerlegt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Linien werden so positioniert, dass die Flächen stets die Anforderung der Standorte abdecken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D328476-96D2-C34D-879A-AB6E676E9E73}"/>
              </a:ext>
            </a:extLst>
          </p:cNvPr>
          <p:cNvSpPr>
            <a:spLocks noChangeAspect="1"/>
          </p:cNvSpPr>
          <p:nvPr/>
        </p:nvSpPr>
        <p:spPr>
          <a:xfrm>
            <a:off x="4904416" y="1093048"/>
            <a:ext cx="126000" cy="12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9034E22C-525C-2140-BD1C-B0E33250EEEC}"/>
              </a:ext>
            </a:extLst>
          </p:cNvPr>
          <p:cNvSpPr txBox="1"/>
          <p:nvPr/>
        </p:nvSpPr>
        <p:spPr>
          <a:xfrm>
            <a:off x="499040" y="6006933"/>
            <a:ext cx="42075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/>
              <a:t> * gegen den Uhrzeigersinn geordnet (CCW)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7EEA18D-AF3E-8940-940D-E469FE8F9464}"/>
              </a:ext>
            </a:extLst>
          </p:cNvPr>
          <p:cNvSpPr>
            <a:spLocks noChangeAspect="1"/>
          </p:cNvSpPr>
          <p:nvPr/>
        </p:nvSpPr>
        <p:spPr>
          <a:xfrm>
            <a:off x="3865325" y="3100550"/>
            <a:ext cx="126000" cy="12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Kreuz 84">
            <a:extLst>
              <a:ext uri="{FF2B5EF4-FFF2-40B4-BE49-F238E27FC236}">
                <a16:creationId xmlns:a16="http://schemas.microsoft.com/office/drawing/2014/main" id="{717B3022-BBE8-7C41-953B-434E387B3126}"/>
              </a:ext>
            </a:extLst>
          </p:cNvPr>
          <p:cNvSpPr>
            <a:spLocks noChangeAspect="1"/>
          </p:cNvSpPr>
          <p:nvPr/>
        </p:nvSpPr>
        <p:spPr>
          <a:xfrm rot="2700000">
            <a:off x="4622940" y="2070214"/>
            <a:ext cx="180000" cy="180000"/>
          </a:xfrm>
          <a:prstGeom prst="plus">
            <a:avLst>
              <a:gd name="adj" fmla="val 434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Kreuz 85">
            <a:extLst>
              <a:ext uri="{FF2B5EF4-FFF2-40B4-BE49-F238E27FC236}">
                <a16:creationId xmlns:a16="http://schemas.microsoft.com/office/drawing/2014/main" id="{887A5F43-8BA8-9141-B4D2-C84FC5AB892D}"/>
              </a:ext>
            </a:extLst>
          </p:cNvPr>
          <p:cNvSpPr>
            <a:spLocks noChangeAspect="1"/>
          </p:cNvSpPr>
          <p:nvPr/>
        </p:nvSpPr>
        <p:spPr>
          <a:xfrm rot="2700000">
            <a:off x="4247588" y="3075171"/>
            <a:ext cx="180000" cy="180000"/>
          </a:xfrm>
          <a:prstGeom prst="plus">
            <a:avLst>
              <a:gd name="adj" fmla="val 434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4B6A167-EA85-FE4B-81FD-CD99A9EEBC01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365234C6-32B8-D64D-85AD-4A39CC4982FF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8024C337-FA50-184F-8FEA-4E2F21F7D26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/>
              <a:t>ConvexDivide - Initialisierung der Linie L und Fallunterscheidung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FBEDC95-07C9-F64E-993C-41D66D077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000" y="986400"/>
            <a:ext cx="5040000" cy="504000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D3547B1-A607-604F-81E9-01B865992905}"/>
              </a:ext>
            </a:extLst>
          </p:cNvPr>
          <p:cNvSpPr txBox="1"/>
          <p:nvPr/>
        </p:nvSpPr>
        <p:spPr>
          <a:xfrm>
            <a:off x="360000" y="917210"/>
            <a:ext cx="61058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Initialisierung der Schnittlinie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Startpunkt L</a:t>
            </a:r>
            <a:r>
              <a:rPr lang="de-DE" sz="2200" baseline="-25000" dirty="0"/>
              <a:t>s</a:t>
            </a:r>
            <a:r>
              <a:rPr lang="de-DE" sz="2200" dirty="0"/>
              <a:t> = V01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Endpunkt L</a:t>
            </a:r>
            <a:r>
              <a:rPr lang="de-DE" sz="2200" baseline="-25000" dirty="0"/>
              <a:t>e</a:t>
            </a:r>
            <a:r>
              <a:rPr lang="de-DE" sz="2200" dirty="0"/>
              <a:t> = S01 (erster Standort in W())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L ist immer von L</a:t>
            </a:r>
            <a:r>
              <a:rPr lang="de-DE" sz="2200" baseline="-25000" dirty="0"/>
              <a:t>s</a:t>
            </a:r>
            <a:r>
              <a:rPr lang="de-DE" sz="2200" dirty="0"/>
              <a:t> nach L</a:t>
            </a:r>
            <a:r>
              <a:rPr lang="de-DE" sz="2200" baseline="-25000" dirty="0"/>
              <a:t>e</a:t>
            </a:r>
            <a:r>
              <a:rPr lang="de-DE" sz="2200" dirty="0"/>
              <a:t> orientiert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2E4CFC09-B3D6-4943-A4A4-1A942BA8CA30}"/>
                  </a:ext>
                </a:extLst>
              </p:cNvPr>
              <p:cNvSpPr txBox="1"/>
              <p:nvPr/>
            </p:nvSpPr>
            <p:spPr>
              <a:xfrm>
                <a:off x="360000" y="2705725"/>
                <a:ext cx="6105832" cy="783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/>
                  <a:t>Das Polygon </a:t>
                </a:r>
                <a:r>
                  <a:rPr lang="de-DE" sz="2200" i="1" dirty="0"/>
                  <a:t>rechts</a:t>
                </a:r>
                <a:r>
                  <a:rPr lang="de-DE" sz="2200" dirty="0"/>
                  <a:t> von L wird als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de-DE" sz="2200" dirty="0"/>
                  <a:t> bezeichnet,</a:t>
                </a:r>
              </a:p>
              <a:p>
                <a:r>
                  <a:rPr lang="de-DE" sz="2200" dirty="0"/>
                  <a:t>Das Polygon </a:t>
                </a:r>
                <a:r>
                  <a:rPr lang="de-DE" sz="2200" i="1" dirty="0"/>
                  <a:t>links</a:t>
                </a:r>
                <a:r>
                  <a:rPr lang="de-DE" sz="2200" dirty="0"/>
                  <a:t> von L wird als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de-DE" sz="2200" dirty="0"/>
                  <a:t> bezeichnet.</a:t>
                </a:r>
              </a:p>
            </p:txBody>
          </p:sp>
        </mc:Choice>
        <mc:Fallback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2E4CFC09-B3D6-4943-A4A4-1A942BA8C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2705725"/>
                <a:ext cx="6105832" cy="783099"/>
              </a:xfrm>
              <a:prstGeom prst="rect">
                <a:avLst/>
              </a:prstGeom>
              <a:blipFill>
                <a:blip r:embed="rId3"/>
                <a:stretch>
                  <a:fillRect l="-1245" t="-6452" b="-145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DB22FD8-EB1B-8E49-B661-2A34696C3F2A}"/>
                  </a:ext>
                </a:extLst>
              </p:cNvPr>
              <p:cNvSpPr txBox="1"/>
              <p:nvPr/>
            </p:nvSpPr>
            <p:spPr>
              <a:xfrm>
                <a:off x="360000" y="3876603"/>
                <a:ext cx="6105832" cy="1469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/>
                  <a:t>Ist Area(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de-DE" sz="2200" dirty="0"/>
                  <a:t>) größer/gleich als AreaRequired(S01)?</a:t>
                </a:r>
              </a:p>
              <a:p>
                <a:endParaRPr lang="de-DE" sz="2200" dirty="0">
                  <a:sym typeface="Wingdings" pitchFamily="2" charset="2"/>
                </a:endParaRPr>
              </a:p>
              <a:p>
                <a:r>
                  <a:rPr lang="de-DE" sz="2200" dirty="0">
                    <a:sym typeface="Wingdings" pitchFamily="2" charset="2"/>
                  </a:rPr>
                  <a:t>ja		Fall 1</a:t>
                </a:r>
              </a:p>
              <a:p>
                <a:r>
                  <a:rPr lang="de-DE" sz="2200" dirty="0">
                    <a:sym typeface="Wingdings" pitchFamily="2" charset="2"/>
                  </a:rPr>
                  <a:t>nein	 	Fall 2</a:t>
                </a:r>
                <a:endParaRPr lang="de-DE" sz="2200" dirty="0"/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DB22FD8-EB1B-8E49-B661-2A34696C3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3876603"/>
                <a:ext cx="6105832" cy="1469185"/>
              </a:xfrm>
              <a:prstGeom prst="rect">
                <a:avLst/>
              </a:prstGeom>
              <a:blipFill>
                <a:blip r:embed="rId4"/>
                <a:stretch>
                  <a:fillRect l="-1245" t="-3448" b="-68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8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4B6A167-EA85-FE4B-81FD-CD99A9EEBC01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365234C6-32B8-D64D-85AD-4A39CC4982FF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8024C337-FA50-184F-8FEA-4E2F21F7D26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/>
              <a:t>ConvexDivide - Fall 1 - Initialisierung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FBEDC95-07C9-F64E-993C-41D66D077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000" y="986400"/>
            <a:ext cx="5040000" cy="504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9D3547B1-A607-604F-81E9-01B865992905}"/>
                  </a:ext>
                </a:extLst>
              </p:cNvPr>
              <p:cNvSpPr txBox="1"/>
              <p:nvPr/>
            </p:nvSpPr>
            <p:spPr>
              <a:xfrm>
                <a:off x="360000" y="917210"/>
                <a:ext cx="6251112" cy="4493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/>
                  <a:t>Um Fall 1 hervorzurufen, gilt nun</a:t>
                </a:r>
              </a:p>
              <a:p>
                <a:r>
                  <a:rPr lang="de-DE" sz="2200" dirty="0"/>
                  <a:t>c(S01) = 0.20</a:t>
                </a:r>
              </a:p>
              <a:p>
                <a:r>
                  <a:rPr lang="de-DE" sz="2200" dirty="0"/>
                  <a:t>c(S02) = 0.80</a:t>
                </a:r>
              </a:p>
              <a:p>
                <a:endParaRPr lang="de-DE" sz="2200" dirty="0"/>
              </a:p>
              <a:p>
                <a:r>
                  <a:rPr lang="de-DE" sz="2200" dirty="0"/>
                  <a:t>Das Polygon soll also so zerlegt werden, dass S01 auf einem Teilpolygon mit 20% der Fläche und S02 auf einem Teilpolygon mit 80% der Fläche von CP liegt.</a:t>
                </a:r>
              </a:p>
              <a:p>
                <a:endParaRPr lang="de-DE" sz="2200" dirty="0"/>
              </a:p>
              <a:p>
                <a:r>
                  <a:rPr lang="de-DE" sz="2200" dirty="0"/>
                  <a:t>Nach der Initialisierung gilt:</a:t>
                </a:r>
              </a:p>
              <a:p>
                <a:endParaRPr lang="de-DE" sz="2200" dirty="0"/>
              </a:p>
              <a:p>
                <a:r>
                  <a:rPr lang="de-DE" sz="2200" dirty="0"/>
                  <a:t>Area(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de-DE" sz="2200" dirty="0"/>
                  <a:t>) &gt; AreaRequired(S01)</a:t>
                </a:r>
              </a:p>
              <a:p>
                <a:endParaRPr lang="de-DE" sz="2200" dirty="0"/>
              </a:p>
              <a:p>
                <a:r>
                  <a:rPr lang="de-DE" sz="2200" dirty="0">
                    <a:sym typeface="Wingdings" pitchFamily="2" charset="2"/>
                  </a:rPr>
                  <a:t></a:t>
                </a:r>
                <a:r>
                  <a:rPr lang="de-DE" sz="2200" dirty="0"/>
                  <a:t> Area(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de-DE" sz="2200" dirty="0"/>
                  <a:t>) muss in diesem Fall verkleinert werden</a:t>
                </a:r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9D3547B1-A607-604F-81E9-01B865992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917210"/>
                <a:ext cx="6251112" cy="4493538"/>
              </a:xfrm>
              <a:prstGeom prst="rect">
                <a:avLst/>
              </a:prstGeom>
              <a:blipFill>
                <a:blip r:embed="rId3"/>
                <a:stretch>
                  <a:fillRect l="-1217" t="-845" r="-406" b="-16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C4A2003C-3F9B-A644-B64C-59EB759EBDA2}"/>
              </a:ext>
            </a:extLst>
          </p:cNvPr>
          <p:cNvSpPr txBox="1"/>
          <p:nvPr/>
        </p:nvSpPr>
        <p:spPr>
          <a:xfrm>
            <a:off x="6678000" y="5934323"/>
            <a:ext cx="2650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c(S01) = 0.20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912403A-5116-F544-A3F0-CC41839AA235}"/>
              </a:ext>
            </a:extLst>
          </p:cNvPr>
          <p:cNvSpPr txBox="1"/>
          <p:nvPr/>
        </p:nvSpPr>
        <p:spPr>
          <a:xfrm>
            <a:off x="9067273" y="5934323"/>
            <a:ext cx="2650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c(S02) = 0.80 </a:t>
            </a:r>
          </a:p>
        </p:txBody>
      </p:sp>
      <p:sp>
        <p:nvSpPr>
          <p:cNvPr id="2" name="Smiley 1">
            <a:extLst>
              <a:ext uri="{FF2B5EF4-FFF2-40B4-BE49-F238E27FC236}">
                <a16:creationId xmlns:a16="http://schemas.microsoft.com/office/drawing/2014/main" id="{12BDC5CE-272A-A64A-83E1-82192FDDD23D}"/>
              </a:ext>
            </a:extLst>
          </p:cNvPr>
          <p:cNvSpPr/>
          <p:nvPr/>
        </p:nvSpPr>
        <p:spPr>
          <a:xfrm>
            <a:off x="10566400" y="387927"/>
            <a:ext cx="1265600" cy="1265382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50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78B9A457-5E66-B047-8488-72B1D8677B15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6BECFD73-48FC-3543-B561-8933B68B065F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4DCB2861-DFA0-F64B-AE31-8DB3B21EDE27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/>
              <a:t>ConvexDivide - Fall 1 - Verschiebe L</a:t>
            </a:r>
            <a:r>
              <a:rPr lang="de-DE" sz="2200" baseline="-25000" dirty="0"/>
              <a:t>s</a:t>
            </a:r>
            <a:r>
              <a:rPr lang="de-DE" sz="2200" dirty="0"/>
              <a:t> gegen den Uhrzeigersinn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8686781-E02C-A844-90A0-2654716AA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000" y="986400"/>
            <a:ext cx="5040000" cy="504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92D2B817-8C8F-0F44-A52A-5719A7BD9956}"/>
                  </a:ext>
                </a:extLst>
              </p:cNvPr>
              <p:cNvSpPr txBox="1"/>
              <p:nvPr/>
            </p:nvSpPr>
            <p:spPr>
              <a:xfrm>
                <a:off x="360000" y="917210"/>
                <a:ext cx="6105832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/>
                  <a:t>L</a:t>
                </a:r>
                <a:r>
                  <a:rPr lang="de-DE" sz="2200" baseline="-25000" dirty="0"/>
                  <a:t>s</a:t>
                </a:r>
                <a:r>
                  <a:rPr lang="de-DE" sz="2200" dirty="0"/>
                  <a:t> wird entlang von CP gegen den Uhrzeigersinn verschoben, bis gilt:</a:t>
                </a:r>
              </a:p>
              <a:p>
                <a:endParaRPr lang="de-DE" sz="2200" dirty="0"/>
              </a:p>
              <a:p>
                <a:r>
                  <a:rPr lang="de-DE" sz="2200" dirty="0"/>
                  <a:t>Area(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de-DE" sz="2200" dirty="0"/>
                  <a:t>) == AreaRequired(S01)</a:t>
                </a:r>
              </a:p>
              <a:p>
                <a:endParaRPr lang="de-DE" sz="2200" dirty="0"/>
              </a:p>
              <a:p>
                <a:r>
                  <a:rPr lang="de-DE" sz="2200" dirty="0"/>
                  <a:t>Wenn dieser Punkt erreicht ist, …</a:t>
                </a:r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92D2B817-8C8F-0F44-A52A-5719A7BD9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917210"/>
                <a:ext cx="6105832" cy="2123658"/>
              </a:xfrm>
              <a:prstGeom prst="rect">
                <a:avLst/>
              </a:prstGeom>
              <a:blipFill>
                <a:blip r:embed="rId3"/>
                <a:stretch>
                  <a:fillRect l="-1245" t="-1786" b="-53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2B01042-ACE8-5F4D-A2B3-2252790C4A5D}"/>
              </a:ext>
            </a:extLst>
          </p:cNvPr>
          <p:cNvCxnSpPr>
            <a:cxnSpLocks/>
          </p:cNvCxnSpPr>
          <p:nvPr/>
        </p:nvCxnSpPr>
        <p:spPr>
          <a:xfrm flipH="1">
            <a:off x="8996979" y="1817300"/>
            <a:ext cx="1265198" cy="309128"/>
          </a:xfrm>
          <a:prstGeom prst="straightConnector1">
            <a:avLst/>
          </a:prstGeom>
          <a:ln w="19050">
            <a:solidFill>
              <a:srgbClr val="3C66D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D4739507-62B6-8A4F-8D6B-D2F1EE4C8734}"/>
              </a:ext>
            </a:extLst>
          </p:cNvPr>
          <p:cNvSpPr txBox="1"/>
          <p:nvPr/>
        </p:nvSpPr>
        <p:spPr>
          <a:xfrm>
            <a:off x="6678000" y="5934323"/>
            <a:ext cx="2650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c(S01) = 0.20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313A376-1B86-BB43-AE2D-E90E3644C844}"/>
              </a:ext>
            </a:extLst>
          </p:cNvPr>
          <p:cNvSpPr txBox="1"/>
          <p:nvPr/>
        </p:nvSpPr>
        <p:spPr>
          <a:xfrm>
            <a:off x="9067273" y="5934323"/>
            <a:ext cx="2650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c(S02) = 0.80 </a:t>
            </a:r>
          </a:p>
        </p:txBody>
      </p:sp>
    </p:spTree>
    <p:extLst>
      <p:ext uri="{BB962C8B-B14F-4D97-AF65-F5344CB8AC3E}">
        <p14:creationId xmlns:p14="http://schemas.microsoft.com/office/powerpoint/2010/main" val="2521636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75FEAB4A-7AC2-864D-8F08-19ADE0F50323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D334A6DC-58C5-304E-830A-B53A8110A178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A17B767-82F1-744E-9359-E1E25729631E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/>
              <a:t>ConvexDivide - Fall 1 - Ergebnis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3431A39-79C7-A94C-A4A5-61884C1EE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000" y="986400"/>
            <a:ext cx="5040000" cy="504000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94E87174-F78E-D647-A373-0BBBAB2FA4C8}"/>
              </a:ext>
            </a:extLst>
          </p:cNvPr>
          <p:cNvSpPr txBox="1"/>
          <p:nvPr/>
        </p:nvSpPr>
        <p:spPr>
          <a:xfrm>
            <a:off x="6678000" y="5934323"/>
            <a:ext cx="2650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c(S01) = 0.20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8828C28-B613-3C45-B1FA-BD03A63226F8}"/>
              </a:ext>
            </a:extLst>
          </p:cNvPr>
          <p:cNvSpPr txBox="1"/>
          <p:nvPr/>
        </p:nvSpPr>
        <p:spPr>
          <a:xfrm>
            <a:off x="9067273" y="5934323"/>
            <a:ext cx="2650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c(S02) = 0.80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07E2B3D8-E66D-404C-BA1B-65733C73D8A0}"/>
                  </a:ext>
                </a:extLst>
              </p:cNvPr>
              <p:cNvSpPr txBox="1"/>
              <p:nvPr/>
            </p:nvSpPr>
            <p:spPr>
              <a:xfrm>
                <a:off x="360000" y="917210"/>
                <a:ext cx="6105832" cy="2137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/>
                  <a:t>… wird das Polygon zerlegt.</a:t>
                </a:r>
              </a:p>
              <a:p>
                <a:endParaRPr lang="de-DE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200" dirty="0"/>
                  <a:t>AreaRequired(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de-DE" sz="2200" dirty="0"/>
                  <a:t>) ist automatisch mit erfüllt, da c(S01) + c(S02) = 1.0 ergeben.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200" dirty="0"/>
                  <a:t>Der Rest entspricht daher genau der geforderten Fläche von S02.</a:t>
                </a:r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07E2B3D8-E66D-404C-BA1B-65733C73D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917210"/>
                <a:ext cx="6105832" cy="2137316"/>
              </a:xfrm>
              <a:prstGeom prst="rect">
                <a:avLst/>
              </a:prstGeom>
              <a:blipFill>
                <a:blip r:embed="rId3"/>
                <a:stretch>
                  <a:fillRect l="-1245" t="-1775" r="-1037" b="-53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909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4B6A167-EA85-FE4B-81FD-CD99A9EEBC01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365234C6-32B8-D64D-85AD-4A39CC4982FF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8024C337-FA50-184F-8FEA-4E2F21F7D26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/>
              <a:t>ConvexDivide - Fall 2.1 - Initialisierung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FBEDC95-07C9-F64E-993C-41D66D077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000" y="986400"/>
            <a:ext cx="5040000" cy="504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9D3547B1-A607-604F-81E9-01B865992905}"/>
                  </a:ext>
                </a:extLst>
              </p:cNvPr>
              <p:cNvSpPr txBox="1"/>
              <p:nvPr/>
            </p:nvSpPr>
            <p:spPr>
              <a:xfrm>
                <a:off x="360000" y="917210"/>
                <a:ext cx="6105832" cy="4493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/>
                  <a:t>Um Fall 2.1 hervorzurufen, gilt nun</a:t>
                </a:r>
              </a:p>
              <a:p>
                <a:r>
                  <a:rPr lang="de-DE" sz="2200" dirty="0"/>
                  <a:t>c(S01) = 0.70</a:t>
                </a:r>
              </a:p>
              <a:p>
                <a:r>
                  <a:rPr lang="de-DE" sz="2200" dirty="0"/>
                  <a:t>c(S02) = 0.30</a:t>
                </a:r>
              </a:p>
              <a:p>
                <a:endParaRPr lang="de-DE" sz="2200" dirty="0"/>
              </a:p>
              <a:p>
                <a:r>
                  <a:rPr lang="de-DE" sz="2200" dirty="0"/>
                  <a:t>Das Polygon soll so zerteilt werden, dass S01 auf einem Teilpolygon mit 70% der Fläche und S02 auf einem Teilpolygon mit 30% der Fläche von CP liegt.</a:t>
                </a:r>
              </a:p>
              <a:p>
                <a:endParaRPr lang="de-DE" sz="2200" dirty="0"/>
              </a:p>
              <a:p>
                <a:r>
                  <a:rPr lang="de-DE" sz="2200" dirty="0"/>
                  <a:t>Nach der Initialisierung gilt:</a:t>
                </a:r>
              </a:p>
              <a:p>
                <a:endParaRPr lang="de-DE" sz="2200" dirty="0"/>
              </a:p>
              <a:p>
                <a:r>
                  <a:rPr lang="de-DE" sz="2200" dirty="0"/>
                  <a:t>Area(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de-DE" sz="2200" dirty="0"/>
                  <a:t>) &lt; AreaRequired(S01)</a:t>
                </a:r>
              </a:p>
              <a:p>
                <a:endParaRPr lang="de-DE" sz="2200" dirty="0"/>
              </a:p>
              <a:p>
                <a:r>
                  <a:rPr lang="de-DE" sz="2200" dirty="0">
                    <a:sym typeface="Wingdings" pitchFamily="2" charset="2"/>
                  </a:rPr>
                  <a:t></a:t>
                </a:r>
                <a:r>
                  <a:rPr lang="de-DE" sz="2200" dirty="0"/>
                  <a:t> Area(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de-DE" sz="2200" dirty="0"/>
                  <a:t>) muss in diesem Fall vergrößert werden</a:t>
                </a:r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9D3547B1-A607-604F-81E9-01B865992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917210"/>
                <a:ext cx="6105832" cy="4493538"/>
              </a:xfrm>
              <a:prstGeom prst="rect">
                <a:avLst/>
              </a:prstGeom>
              <a:blipFill>
                <a:blip r:embed="rId3"/>
                <a:stretch>
                  <a:fillRect l="-1245" t="-845" b="-16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B5BE41D3-7AE4-A344-82BF-D9AEB08662B7}"/>
              </a:ext>
            </a:extLst>
          </p:cNvPr>
          <p:cNvSpPr txBox="1"/>
          <p:nvPr/>
        </p:nvSpPr>
        <p:spPr>
          <a:xfrm>
            <a:off x="6678000" y="5934323"/>
            <a:ext cx="2650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c(S01) = 0.70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4FEB585-F195-2F49-AC4B-AAEE0450AF44}"/>
              </a:ext>
            </a:extLst>
          </p:cNvPr>
          <p:cNvSpPr txBox="1"/>
          <p:nvPr/>
        </p:nvSpPr>
        <p:spPr>
          <a:xfrm>
            <a:off x="9067273" y="5934323"/>
            <a:ext cx="2650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c(S02) = 0.30 </a:t>
            </a:r>
          </a:p>
        </p:txBody>
      </p:sp>
      <p:sp>
        <p:nvSpPr>
          <p:cNvPr id="11" name="Smiley 10">
            <a:extLst>
              <a:ext uri="{FF2B5EF4-FFF2-40B4-BE49-F238E27FC236}">
                <a16:creationId xmlns:a16="http://schemas.microsoft.com/office/drawing/2014/main" id="{44FA3655-4B0E-0C4A-AAD9-1781C4C785B6}"/>
              </a:ext>
            </a:extLst>
          </p:cNvPr>
          <p:cNvSpPr/>
          <p:nvPr/>
        </p:nvSpPr>
        <p:spPr>
          <a:xfrm>
            <a:off x="10566400" y="387927"/>
            <a:ext cx="1265600" cy="1265382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670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20A2F54B-63E1-554B-89FB-8567A474C175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754F2C52-9259-0B4D-B6A3-285F4BD4242A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199ADED3-3460-0341-8791-D9C8134A1AC3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/>
              <a:t>ConvexDivide - Fall 2.1 - Verschiebe Le gegen den Uhrzeigersinn von Punkt zu Punkt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10DB05D-4158-014C-8207-FD7AC2FF7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000" y="986400"/>
            <a:ext cx="5040000" cy="5040000"/>
          </a:xfrm>
          <a:prstGeom prst="rect">
            <a:avLst/>
          </a:prstGeom>
        </p:spPr>
      </p:pic>
      <p:sp>
        <p:nvSpPr>
          <p:cNvPr id="11" name="Bogen 10">
            <a:extLst>
              <a:ext uri="{FF2B5EF4-FFF2-40B4-BE49-F238E27FC236}">
                <a16:creationId xmlns:a16="http://schemas.microsoft.com/office/drawing/2014/main" id="{6E91B144-3A47-3841-8077-25565FC1B941}"/>
              </a:ext>
            </a:extLst>
          </p:cNvPr>
          <p:cNvSpPr>
            <a:spLocks noChangeAspect="1"/>
          </p:cNvSpPr>
          <p:nvPr/>
        </p:nvSpPr>
        <p:spPr>
          <a:xfrm rot="1102735">
            <a:off x="7214509" y="4647246"/>
            <a:ext cx="922731" cy="922731"/>
          </a:xfrm>
          <a:prstGeom prst="arc">
            <a:avLst/>
          </a:prstGeom>
          <a:ln w="19050">
            <a:solidFill>
              <a:srgbClr val="3C66D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Bogen 16">
            <a:extLst>
              <a:ext uri="{FF2B5EF4-FFF2-40B4-BE49-F238E27FC236}">
                <a16:creationId xmlns:a16="http://schemas.microsoft.com/office/drawing/2014/main" id="{5DA4D4F9-B7BD-AF47-885B-E5E34F9F0E0A}"/>
              </a:ext>
            </a:extLst>
          </p:cNvPr>
          <p:cNvSpPr>
            <a:spLocks noChangeAspect="1"/>
          </p:cNvSpPr>
          <p:nvPr/>
        </p:nvSpPr>
        <p:spPr>
          <a:xfrm rot="19203453">
            <a:off x="7845747" y="4949924"/>
            <a:ext cx="2426552" cy="2426552"/>
          </a:xfrm>
          <a:prstGeom prst="arc">
            <a:avLst/>
          </a:prstGeom>
          <a:ln w="19050">
            <a:solidFill>
              <a:srgbClr val="3C66D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4098F66-E65D-0C49-BCA5-043AF567E098}"/>
              </a:ext>
            </a:extLst>
          </p:cNvPr>
          <p:cNvSpPr txBox="1"/>
          <p:nvPr/>
        </p:nvSpPr>
        <p:spPr>
          <a:xfrm>
            <a:off x="476608" y="9294739"/>
            <a:ext cx="43655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dirty="0"/>
              <a:t>Anschließend Interpolation zwischen V04 und V05, um Punkt zu finden, bei dem gilt:</a:t>
            </a:r>
          </a:p>
          <a:p>
            <a:endParaRPr lang="de-DE" dirty="0"/>
          </a:p>
          <a:p>
            <a:r>
              <a:rPr lang="de-DE" dirty="0"/>
              <a:t>Area(</a:t>
            </a:r>
            <a:r>
              <a:rPr lang="de-DE" dirty="0" err="1"/>
              <a:t>PrL</a:t>
            </a:r>
            <a:r>
              <a:rPr lang="de-DE" dirty="0"/>
              <a:t>) == AreaRequired(S1)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A7465AD-FDC0-704E-B96E-5B7B59A9E0C9}"/>
              </a:ext>
            </a:extLst>
          </p:cNvPr>
          <p:cNvSpPr txBox="1"/>
          <p:nvPr/>
        </p:nvSpPr>
        <p:spPr>
          <a:xfrm>
            <a:off x="6678000" y="5934323"/>
            <a:ext cx="2650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c(S01) = 0.70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B5920A5-65B6-1348-9CD5-191124658801}"/>
              </a:ext>
            </a:extLst>
          </p:cNvPr>
          <p:cNvSpPr txBox="1"/>
          <p:nvPr/>
        </p:nvSpPr>
        <p:spPr>
          <a:xfrm>
            <a:off x="9067273" y="5934323"/>
            <a:ext cx="2650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c(S02) = 0.30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5AF66126-FBDB-064D-805B-2170CB1A7F0D}"/>
                  </a:ext>
                </a:extLst>
              </p:cNvPr>
              <p:cNvSpPr txBox="1"/>
              <p:nvPr/>
            </p:nvSpPr>
            <p:spPr>
              <a:xfrm>
                <a:off x="360000" y="917210"/>
                <a:ext cx="6105832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/>
                  <a:t>L</a:t>
                </a:r>
                <a:r>
                  <a:rPr lang="de-DE" sz="2200" baseline="-25000" dirty="0"/>
                  <a:t>e</a:t>
                </a:r>
                <a:r>
                  <a:rPr lang="de-DE" sz="2200" dirty="0"/>
                  <a:t> wird gegen den Uhrzeigersinn von Punkt zu Punkt versetzt. Der Algorithmus stoppt, wenn eine der beiden folgenden Bedingungen eintritt:</a:t>
                </a:r>
              </a:p>
              <a:p>
                <a:endParaRPr lang="de-DE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200" dirty="0"/>
                  <a:t>Area(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de-DE" sz="2200" dirty="0"/>
                  <a:t>) &gt; AreaRequired(S01)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200" dirty="0"/>
                  <a:t>Le == Sn (letzter Standort in W()) </a:t>
                </a:r>
                <a:r>
                  <a:rPr lang="de-DE" sz="2200" dirty="0">
                    <a:sym typeface="Wingdings" pitchFamily="2" charset="2"/>
                  </a:rPr>
                  <a:t></a:t>
                </a:r>
                <a:r>
                  <a:rPr lang="de-DE" sz="2200" dirty="0"/>
                  <a:t> </a:t>
                </a:r>
                <a:r>
                  <a:rPr lang="de-DE" sz="2200" dirty="0">
                    <a:hlinkClick r:id="rId3" action="ppaction://hlinksldjump"/>
                  </a:rPr>
                  <a:t>Fall 2.2</a:t>
                </a:r>
                <a:endParaRPr lang="de-DE" sz="2200" dirty="0"/>
              </a:p>
              <a:p>
                <a:r>
                  <a:rPr lang="de-DE" sz="2200" dirty="0"/>
                  <a:t> </a:t>
                </a:r>
              </a:p>
              <a:p>
                <a:r>
                  <a:rPr lang="de-DE" sz="2200" dirty="0"/>
                  <a:t>In nebenstehendem Beispiel ist V05 der erste Punkt, bei dem Area(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de-DE" sz="2200" dirty="0"/>
                  <a:t>) &gt; 70% der Fläche von CP ist.</a:t>
                </a:r>
              </a:p>
            </p:txBody>
          </p:sp>
        </mc:Choice>
        <mc:Fallback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5AF66126-FBDB-064D-805B-2170CB1A7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917210"/>
                <a:ext cx="6105832" cy="3139321"/>
              </a:xfrm>
              <a:prstGeom prst="rect">
                <a:avLst/>
              </a:prstGeom>
              <a:blipFill>
                <a:blip r:embed="rId4"/>
                <a:stretch>
                  <a:fillRect l="-1245" t="-1210" r="-2075" b="-28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8964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971</Words>
  <Application>Microsoft Macintosh PowerPoint</Application>
  <PresentationFormat>Breitbild</PresentationFormat>
  <Paragraphs>139</Paragraphs>
  <Slides>15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Loder</dc:creator>
  <cp:lastModifiedBy>Sebastian Loder</cp:lastModifiedBy>
  <cp:revision>5</cp:revision>
  <dcterms:created xsi:type="dcterms:W3CDTF">2022-02-06T07:30:23Z</dcterms:created>
  <dcterms:modified xsi:type="dcterms:W3CDTF">2022-02-06T17:31:44Z</dcterms:modified>
</cp:coreProperties>
</file>