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8" r:id="rId2"/>
    <p:sldId id="256" r:id="rId3"/>
    <p:sldId id="258" r:id="rId4"/>
    <p:sldId id="263" r:id="rId5"/>
    <p:sldId id="270" r:id="rId6"/>
    <p:sldId id="260" r:id="rId7"/>
    <p:sldId id="265" r:id="rId8"/>
    <p:sldId id="269" r:id="rId9"/>
    <p:sldId id="261" r:id="rId10"/>
    <p:sldId id="266" r:id="rId11"/>
    <p:sldId id="271" r:id="rId12"/>
    <p:sldId id="272" r:id="rId13"/>
    <p:sldId id="273" r:id="rId14"/>
    <p:sldId id="259" r:id="rId15"/>
    <p:sldId id="274" r:id="rId16"/>
    <p:sldId id="26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0000"/>
    <a:srgbClr val="4472C4"/>
    <a:srgbClr val="F79CA2"/>
    <a:srgbClr val="3C6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6"/>
    <p:restoredTop sz="94681"/>
  </p:normalViewPr>
  <p:slideViewPr>
    <p:cSldViewPr snapToGrid="0" snapToObjects="1">
      <p:cViewPr>
        <p:scale>
          <a:sx n="128" d="100"/>
          <a:sy n="128" d="100"/>
        </p:scale>
        <p:origin x="2824" y="2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7030B-3EDE-8E48-AA79-7A108A2FBAE1}" type="datetimeFigureOut">
              <a:rPr lang="de-DE" smtClean="0"/>
              <a:t>12.02.22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D359-01ED-4D4E-820A-8F1370E7EF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57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Vorstellung SL / SJ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84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aus der Praxis (Mähroboter)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88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gleichmäßige Flächenaufteilung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47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L? </a:t>
            </a:r>
            <a:r>
              <a:rPr lang="de-DE" dirty="0" err="1"/>
              <a:t>PrL</a:t>
            </a:r>
            <a:r>
              <a:rPr lang="de-DE" dirty="0"/>
              <a:t> = Polygon Rechts der Linie</a:t>
            </a:r>
          </a:p>
          <a:p>
            <a:r>
              <a:rPr lang="de-DE" dirty="0"/>
              <a:t>Was ist Area und Area Required?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34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Das Polygon soll also so zerlegt werden, dass S01 auf einem Teilpolygon mit 20% der Fläche und S02 auf einem Teilpolygon mit 80% der Fläche von CP liegt.</a:t>
            </a:r>
          </a:p>
          <a:p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11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Das Polygon soll so zerteilt werden, dass S01 auf einem Teilpolygon mit 70% der Fläche und S02 auf einem Teilpolygon mit 30% der Fläche von CP liegt.</a:t>
            </a:r>
          </a:p>
          <a:p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44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Das Polygon soll so zerteilt werden, dass S01 auf einem Teilpolygon mit 95% der Fläche und S02 auf einem Teilpolygon mit 5% der Fläche von CP liegt.</a:t>
            </a:r>
          </a:p>
          <a:p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36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12:00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44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Fall 2.1: Die Fläche die wir suchen wird jetzt größer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4D359-01ED-4D4E-820A-8F1370E7EFB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06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D4990-24F6-794C-AF67-A0B79E7C9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2F6345-F5AC-0540-9C60-601F24E94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46449-A500-C64A-9D5A-0E58116A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FFF21-4502-464F-9C38-0E389539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70CA2-3633-7F44-B6C5-8B5A3FB5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F9C1-518A-134A-A7D3-E5095014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DD09EA-8E73-7D45-9632-31293FD1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C78F6-D0BD-8249-944B-A3C03C6C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292B1-4E33-5543-B1E8-A0F6CC51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6F591-B554-B645-8E3C-9F095C8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1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CF51D5-1750-A44C-B7C6-7E0389ED8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EA85F5-6D0C-6744-B7A7-2A369CE1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CA962-7616-D94C-BF3C-078816A1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5DBC-C48E-5346-9CA2-0D8AAE16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691E6-64FB-5745-B66A-92EF04C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33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605EC-F9CF-DC44-89E7-139AA18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ED8E9-2390-2644-AA3C-056E3242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75792-5932-524F-9BE7-CC386CCB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1B466-F488-A545-8BEB-692DD78C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CC1E8-FDC2-2747-B003-BEA32186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8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C0759-EBEE-E043-81E9-F84457F2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066166-90C4-A84E-8A99-7F64AAF1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9810A-C919-3D47-A87A-E62D2326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9B36E-16F9-7743-977D-812DC16B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BCA34C-0320-484C-8C53-15870CF9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84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7388A-BC41-F146-97F5-126FAD3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16AC9A-5FA1-4C4A-9DF9-8C78E1688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DBF80-9A91-3745-A5C0-C8674537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E8011-BD3C-8E4C-8B54-40EB0A99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7664F0-E8D3-8C4F-88E8-5DB7A288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907BA-322D-8247-8BD1-8A60A28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15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153A3-27CB-8749-8562-4ED3F5B4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B617C-AF6F-5449-BE0E-EB5F7886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B914AC-17C1-5C4F-92BB-F6F50DE1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3DD703-79C1-8A47-BF8A-6910CB427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C80CD-6AD6-454B-A47B-D735EC3D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C2EB5A-2FD9-F442-9710-4482424B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D304C6-993C-2045-97F3-66A7F216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3FC056-70CB-9043-81BB-B1F1A8AE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Smiley 9">
            <a:extLst>
              <a:ext uri="{FF2B5EF4-FFF2-40B4-BE49-F238E27FC236}">
                <a16:creationId xmlns:a16="http://schemas.microsoft.com/office/drawing/2014/main" id="{EA7E3ECC-FBF3-284A-A40B-A5B94DCED8CB}"/>
              </a:ext>
            </a:extLst>
          </p:cNvPr>
          <p:cNvSpPr/>
          <p:nvPr userDrawn="1"/>
        </p:nvSpPr>
        <p:spPr>
          <a:xfrm>
            <a:off x="1032641" y="1024759"/>
            <a:ext cx="1206062" cy="88286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56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5EAEE-AC3D-2B4F-AB6C-62CF589E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3FA4DA-F786-E14A-9E94-FE5D90EF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EEFA37-3B40-B345-A21A-16B03E3C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350AF3-1FBC-F947-845E-55D6958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2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3D1BDC-B552-4B40-AE96-E64D70A4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3BAE50-91BF-5742-9A6D-73AE062D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B4A615-3AFA-CF4A-A925-7372DC71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69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26D1B-C07B-7346-AC05-70E26AF8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29924-7630-0845-BAB3-2427ACBE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8FD362-0E76-8F49-B872-26DEC0ED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5FBCF1-15AE-534B-AF8D-333AF55C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CE25B-5256-9D4B-B552-6D0D0C0A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E3994-674A-C944-9CEC-682479E4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7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CC718-416C-0F4E-B9B3-A335EAEF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A61D35-9704-3740-84B2-C91698B10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A221F8-6FD0-8E4C-8941-84F83465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4F0E8-538A-8E4B-97B1-C0C2725D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A6BD06-A101-8D45-A6E1-EEF7FDB5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C0FF9-176F-3E42-A016-DCC47733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9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2287-A600-494D-80B3-5134C139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27C62E-DB9E-4C49-A905-83E86056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D9EE2-F553-9049-A931-0222B64AB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14.02.22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C5A610-CBE3-2947-BB9A-79813A371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1B640-BA17-D246-A955-838E986EA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7F64-5B15-6D4F-AE85-70F08BDC12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72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19E4F7C-6326-754D-9FF7-288520DE05A7}"/>
              </a:ext>
            </a:extLst>
          </p:cNvPr>
          <p:cNvSpPr txBox="1"/>
          <p:nvPr/>
        </p:nvSpPr>
        <p:spPr>
          <a:xfrm>
            <a:off x="1036983" y="1158934"/>
            <a:ext cx="1011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Gleichmäßige Flächenaufteilung von Polygonen</a:t>
            </a:r>
            <a:endParaRPr lang="de-DE" sz="413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342917-3D17-B240-95A5-3C4082A1DEE3}"/>
              </a:ext>
            </a:extLst>
          </p:cNvPr>
          <p:cNvSpPr txBox="1"/>
          <p:nvPr/>
        </p:nvSpPr>
        <p:spPr>
          <a:xfrm>
            <a:off x="2186609" y="2079228"/>
            <a:ext cx="824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Sebastian Loder	Jan Steffen </a:t>
            </a:r>
            <a:r>
              <a:rPr lang="de-DE" sz="2800" dirty="0" err="1"/>
              <a:t>Jendrny</a:t>
            </a:r>
            <a:endParaRPr lang="de-DE" sz="287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981C24-98F1-9F46-8832-43D88CF49475}"/>
              </a:ext>
            </a:extLst>
          </p:cNvPr>
          <p:cNvSpPr txBox="1"/>
          <p:nvPr/>
        </p:nvSpPr>
        <p:spPr>
          <a:xfrm>
            <a:off x="838200" y="4255553"/>
            <a:ext cx="10515600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>
                <a:effectLst/>
                <a:latin typeface="FrutigerLTCom"/>
              </a:rPr>
              <a:t>Algorithmische Geometrie</a:t>
            </a:r>
            <a:r>
              <a:rPr lang="de-DE" sz="1600" b="1" dirty="0">
                <a:latin typeface="FrutigerLTCom"/>
              </a:rPr>
              <a:t>, </a:t>
            </a:r>
            <a:r>
              <a:rPr lang="de-DE" sz="1600" b="1" dirty="0">
                <a:effectLst/>
                <a:latin typeface="FrutigerLTCom"/>
              </a:rPr>
              <a:t>Seminar 1904</a:t>
            </a:r>
            <a:br>
              <a:rPr lang="de-DE" sz="1600" b="0" dirty="0">
                <a:effectLst/>
                <a:latin typeface="FrutigerLTCom"/>
              </a:rPr>
            </a:br>
            <a:r>
              <a:rPr lang="de-DE" sz="1600" b="0" dirty="0">
                <a:effectLst/>
                <a:latin typeface="FrutigerLTCom"/>
              </a:rPr>
              <a:t>im Wintersemester 2021/22 </a:t>
            </a:r>
            <a:endParaRPr lang="de-DE" sz="1600" dirty="0"/>
          </a:p>
          <a:p>
            <a:r>
              <a:rPr lang="de-DE" sz="1600" b="0" dirty="0">
                <a:effectLst/>
                <a:latin typeface="FrutigerLTCom"/>
              </a:rPr>
              <a:t>veranstaltet vom Lehrgebiet Kooperative Systeme </a:t>
            </a:r>
          </a:p>
          <a:p>
            <a:r>
              <a:rPr lang="de-DE" sz="1600" b="0" dirty="0">
                <a:effectLst/>
                <a:latin typeface="FrutigerLTCom"/>
              </a:rPr>
              <a:t>der </a:t>
            </a:r>
            <a:r>
              <a:rPr lang="de-DE" sz="1600" b="0" dirty="0" err="1">
                <a:effectLst/>
                <a:latin typeface="FrutigerLTCom"/>
              </a:rPr>
              <a:t>Fakultät</a:t>
            </a:r>
            <a:r>
              <a:rPr lang="de-DE" sz="1600" b="0" dirty="0">
                <a:effectLst/>
                <a:latin typeface="FrutigerLTCom"/>
              </a:rPr>
              <a:t> </a:t>
            </a:r>
            <a:r>
              <a:rPr lang="de-DE" sz="1600" b="0" dirty="0" err="1">
                <a:effectLst/>
                <a:latin typeface="FrutigerLTCom"/>
              </a:rPr>
              <a:t>für</a:t>
            </a:r>
            <a:r>
              <a:rPr lang="de-DE" sz="1600" b="0" dirty="0">
                <a:effectLst/>
                <a:latin typeface="FrutigerLTCom"/>
              </a:rPr>
              <a:t> Mathematik und Informatik </a:t>
            </a:r>
            <a:endParaRPr lang="de-DE" sz="1600" dirty="0"/>
          </a:p>
          <a:p>
            <a:r>
              <a:rPr lang="de-DE" sz="1600" b="0" dirty="0">
                <a:effectLst/>
                <a:latin typeface="FrutigerLTCom"/>
              </a:rPr>
              <a:t>Christian </a:t>
            </a:r>
            <a:r>
              <a:rPr lang="de-DE" sz="1600" b="0" dirty="0" err="1">
                <a:effectLst/>
                <a:latin typeface="FrutigerLTCom"/>
              </a:rPr>
              <a:t>Icking</a:t>
            </a:r>
            <a:r>
              <a:rPr lang="de-DE" sz="1600" b="0" dirty="0">
                <a:effectLst/>
                <a:latin typeface="FrutigerLTCom"/>
              </a:rPr>
              <a:t>, </a:t>
            </a:r>
            <a:r>
              <a:rPr lang="de-DE" sz="1600" b="0" dirty="0" err="1">
                <a:effectLst/>
                <a:latin typeface="FrutigerLTCom"/>
              </a:rPr>
              <a:t>Lihong</a:t>
            </a:r>
            <a:r>
              <a:rPr lang="de-DE" sz="1600" b="0" dirty="0">
                <a:effectLst/>
                <a:latin typeface="FrutigerLTCom"/>
              </a:rPr>
              <a:t> Ma </a:t>
            </a:r>
            <a:endParaRPr lang="de-DE" sz="160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D149E6-4F61-F747-AAE1-C42258E0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E687CB9-8F44-8D44-9C2F-4ED4CF96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Seminar Algorithmische Geometrie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7641CAA-6A7F-FA48-9927-0DC9773D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73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0A2F54B-63E1-554B-89FB-8567A474C17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03D3D2E-8A11-F741-8956-453E2E0E11ED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0CBB8BF-0382-2943-B31E-1345883431A9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2.1 - Interpolation und Ergebnis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8ABC3CB-0732-6246-8E5E-0E514639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50C8B60F-F11E-EC4B-9706-2BC0ACC87594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3180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Da bei allen vorangegangenen Polygonpunkten (insbesondere bei V04) noch die Bedingung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&lt; AreaRequired(S01)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galt, muss es zwischen V04 und V05 eine Position geben, bei der gilt: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== AreaRequired(S01)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Dieser Punkt wird durch Interpolation bestimmt und das Polygon wird zerlegt.</a:t>
                </a: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50C8B60F-F11E-EC4B-9706-2BC0ACC87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318000" cy="4154984"/>
              </a:xfrm>
              <a:prstGeom prst="rect">
                <a:avLst/>
              </a:prstGeom>
              <a:blipFill>
                <a:blip r:embed="rId3"/>
                <a:stretch>
                  <a:fillRect l="-1205" t="-915" b="-21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57A8010-3F9B-EA41-889E-13741F112D10}"/>
              </a:ext>
            </a:extLst>
          </p:cNvPr>
          <p:cNvCxnSpPr>
            <a:cxnSpLocks/>
          </p:cNvCxnSpPr>
          <p:nvPr/>
        </p:nvCxnSpPr>
        <p:spPr>
          <a:xfrm flipH="1">
            <a:off x="9328727" y="5576270"/>
            <a:ext cx="711200" cy="0"/>
          </a:xfrm>
          <a:prstGeom prst="straightConnector1">
            <a:avLst/>
          </a:prstGeom>
          <a:ln w="19050">
            <a:solidFill>
              <a:srgbClr val="3C66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B53562A-EA3E-3C48-8B76-87E684567780}"/>
              </a:ext>
            </a:extLst>
          </p:cNvPr>
          <p:cNvSpPr txBox="1"/>
          <p:nvPr/>
        </p:nvSpPr>
        <p:spPr>
          <a:xfrm>
            <a:off x="7922398" y="4381215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0.70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4560402-DC7D-6544-B70F-51F32E6F9925}"/>
              </a:ext>
            </a:extLst>
          </p:cNvPr>
          <p:cNvSpPr txBox="1"/>
          <p:nvPr/>
        </p:nvSpPr>
        <p:spPr>
          <a:xfrm>
            <a:off x="10659027" y="4781708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0.30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1D71C7-3279-274A-BCAC-667A9339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8836CF-BE7F-A24E-8705-F168A392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EEC49-F34F-E042-AE73-CBA21CBA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4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0A2F54B-63E1-554B-89FB-8567A474C17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03D3D2E-8A11-F741-8956-453E2E0E11ED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0CBB8BF-0382-2943-B31E-1345883431A9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2.2 - „</a:t>
            </a:r>
            <a:r>
              <a:rPr lang="de-DE" sz="2200" dirty="0" err="1"/>
              <a:t>PrL</a:t>
            </a:r>
            <a:r>
              <a:rPr lang="de-DE" sz="2200" dirty="0"/>
              <a:t> zu klein und Le = Sn“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575095C-6B72-6846-A275-A5B1E811B7EF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Um Fall 2.2 hervorzurufen, gilt nun</a:t>
                </a:r>
              </a:p>
              <a:p>
                <a:r>
                  <a:rPr lang="de-DE" sz="2200" dirty="0"/>
                  <a:t>c(S01) = 0.95</a:t>
                </a:r>
              </a:p>
              <a:p>
                <a:r>
                  <a:rPr lang="de-DE" sz="2200" dirty="0"/>
                  <a:t>c(S02) = 0.05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Nach der Initialisierung gilt (wie im Fall 2.1):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&lt; AreaRequired(S01)</a:t>
                </a:r>
              </a:p>
              <a:p>
                <a:endParaRPr lang="de-DE" sz="2200" dirty="0"/>
              </a:p>
              <a:p>
                <a:r>
                  <a:rPr lang="de-DE" sz="2200" dirty="0">
                    <a:sym typeface="Wingdings" pitchFamily="2" charset="2"/>
                  </a:rPr>
                  <a:t></a:t>
                </a:r>
                <a:r>
                  <a:rPr lang="de-DE" sz="2200" dirty="0"/>
                  <a:t>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muss in diesem Fall vergrößert werden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575095C-6B72-6846-A275-A5B1E811B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3139321"/>
              </a:xfrm>
              <a:prstGeom prst="rect">
                <a:avLst/>
              </a:prstGeom>
              <a:blipFill>
                <a:blip r:embed="rId3"/>
                <a:stretch>
                  <a:fillRect l="-1245" t="-1210" b="-28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CA08DC5C-D0F3-BE4B-B4D0-52F8525C9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3C0E42A-D399-AC49-9D8D-9CD612A4D9BD}"/>
              </a:ext>
            </a:extLst>
          </p:cNvPr>
          <p:cNvSpPr txBox="1"/>
          <p:nvPr/>
        </p:nvSpPr>
        <p:spPr>
          <a:xfrm>
            <a:off x="7922398" y="4381215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0.95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2E25F2-5D51-DA4B-A860-464F074BB0B5}"/>
              </a:ext>
            </a:extLst>
          </p:cNvPr>
          <p:cNvSpPr txBox="1"/>
          <p:nvPr/>
        </p:nvSpPr>
        <p:spPr>
          <a:xfrm>
            <a:off x="10659027" y="4781708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0.05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E6B7E2-4B4B-FE48-896A-695B0C27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C9C906-9E50-344F-8CA8-F2C1C3D8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C807C-EE44-514E-9907-1DD43576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48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8F2447C-3172-BC49-8DA3-FCF82719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0A2F54B-63E1-554B-89FB-8567A474C17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03D3D2E-8A11-F741-8956-453E2E0E11ED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0CBB8BF-0382-2943-B31E-1345883431A9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Verschiebe L</a:t>
            </a:r>
            <a:r>
              <a:rPr lang="de-DE" sz="2200" baseline="-25000" dirty="0"/>
              <a:t>s</a:t>
            </a:r>
            <a:r>
              <a:rPr lang="de-DE" sz="2200" dirty="0"/>
              <a:t> gegen den Uhrzeigersinn</a:t>
            </a:r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D7544E81-3BAF-A64B-A819-86C2FE7D485A}"/>
              </a:ext>
            </a:extLst>
          </p:cNvPr>
          <p:cNvSpPr>
            <a:spLocks noChangeAspect="1"/>
          </p:cNvSpPr>
          <p:nvPr/>
        </p:nvSpPr>
        <p:spPr>
          <a:xfrm rot="1102735">
            <a:off x="7214509" y="4647246"/>
            <a:ext cx="922731" cy="922731"/>
          </a:xfrm>
          <a:prstGeom prst="arc">
            <a:avLst/>
          </a:prstGeom>
          <a:ln w="19050">
            <a:solidFill>
              <a:srgbClr val="3C66D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937407BA-852E-E64A-9781-DA772A2F973D}"/>
              </a:ext>
            </a:extLst>
          </p:cNvPr>
          <p:cNvSpPr>
            <a:spLocks noChangeAspect="1"/>
          </p:cNvSpPr>
          <p:nvPr/>
        </p:nvSpPr>
        <p:spPr>
          <a:xfrm rot="19203453">
            <a:off x="7845747" y="4949924"/>
            <a:ext cx="2426552" cy="2426552"/>
          </a:xfrm>
          <a:prstGeom prst="arc">
            <a:avLst/>
          </a:prstGeom>
          <a:ln w="19050">
            <a:solidFill>
              <a:srgbClr val="3C66D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9B5C626-A656-E741-A69C-AD08166177E5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9781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L</a:t>
                </a:r>
                <a:r>
                  <a:rPr lang="de-DE" sz="2200" baseline="-25000" dirty="0"/>
                  <a:t>e</a:t>
                </a:r>
                <a:r>
                  <a:rPr lang="de-DE" sz="2200" dirty="0"/>
                  <a:t> wird gegen den Uhrzeigersinn von Punkt zu Punkt versetzt. Der Algorithmus stoppt, wenn eine der beiden folgenden Bedingungen eintritt:</a:t>
                </a:r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&gt; AreaRequired(S01) </a:t>
                </a:r>
                <a:r>
                  <a:rPr lang="de-DE" sz="2200" dirty="0">
                    <a:sym typeface="Wingdings" pitchFamily="2" charset="2"/>
                  </a:rPr>
                  <a:t></a:t>
                </a:r>
                <a:r>
                  <a:rPr lang="de-DE" sz="2200" dirty="0"/>
                  <a:t> </a:t>
                </a:r>
                <a:r>
                  <a:rPr lang="de-DE" sz="2200" dirty="0">
                    <a:hlinkClick r:id="rId3" action="ppaction://hlinksldjump"/>
                  </a:rPr>
                  <a:t>Fall 2.1</a:t>
                </a:r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Le == Sn (letzter Standort in W())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In nebenstehendem Beispiel rückt L</a:t>
                </a:r>
                <a:r>
                  <a:rPr lang="de-DE" sz="2200" baseline="-25000" dirty="0"/>
                  <a:t>e</a:t>
                </a:r>
                <a:r>
                  <a:rPr lang="de-DE" sz="2200" dirty="0"/>
                  <a:t> bis S02 vor, welcher letzter Standort in W() ist. An dieser Position gilt immer noch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&lt; 95% der Fläche von CP.</a:t>
                </a: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9B5C626-A656-E741-A69C-AD081661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97818" cy="3477875"/>
              </a:xfrm>
              <a:prstGeom prst="rect">
                <a:avLst/>
              </a:prstGeom>
              <a:blipFill>
                <a:blip r:embed="rId4"/>
                <a:stretch>
                  <a:fillRect l="-1227" t="-1091" r="-2045" b="-2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ogen 20">
            <a:extLst>
              <a:ext uri="{FF2B5EF4-FFF2-40B4-BE49-F238E27FC236}">
                <a16:creationId xmlns:a16="http://schemas.microsoft.com/office/drawing/2014/main" id="{ACCDC453-1CD1-EF49-8F68-8E4DB6A2BB32}"/>
              </a:ext>
            </a:extLst>
          </p:cNvPr>
          <p:cNvSpPr>
            <a:spLocks noChangeAspect="1"/>
          </p:cNvSpPr>
          <p:nvPr/>
        </p:nvSpPr>
        <p:spPr>
          <a:xfrm rot="16934653">
            <a:off x="10051370" y="5028323"/>
            <a:ext cx="500623" cy="500623"/>
          </a:xfrm>
          <a:prstGeom prst="arc">
            <a:avLst/>
          </a:prstGeom>
          <a:ln w="19050">
            <a:solidFill>
              <a:srgbClr val="3C66D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AE9C0A6-E55B-634B-9430-48D743B983C8}"/>
              </a:ext>
            </a:extLst>
          </p:cNvPr>
          <p:cNvSpPr txBox="1"/>
          <p:nvPr/>
        </p:nvSpPr>
        <p:spPr>
          <a:xfrm>
            <a:off x="7922398" y="4381215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0.95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F4EB095-926C-904C-9F49-CFD80E75EE2D}"/>
              </a:ext>
            </a:extLst>
          </p:cNvPr>
          <p:cNvSpPr txBox="1"/>
          <p:nvPr/>
        </p:nvSpPr>
        <p:spPr>
          <a:xfrm>
            <a:off x="10659027" y="4781708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0.05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3CF773-49D7-1B41-AAFE-FDCD1AA1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0DEAB8-83FE-6744-9D1D-1DCA080C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23F69-AE13-4144-B7D1-18131B78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58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0A2F54B-63E1-554B-89FB-8567A474C17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03D3D2E-8A11-F741-8956-453E2E0E11ED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0CBB8BF-0382-2943-B31E-1345883431A9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Verschiebe L</a:t>
            </a:r>
            <a:r>
              <a:rPr lang="de-DE" sz="2200" baseline="-25000" dirty="0"/>
              <a:t>s</a:t>
            </a:r>
            <a:r>
              <a:rPr lang="de-DE" sz="2200" dirty="0"/>
              <a:t> im Uhrzeigersinn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40D7BD5-1DB4-244E-A5C3-6FA799EFFCEF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L</a:t>
                </a:r>
                <a:r>
                  <a:rPr lang="de-DE" sz="2200" baseline="-25000" dirty="0"/>
                  <a:t>s</a:t>
                </a:r>
                <a:r>
                  <a:rPr lang="de-DE" sz="2200" dirty="0"/>
                  <a:t> wird entlang von CP im Uhrzeigersinn verschoben, bis gilt: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== AreaRequired(S01)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Wenn dieser Punkt erreicht ist, wird das Polygon zerlegt.</a:t>
                </a:r>
              </a:p>
              <a:p>
                <a:endParaRPr lang="de-DE" sz="2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40D7BD5-1DB4-244E-A5C3-6FA799E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2800767"/>
              </a:xfrm>
              <a:prstGeom prst="rect">
                <a:avLst/>
              </a:prstGeom>
              <a:blipFill>
                <a:blip r:embed="rId3"/>
                <a:stretch>
                  <a:fillRect l="-1245" t="-1357" r="-20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BFCFA778-C3B0-3C47-8472-4C677DCB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3AB9122-2423-934E-8303-6C2FBF6B6948}"/>
              </a:ext>
            </a:extLst>
          </p:cNvPr>
          <p:cNvCxnSpPr>
            <a:cxnSpLocks/>
          </p:cNvCxnSpPr>
          <p:nvPr/>
        </p:nvCxnSpPr>
        <p:spPr>
          <a:xfrm>
            <a:off x="10585133" y="1931600"/>
            <a:ext cx="361290" cy="1039435"/>
          </a:xfrm>
          <a:prstGeom prst="straightConnector1">
            <a:avLst/>
          </a:prstGeom>
          <a:ln w="19050">
            <a:solidFill>
              <a:srgbClr val="3C66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8907319-B540-894D-BC40-60650BA9A5CA}"/>
              </a:ext>
            </a:extLst>
          </p:cNvPr>
          <p:cNvSpPr txBox="1"/>
          <p:nvPr/>
        </p:nvSpPr>
        <p:spPr>
          <a:xfrm>
            <a:off x="7922398" y="4381215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0.95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61B186D-FF75-7E48-96AB-D9B664DA40CA}"/>
              </a:ext>
            </a:extLst>
          </p:cNvPr>
          <p:cNvSpPr txBox="1"/>
          <p:nvPr/>
        </p:nvSpPr>
        <p:spPr>
          <a:xfrm>
            <a:off x="10659027" y="4781708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0.05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3B695D-9C9B-1240-AFDB-D1DE849C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CF5CA8-12EF-F241-87CF-D928FDD1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5FC13-83D8-4C4E-945C-19391E9F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77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4006645" y="4316361"/>
            <a:ext cx="4365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/>
              <a:t>3 min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84C3D51-BA26-4049-AAD3-BDED882079C9}"/>
              </a:ext>
            </a:extLst>
          </p:cNvPr>
          <p:cNvSpPr txBox="1"/>
          <p:nvPr/>
        </p:nvSpPr>
        <p:spPr>
          <a:xfrm>
            <a:off x="2320412" y="1669483"/>
            <a:ext cx="77379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dirty="0"/>
              <a:t>Video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B3D0B222-3330-2A48-9AD8-BE6A4346A051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5067C6A-4A4F-1749-A1BE-F8B9181A24B1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– Grundidee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F6BAA1-5080-3C4D-ADB5-26B8CD54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6EA01C-4C5B-E04E-B2D4-AEF1E2C3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D2F6045-2DB0-3F4B-A595-76FC35F1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6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8421AFC9-93B7-174C-AC98-B470AEE31E8F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9154523-AF7D-E44A-8128-3BB530E36F17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Schluss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4AEC5C-CE02-C747-9EE3-97777A54B912}"/>
              </a:ext>
            </a:extLst>
          </p:cNvPr>
          <p:cNvSpPr txBox="1"/>
          <p:nvPr/>
        </p:nvSpPr>
        <p:spPr>
          <a:xfrm>
            <a:off x="360000" y="788511"/>
            <a:ext cx="11050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Zusammenfassung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Problem und Lösung der verankerten Flächenaufteilung wurde vorgestellt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Komplexität zur Lösung des Problems ist O(pn</a:t>
            </a:r>
            <a:r>
              <a:rPr lang="de-DE" sz="2200" baseline="30000" dirty="0"/>
              <a:t>2</a:t>
            </a:r>
            <a:r>
              <a:rPr lang="de-DE" sz="2200" dirty="0"/>
              <a:t> +</a:t>
            </a:r>
            <a:r>
              <a:rPr lang="de-DE" sz="2200" dirty="0" err="1"/>
              <a:t>vn</a:t>
            </a:r>
            <a:r>
              <a:rPr lang="de-DE" sz="2200" dirty="0"/>
              <a:t>) mit p = 1 für den konvexen Fall</a:t>
            </a:r>
          </a:p>
          <a:p>
            <a:pPr lvl="1"/>
            <a:r>
              <a:rPr lang="de-DE" sz="2200" dirty="0"/>
              <a:t>(</a:t>
            </a:r>
            <a:r>
              <a:rPr lang="de-DE" sz="2200" dirty="0" err="1"/>
              <a:t>n</a:t>
            </a:r>
            <a:r>
              <a:rPr lang="de-DE" sz="2200" dirty="0"/>
              <a:t> = Anzahl Standorte, v = Anzahl Polygonpunkte, p = Anzahl konvexe Teilpolygone)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dirty="0"/>
              <a:t>Ausblick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Optimierung des Algorithmus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 dirty="0"/>
              <a:t>konvexes Polygon: Reihenfolge der Punkte des Eingabepolygons bzw.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 dirty="0"/>
              <a:t>Nicht konvexes, nicht einfaches Polygon: Art der Aufteilung des Polygons in konvexe Teilpolygone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Für Roboterplanung können ggf. kompakte Flächen (im Sinne des kleinsten umschließenden Durchmessers) von Vorteil sein, da hier eine effizientere Bewegungsplanung möglich ist</a:t>
            </a:r>
            <a:endParaRPr lang="de-DE" sz="2200" dirty="0">
              <a:solidFill>
                <a:srgbClr val="FF0000"/>
              </a:solidFill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947EC584-E5E9-3A45-B300-CCFBD252D138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40C173-295C-FB47-8279-436AA50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03E177-A9CC-1A41-8290-EEDD62ED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9A5F3B8-1E7C-5345-939B-D59D260B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41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8421AFC9-93B7-174C-AC98-B470AEE31E8F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9154523-AF7D-E44A-8128-3BB530E36F17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Schluss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B993516-CCD8-124F-9937-97DEBB5B60D9}"/>
              </a:ext>
            </a:extLst>
          </p:cNvPr>
          <p:cNvCxnSpPr>
            <a:cxnSpLocks/>
          </p:cNvCxnSpPr>
          <p:nvPr/>
        </p:nvCxnSpPr>
        <p:spPr>
          <a:xfrm>
            <a:off x="360000" y="6270183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8D3DCC-6E50-734E-9586-A6025D01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E6C27-2C5D-6F48-B0AC-E3646B4F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88BFF59-C231-0F4B-929B-7271143A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25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85D72C2E-85FC-4A41-8453-713E78083CEE}"/>
              </a:ext>
            </a:extLst>
          </p:cNvPr>
          <p:cNvSpPr/>
          <p:nvPr/>
        </p:nvSpPr>
        <p:spPr>
          <a:xfrm>
            <a:off x="2737176" y="1878410"/>
            <a:ext cx="1523518" cy="3226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45E939D-935E-E648-829B-82DD550247D6}"/>
              </a:ext>
            </a:extLst>
          </p:cNvPr>
          <p:cNvSpPr/>
          <p:nvPr/>
        </p:nvSpPr>
        <p:spPr>
          <a:xfrm>
            <a:off x="4260693" y="1878410"/>
            <a:ext cx="3524769" cy="322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243D97C-D241-EA48-A510-1C494AF28654}"/>
              </a:ext>
            </a:extLst>
          </p:cNvPr>
          <p:cNvSpPr/>
          <p:nvPr/>
        </p:nvSpPr>
        <p:spPr>
          <a:xfrm>
            <a:off x="1776549" y="1878410"/>
            <a:ext cx="960627" cy="322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788511"/>
            <a:ext cx="11138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“Problem der verankerten Flächenaufteilung“ bzw. „</a:t>
            </a:r>
            <a:r>
              <a:rPr lang="de-DE" sz="2200" dirty="0" err="1"/>
              <a:t>anchored</a:t>
            </a:r>
            <a:r>
              <a:rPr lang="de-DE" sz="2200" dirty="0"/>
              <a:t> </a:t>
            </a:r>
            <a:r>
              <a:rPr lang="de-DE" sz="2200" dirty="0" err="1"/>
              <a:t>area</a:t>
            </a:r>
            <a:r>
              <a:rPr lang="de-DE" sz="2200" dirty="0"/>
              <a:t> </a:t>
            </a:r>
            <a:r>
              <a:rPr lang="de-DE" sz="2200" dirty="0" err="1"/>
              <a:t>partition</a:t>
            </a:r>
            <a:r>
              <a:rPr lang="de-DE" sz="2200" dirty="0"/>
              <a:t> </a:t>
            </a:r>
            <a:r>
              <a:rPr lang="de-DE" sz="2200" dirty="0" err="1"/>
              <a:t>problem</a:t>
            </a:r>
            <a:r>
              <a:rPr lang="de-DE" sz="2200" dirty="0"/>
              <a:t>“ [1]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B5A30556-6FB9-5845-9F29-E88BCB9D948B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22C49E2-DC87-6347-88C6-AB9FEE3425CB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43B00AA-E936-D546-89C9-9D885C8C558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Einleitung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234F368-4775-A74A-B5AD-779D06E67496}"/>
              </a:ext>
            </a:extLst>
          </p:cNvPr>
          <p:cNvSpPr txBox="1"/>
          <p:nvPr/>
        </p:nvSpPr>
        <p:spPr>
          <a:xfrm>
            <a:off x="360000" y="6013815"/>
            <a:ext cx="11138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[1] Susan </a:t>
            </a:r>
            <a:r>
              <a:rPr lang="de-DE" sz="1000" dirty="0" err="1"/>
              <a:t>Hert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Vladimir </a:t>
            </a:r>
            <a:r>
              <a:rPr lang="de-DE" sz="1000" dirty="0" err="1"/>
              <a:t>Lumelsky</a:t>
            </a:r>
            <a:r>
              <a:rPr lang="de-DE" sz="1000" dirty="0"/>
              <a:t>. Polygon </a:t>
            </a:r>
            <a:r>
              <a:rPr lang="de-DE" sz="1000" dirty="0" err="1"/>
              <a:t>area</a:t>
            </a:r>
            <a:r>
              <a:rPr lang="de-DE" sz="1000" dirty="0"/>
              <a:t> </a:t>
            </a:r>
            <a:r>
              <a:rPr lang="de-DE" sz="1000" dirty="0" err="1"/>
              <a:t>decomposition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multiple-robot </a:t>
            </a:r>
            <a:r>
              <a:rPr lang="de-DE" sz="1000" dirty="0" err="1"/>
              <a:t>workspace</a:t>
            </a:r>
            <a:r>
              <a:rPr lang="de-DE" sz="1000" dirty="0"/>
              <a:t> </a:t>
            </a:r>
            <a:r>
              <a:rPr lang="de-DE" sz="1000" dirty="0" err="1"/>
              <a:t>division</a:t>
            </a:r>
            <a:r>
              <a:rPr lang="de-DE" sz="1000" dirty="0"/>
              <a:t>. International Journal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Computational</a:t>
            </a:r>
            <a:r>
              <a:rPr lang="de-DE" sz="1000" dirty="0"/>
              <a:t> </a:t>
            </a:r>
            <a:r>
              <a:rPr lang="de-DE" sz="1000" dirty="0" err="1"/>
              <a:t>Geometry</a:t>
            </a:r>
            <a:r>
              <a:rPr lang="de-DE" sz="1000" dirty="0"/>
              <a:t> &amp; </a:t>
            </a:r>
            <a:r>
              <a:rPr lang="de-DE" sz="1000" dirty="0" err="1"/>
              <a:t>Applications</a:t>
            </a:r>
            <a:r>
              <a:rPr lang="de-DE" sz="1000" dirty="0"/>
              <a:t>, 08(04):437–466, 1998.</a:t>
            </a:r>
          </a:p>
        </p:txBody>
      </p:sp>
      <p:sp>
        <p:nvSpPr>
          <p:cNvPr id="2" name="Freihandform 1">
            <a:extLst>
              <a:ext uri="{FF2B5EF4-FFF2-40B4-BE49-F238E27FC236}">
                <a16:creationId xmlns:a16="http://schemas.microsoft.com/office/drawing/2014/main" id="{5B451B62-5EC7-AF44-BCE5-20D134138028}"/>
              </a:ext>
            </a:extLst>
          </p:cNvPr>
          <p:cNvSpPr/>
          <p:nvPr/>
        </p:nvSpPr>
        <p:spPr>
          <a:xfrm>
            <a:off x="9926129" y="1472544"/>
            <a:ext cx="1605329" cy="1229650"/>
          </a:xfrm>
          <a:custGeom>
            <a:avLst/>
            <a:gdLst>
              <a:gd name="connsiteX0" fmla="*/ 448574 w 1009291"/>
              <a:gd name="connsiteY0" fmla="*/ 0 h 767751"/>
              <a:gd name="connsiteX1" fmla="*/ 0 w 1009291"/>
              <a:gd name="connsiteY1" fmla="*/ 319177 h 767751"/>
              <a:gd name="connsiteX2" fmla="*/ 172529 w 1009291"/>
              <a:gd name="connsiteY2" fmla="*/ 767751 h 767751"/>
              <a:gd name="connsiteX3" fmla="*/ 698740 w 1009291"/>
              <a:gd name="connsiteY3" fmla="*/ 767751 h 767751"/>
              <a:gd name="connsiteX4" fmla="*/ 1009291 w 1009291"/>
              <a:gd name="connsiteY4" fmla="*/ 189781 h 767751"/>
              <a:gd name="connsiteX5" fmla="*/ 448574 w 1009291"/>
              <a:gd name="connsiteY5" fmla="*/ 0 h 76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9291" h="767751">
                <a:moveTo>
                  <a:pt x="448574" y="0"/>
                </a:moveTo>
                <a:lnTo>
                  <a:pt x="0" y="319177"/>
                </a:lnTo>
                <a:lnTo>
                  <a:pt x="172529" y="767751"/>
                </a:lnTo>
                <a:lnTo>
                  <a:pt x="698740" y="767751"/>
                </a:lnTo>
                <a:lnTo>
                  <a:pt x="1009291" y="189781"/>
                </a:lnTo>
                <a:lnTo>
                  <a:pt x="448574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067CE023-FA6A-2348-AFA9-D49692584521}"/>
              </a:ext>
            </a:extLst>
          </p:cNvPr>
          <p:cNvSpPr/>
          <p:nvPr/>
        </p:nvSpPr>
        <p:spPr>
          <a:xfrm>
            <a:off x="8210453" y="2213906"/>
            <a:ext cx="1742535" cy="1699404"/>
          </a:xfrm>
          <a:custGeom>
            <a:avLst/>
            <a:gdLst>
              <a:gd name="connsiteX0" fmla="*/ 353683 w 1095554"/>
              <a:gd name="connsiteY0" fmla="*/ 0 h 1061049"/>
              <a:gd name="connsiteX1" fmla="*/ 0 w 1095554"/>
              <a:gd name="connsiteY1" fmla="*/ 526211 h 1061049"/>
              <a:gd name="connsiteX2" fmla="*/ 690113 w 1095554"/>
              <a:gd name="connsiteY2" fmla="*/ 1061049 h 1061049"/>
              <a:gd name="connsiteX3" fmla="*/ 1095554 w 1095554"/>
              <a:gd name="connsiteY3" fmla="*/ 621102 h 1061049"/>
              <a:gd name="connsiteX4" fmla="*/ 629728 w 1095554"/>
              <a:gd name="connsiteY4" fmla="*/ 569343 h 1061049"/>
              <a:gd name="connsiteX5" fmla="*/ 646981 w 1095554"/>
              <a:gd name="connsiteY5" fmla="*/ 146649 h 1061049"/>
              <a:gd name="connsiteX6" fmla="*/ 353683 w 1095554"/>
              <a:gd name="connsiteY6" fmla="*/ 0 h 10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554" h="1061049">
                <a:moveTo>
                  <a:pt x="353683" y="0"/>
                </a:moveTo>
                <a:lnTo>
                  <a:pt x="0" y="526211"/>
                </a:lnTo>
                <a:lnTo>
                  <a:pt x="690113" y="1061049"/>
                </a:lnTo>
                <a:lnTo>
                  <a:pt x="1095554" y="621102"/>
                </a:lnTo>
                <a:lnTo>
                  <a:pt x="629728" y="569343"/>
                </a:lnTo>
                <a:lnTo>
                  <a:pt x="646981" y="146649"/>
                </a:lnTo>
                <a:lnTo>
                  <a:pt x="353683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E1317EF8-5B4A-0046-8C21-B8F3DA09A932}"/>
              </a:ext>
            </a:extLst>
          </p:cNvPr>
          <p:cNvSpPr/>
          <p:nvPr/>
        </p:nvSpPr>
        <p:spPr>
          <a:xfrm>
            <a:off x="9843240" y="3794865"/>
            <a:ext cx="1742535" cy="1699404"/>
          </a:xfrm>
          <a:custGeom>
            <a:avLst/>
            <a:gdLst>
              <a:gd name="connsiteX0" fmla="*/ 353683 w 1095554"/>
              <a:gd name="connsiteY0" fmla="*/ 0 h 1061049"/>
              <a:gd name="connsiteX1" fmla="*/ 0 w 1095554"/>
              <a:gd name="connsiteY1" fmla="*/ 526211 h 1061049"/>
              <a:gd name="connsiteX2" fmla="*/ 690113 w 1095554"/>
              <a:gd name="connsiteY2" fmla="*/ 1061049 h 1061049"/>
              <a:gd name="connsiteX3" fmla="*/ 1095554 w 1095554"/>
              <a:gd name="connsiteY3" fmla="*/ 621102 h 1061049"/>
              <a:gd name="connsiteX4" fmla="*/ 629728 w 1095554"/>
              <a:gd name="connsiteY4" fmla="*/ 569343 h 1061049"/>
              <a:gd name="connsiteX5" fmla="*/ 646981 w 1095554"/>
              <a:gd name="connsiteY5" fmla="*/ 146649 h 1061049"/>
              <a:gd name="connsiteX6" fmla="*/ 353683 w 1095554"/>
              <a:gd name="connsiteY6" fmla="*/ 0 h 10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554" h="1061049">
                <a:moveTo>
                  <a:pt x="353683" y="0"/>
                </a:moveTo>
                <a:lnTo>
                  <a:pt x="0" y="526211"/>
                </a:lnTo>
                <a:lnTo>
                  <a:pt x="690113" y="1061049"/>
                </a:lnTo>
                <a:lnTo>
                  <a:pt x="1095554" y="621102"/>
                </a:lnTo>
                <a:lnTo>
                  <a:pt x="629728" y="569343"/>
                </a:lnTo>
                <a:lnTo>
                  <a:pt x="646981" y="146649"/>
                </a:lnTo>
                <a:lnTo>
                  <a:pt x="35368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4905ED4F-D6ED-9D4B-8E49-48F266E74603}"/>
              </a:ext>
            </a:extLst>
          </p:cNvPr>
          <p:cNvSpPr/>
          <p:nvPr/>
        </p:nvSpPr>
        <p:spPr>
          <a:xfrm>
            <a:off x="10234303" y="4175058"/>
            <a:ext cx="411624" cy="607918"/>
          </a:xfrm>
          <a:custGeom>
            <a:avLst/>
            <a:gdLst>
              <a:gd name="connsiteX0" fmla="*/ 138023 w 258793"/>
              <a:gd name="connsiteY0" fmla="*/ 0 h 379563"/>
              <a:gd name="connsiteX1" fmla="*/ 0 w 258793"/>
              <a:gd name="connsiteY1" fmla="*/ 172529 h 379563"/>
              <a:gd name="connsiteX2" fmla="*/ 172529 w 258793"/>
              <a:gd name="connsiteY2" fmla="*/ 379563 h 379563"/>
              <a:gd name="connsiteX3" fmla="*/ 258793 w 258793"/>
              <a:gd name="connsiteY3" fmla="*/ 138023 h 379563"/>
              <a:gd name="connsiteX4" fmla="*/ 138023 w 258793"/>
              <a:gd name="connsiteY4" fmla="*/ 0 h 37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793" h="379563">
                <a:moveTo>
                  <a:pt x="138023" y="0"/>
                </a:moveTo>
                <a:lnTo>
                  <a:pt x="0" y="172529"/>
                </a:lnTo>
                <a:lnTo>
                  <a:pt x="172529" y="379563"/>
                </a:lnTo>
                <a:lnTo>
                  <a:pt x="258793" y="138023"/>
                </a:lnTo>
                <a:lnTo>
                  <a:pt x="13802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Kreuz 14">
            <a:extLst>
              <a:ext uri="{FF2B5EF4-FFF2-40B4-BE49-F238E27FC236}">
                <a16:creationId xmlns:a16="http://schemas.microsoft.com/office/drawing/2014/main" id="{CCAA7B57-F930-1045-936C-C5A500CC62CE}"/>
              </a:ext>
            </a:extLst>
          </p:cNvPr>
          <p:cNvSpPr>
            <a:spLocks noChangeAspect="1"/>
          </p:cNvSpPr>
          <p:nvPr/>
        </p:nvSpPr>
        <p:spPr>
          <a:xfrm rot="2700000">
            <a:off x="8418302" y="2536046"/>
            <a:ext cx="180000" cy="180000"/>
          </a:xfrm>
          <a:prstGeom prst="plus">
            <a:avLst>
              <a:gd name="adj" fmla="val 43414"/>
            </a:avLst>
          </a:prstGeom>
          <a:solidFill>
            <a:srgbClr val="3C6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472C4"/>
              </a:solidFill>
            </a:endParaRPr>
          </a:p>
        </p:txBody>
      </p:sp>
      <p:sp>
        <p:nvSpPr>
          <p:cNvPr id="16" name="Kreuz 15">
            <a:extLst>
              <a:ext uri="{FF2B5EF4-FFF2-40B4-BE49-F238E27FC236}">
                <a16:creationId xmlns:a16="http://schemas.microsoft.com/office/drawing/2014/main" id="{1B65C130-330B-3C49-98A0-1F462C0271A3}"/>
              </a:ext>
            </a:extLst>
          </p:cNvPr>
          <p:cNvSpPr>
            <a:spLocks noChangeAspect="1"/>
          </p:cNvSpPr>
          <p:nvPr/>
        </p:nvSpPr>
        <p:spPr>
          <a:xfrm rot="2700000">
            <a:off x="8795861" y="3486230"/>
            <a:ext cx="180000" cy="180000"/>
          </a:xfrm>
          <a:prstGeom prst="plus">
            <a:avLst>
              <a:gd name="adj" fmla="val 43414"/>
            </a:avLst>
          </a:prstGeom>
          <a:solidFill>
            <a:srgbClr val="3C6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472C4"/>
              </a:solidFill>
            </a:endParaRPr>
          </a:p>
        </p:txBody>
      </p:sp>
      <p:sp>
        <p:nvSpPr>
          <p:cNvPr id="17" name="Kreuz 16">
            <a:extLst>
              <a:ext uri="{FF2B5EF4-FFF2-40B4-BE49-F238E27FC236}">
                <a16:creationId xmlns:a16="http://schemas.microsoft.com/office/drawing/2014/main" id="{CDE15397-2C8E-4A4C-B060-10842009BF97}"/>
              </a:ext>
            </a:extLst>
          </p:cNvPr>
          <p:cNvSpPr>
            <a:spLocks noChangeAspect="1"/>
          </p:cNvSpPr>
          <p:nvPr/>
        </p:nvSpPr>
        <p:spPr>
          <a:xfrm rot="2700000">
            <a:off x="9990266" y="2265707"/>
            <a:ext cx="180000" cy="180000"/>
          </a:xfrm>
          <a:prstGeom prst="plus">
            <a:avLst>
              <a:gd name="adj" fmla="val 43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Kreuz 19">
            <a:extLst>
              <a:ext uri="{FF2B5EF4-FFF2-40B4-BE49-F238E27FC236}">
                <a16:creationId xmlns:a16="http://schemas.microsoft.com/office/drawing/2014/main" id="{641160C5-04FA-9E43-945E-CE5CB3A1D0BD}"/>
              </a:ext>
            </a:extLst>
          </p:cNvPr>
          <p:cNvSpPr>
            <a:spLocks noChangeAspect="1"/>
          </p:cNvSpPr>
          <p:nvPr/>
        </p:nvSpPr>
        <p:spPr>
          <a:xfrm rot="2700000">
            <a:off x="9880519" y="4356469"/>
            <a:ext cx="180000" cy="180000"/>
          </a:xfrm>
          <a:prstGeom prst="plus">
            <a:avLst>
              <a:gd name="adj" fmla="val 43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Kreuz 20">
            <a:extLst>
              <a:ext uri="{FF2B5EF4-FFF2-40B4-BE49-F238E27FC236}">
                <a16:creationId xmlns:a16="http://schemas.microsoft.com/office/drawing/2014/main" id="{8147DCA2-874D-584E-9CDF-629D74E8BDD2}"/>
              </a:ext>
            </a:extLst>
          </p:cNvPr>
          <p:cNvSpPr>
            <a:spLocks noChangeAspect="1"/>
          </p:cNvSpPr>
          <p:nvPr/>
        </p:nvSpPr>
        <p:spPr>
          <a:xfrm rot="2700000">
            <a:off x="10477384" y="4210472"/>
            <a:ext cx="180000" cy="180000"/>
          </a:xfrm>
          <a:prstGeom prst="plus">
            <a:avLst>
              <a:gd name="adj" fmla="val 43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Kreuz 21">
            <a:extLst>
              <a:ext uri="{FF2B5EF4-FFF2-40B4-BE49-F238E27FC236}">
                <a16:creationId xmlns:a16="http://schemas.microsoft.com/office/drawing/2014/main" id="{A08BC9D7-A04A-E84A-8C7D-D11448866658}"/>
              </a:ext>
            </a:extLst>
          </p:cNvPr>
          <p:cNvSpPr>
            <a:spLocks noChangeAspect="1"/>
          </p:cNvSpPr>
          <p:nvPr/>
        </p:nvSpPr>
        <p:spPr>
          <a:xfrm rot="2700000">
            <a:off x="11298345" y="4913002"/>
            <a:ext cx="180000" cy="180000"/>
          </a:xfrm>
          <a:prstGeom prst="plus">
            <a:avLst>
              <a:gd name="adj" fmla="val 43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Kreuz 22">
            <a:extLst>
              <a:ext uri="{FF2B5EF4-FFF2-40B4-BE49-F238E27FC236}">
                <a16:creationId xmlns:a16="http://schemas.microsoft.com/office/drawing/2014/main" id="{01791E2D-F541-114D-9F4C-F3470D2A6DAB}"/>
              </a:ext>
            </a:extLst>
          </p:cNvPr>
          <p:cNvSpPr>
            <a:spLocks noChangeAspect="1"/>
          </p:cNvSpPr>
          <p:nvPr/>
        </p:nvSpPr>
        <p:spPr>
          <a:xfrm rot="2700000">
            <a:off x="11252250" y="2048548"/>
            <a:ext cx="180000" cy="180000"/>
          </a:xfrm>
          <a:prstGeom prst="plus">
            <a:avLst>
              <a:gd name="adj" fmla="val 43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18B9E65-25E6-FE44-8821-8878FBD8CEB8}"/>
              </a:ext>
            </a:extLst>
          </p:cNvPr>
          <p:cNvSpPr txBox="1"/>
          <p:nvPr/>
        </p:nvSpPr>
        <p:spPr>
          <a:xfrm>
            <a:off x="8358113" y="2673560"/>
            <a:ext cx="941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C66DF"/>
                </a:solidFill>
              </a:rPr>
              <a:t>c</a:t>
            </a:r>
            <a:r>
              <a:rPr lang="de-DE" sz="1400" baseline="-25000" dirty="0">
                <a:solidFill>
                  <a:srgbClr val="3C66DF"/>
                </a:solidFill>
              </a:rPr>
              <a:t>1</a:t>
            </a:r>
            <a:r>
              <a:rPr lang="de-DE" sz="1400" dirty="0">
                <a:solidFill>
                  <a:srgbClr val="3C66DF"/>
                </a:solidFill>
              </a:rPr>
              <a:t> = 50%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83B81F4-4BB8-2240-8D3E-368C27C8806E}"/>
              </a:ext>
            </a:extLst>
          </p:cNvPr>
          <p:cNvSpPr txBox="1"/>
          <p:nvPr/>
        </p:nvSpPr>
        <p:spPr>
          <a:xfrm>
            <a:off x="8255087" y="3625307"/>
            <a:ext cx="826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C66DF"/>
                </a:solidFill>
              </a:rPr>
              <a:t>c</a:t>
            </a:r>
            <a:r>
              <a:rPr lang="de-DE" sz="1400" baseline="-25000" dirty="0">
                <a:solidFill>
                  <a:srgbClr val="3C66DF"/>
                </a:solidFill>
              </a:rPr>
              <a:t>2</a:t>
            </a:r>
            <a:r>
              <a:rPr lang="de-DE" sz="1400" dirty="0">
                <a:solidFill>
                  <a:srgbClr val="3C66DF"/>
                </a:solidFill>
              </a:rPr>
              <a:t> = 50%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8D27A20-C23C-364B-957A-1F4A6DE7A450}"/>
              </a:ext>
            </a:extLst>
          </p:cNvPr>
          <p:cNvSpPr txBox="1"/>
          <p:nvPr/>
        </p:nvSpPr>
        <p:spPr>
          <a:xfrm>
            <a:off x="10085425" y="2329098"/>
            <a:ext cx="82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c</a:t>
            </a:r>
            <a:r>
              <a:rPr lang="de-DE" sz="1400" baseline="-25000" dirty="0">
                <a:solidFill>
                  <a:srgbClr val="FF0000"/>
                </a:solidFill>
              </a:rPr>
              <a:t>1</a:t>
            </a:r>
            <a:r>
              <a:rPr lang="de-DE" sz="1400" dirty="0">
                <a:solidFill>
                  <a:srgbClr val="FF0000"/>
                </a:solidFill>
              </a:rPr>
              <a:t> = 80%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600E745-C482-3B40-85B6-4F5D7C9EC386}"/>
              </a:ext>
            </a:extLst>
          </p:cNvPr>
          <p:cNvSpPr txBox="1"/>
          <p:nvPr/>
        </p:nvSpPr>
        <p:spPr>
          <a:xfrm>
            <a:off x="11241829" y="2166148"/>
            <a:ext cx="82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c</a:t>
            </a:r>
            <a:r>
              <a:rPr lang="de-DE" sz="1400" baseline="-25000" dirty="0">
                <a:solidFill>
                  <a:srgbClr val="FF0000"/>
                </a:solidFill>
              </a:rPr>
              <a:t>2</a:t>
            </a:r>
            <a:r>
              <a:rPr lang="de-DE" sz="1400" dirty="0">
                <a:solidFill>
                  <a:srgbClr val="FF0000"/>
                </a:solidFill>
              </a:rPr>
              <a:t> = 20%</a:t>
            </a:r>
            <a:endParaRPr lang="de-DE" sz="1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1536572-AFAF-A74A-91C2-DCAEFD94E2A8}"/>
              </a:ext>
            </a:extLst>
          </p:cNvPr>
          <p:cNvSpPr txBox="1"/>
          <p:nvPr/>
        </p:nvSpPr>
        <p:spPr>
          <a:xfrm>
            <a:off x="9376696" y="4068613"/>
            <a:ext cx="82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c</a:t>
            </a:r>
            <a:r>
              <a:rPr lang="de-DE" sz="1400" baseline="-25000" dirty="0">
                <a:solidFill>
                  <a:srgbClr val="FF0000"/>
                </a:solidFill>
              </a:rPr>
              <a:t>1</a:t>
            </a:r>
            <a:r>
              <a:rPr lang="de-DE" sz="1400" dirty="0">
                <a:solidFill>
                  <a:srgbClr val="FF0000"/>
                </a:solidFill>
              </a:rPr>
              <a:t> = 70%</a:t>
            </a:r>
            <a:endParaRPr lang="de-DE" sz="1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9CDD26D-2CF5-BC4D-A335-DE1134D954C6}"/>
              </a:ext>
            </a:extLst>
          </p:cNvPr>
          <p:cNvSpPr txBox="1"/>
          <p:nvPr/>
        </p:nvSpPr>
        <p:spPr>
          <a:xfrm>
            <a:off x="10193025" y="3902549"/>
            <a:ext cx="82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c</a:t>
            </a:r>
            <a:r>
              <a:rPr lang="de-DE" sz="1400" baseline="-25000" dirty="0">
                <a:solidFill>
                  <a:srgbClr val="FF0000"/>
                </a:solidFill>
              </a:rPr>
              <a:t>2</a:t>
            </a:r>
            <a:r>
              <a:rPr lang="de-DE" sz="1400" dirty="0">
                <a:solidFill>
                  <a:srgbClr val="FF0000"/>
                </a:solidFill>
              </a:rPr>
              <a:t> = 5%</a:t>
            </a:r>
            <a:endParaRPr lang="de-DE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A5F5903-3A3F-2C45-AE6B-E81E7CAE3B75}"/>
              </a:ext>
            </a:extLst>
          </p:cNvPr>
          <p:cNvSpPr txBox="1"/>
          <p:nvPr/>
        </p:nvSpPr>
        <p:spPr>
          <a:xfrm>
            <a:off x="11256585" y="5016357"/>
            <a:ext cx="82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c</a:t>
            </a:r>
            <a:r>
              <a:rPr lang="de-DE" sz="1400" baseline="-25000" dirty="0">
                <a:solidFill>
                  <a:srgbClr val="FF0000"/>
                </a:solidFill>
              </a:rPr>
              <a:t>3</a:t>
            </a:r>
            <a:r>
              <a:rPr lang="de-DE" sz="1400" dirty="0">
                <a:solidFill>
                  <a:srgbClr val="FF0000"/>
                </a:solidFill>
              </a:rPr>
              <a:t> = 25%</a:t>
            </a:r>
            <a:endParaRPr lang="de-DE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073235F-7D66-6642-9868-83592A1CFC0F}"/>
              </a:ext>
            </a:extLst>
          </p:cNvPr>
          <p:cNvSpPr txBox="1"/>
          <p:nvPr/>
        </p:nvSpPr>
        <p:spPr>
          <a:xfrm>
            <a:off x="360000" y="3897935"/>
            <a:ext cx="8021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Aufgabenstellung: </a:t>
            </a:r>
          </a:p>
          <a:p>
            <a:endParaRPr lang="de-DE" sz="2200" dirty="0"/>
          </a:p>
          <a:p>
            <a:r>
              <a:rPr lang="de-DE" sz="2200" dirty="0"/>
              <a:t>Das Polygon soll in </a:t>
            </a:r>
            <a:r>
              <a:rPr lang="de-DE" sz="2200" dirty="0" err="1"/>
              <a:t>n</a:t>
            </a:r>
            <a:r>
              <a:rPr lang="de-DE" sz="2200" dirty="0"/>
              <a:t>, nicht-überlappende Polygone zerlegt werden, sodass jeder Standort S</a:t>
            </a:r>
            <a:r>
              <a:rPr lang="de-DE" sz="2200" baseline="-25000" dirty="0"/>
              <a:t>i</a:t>
            </a:r>
            <a:r>
              <a:rPr lang="de-DE" sz="2200" dirty="0"/>
              <a:t> auf dem Polygon P</a:t>
            </a:r>
            <a:r>
              <a:rPr lang="de-DE" sz="2200" baseline="-25000" dirty="0"/>
              <a:t>i</a:t>
            </a:r>
            <a:r>
              <a:rPr lang="de-DE" sz="2200" dirty="0"/>
              <a:t> mit Flächenanteil ci liegt.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56AF87C-14F2-0E4A-B6F5-77FB0DBE0228}"/>
              </a:ext>
            </a:extLst>
          </p:cNvPr>
          <p:cNvSpPr/>
          <p:nvPr/>
        </p:nvSpPr>
        <p:spPr>
          <a:xfrm>
            <a:off x="4423954" y="2547740"/>
            <a:ext cx="1428206" cy="322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444E170-8EF9-ED42-A8EB-7C2600C0BDB7}"/>
              </a:ext>
            </a:extLst>
          </p:cNvPr>
          <p:cNvSpPr/>
          <p:nvPr/>
        </p:nvSpPr>
        <p:spPr>
          <a:xfrm>
            <a:off x="793388" y="2928084"/>
            <a:ext cx="1740806" cy="322606"/>
          </a:xfrm>
          <a:prstGeom prst="rect">
            <a:avLst/>
          </a:prstGeom>
          <a:solidFill>
            <a:srgbClr val="F79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663ABE6-2DF5-2B44-AB77-E50710ED65EF}"/>
                  </a:ext>
                </a:extLst>
              </p:cNvPr>
              <p:cNvSpPr txBox="1"/>
              <p:nvPr/>
            </p:nvSpPr>
            <p:spPr>
              <a:xfrm>
                <a:off x="360000" y="1491027"/>
                <a:ext cx="779881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Eingangsdaten: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Polygon: konvex, nicht konvex, nicht konvex und nicht einfach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Standorte S, welche auf dem Polygon liegen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Anforderungen c der Standorte: gleichmäßig oder ungleichmäßig. Es gilt aber immer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de-DE" i="1"/>
                        </m:ctrlPr>
                      </m:naryPr>
                      <m:sub>
                        <m:r>
                          <a:rPr lang="de-DE" i="1" smtClean="0"/>
                          <m:t>𝑖</m:t>
                        </m:r>
                        <m:r>
                          <a:rPr lang="de-DE" i="1" smtClean="0"/>
                          <m:t>=1</m:t>
                        </m:r>
                      </m:sub>
                      <m:sup>
                        <m:r>
                          <a:rPr lang="de-DE" i="1" smtClean="0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i="1"/>
                            </m:ctrlPr>
                          </m:sSubPr>
                          <m:e>
                            <m:r>
                              <a:rPr lang="de-DE" i="1"/>
                              <m:t>𝑐</m:t>
                            </m:r>
                          </m:e>
                          <m:sub>
                            <m:r>
                              <a:rPr lang="de-DE" i="1"/>
                              <m:t>𝑖</m:t>
                            </m:r>
                          </m:sub>
                        </m:sSub>
                        <m:r>
                          <a:rPr lang="de-DE" i="1"/>
                          <m:t>=1.0</m:t>
                        </m:r>
                      </m:e>
                    </m:nary>
                  </m:oMath>
                </a14:m>
                <a:r>
                  <a:rPr lang="de-DE" sz="2400" dirty="0">
                    <a:effectLst/>
                  </a:rPr>
                  <a:t> </a:t>
                </a:r>
                <a:endParaRPr lang="de-DE" sz="22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663ABE6-2DF5-2B44-AB77-E50710ED6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1491027"/>
                <a:ext cx="7798813" cy="1815882"/>
              </a:xfrm>
              <a:prstGeom prst="rect">
                <a:avLst/>
              </a:prstGeom>
              <a:blipFill>
                <a:blip r:embed="rId3"/>
                <a:stretch>
                  <a:fillRect l="-976" t="-2083" b="-32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DF094E12-7011-EE42-95DA-37759785DFD7}"/>
              </a:ext>
            </a:extLst>
          </p:cNvPr>
          <p:cNvCxnSpPr>
            <a:stCxn id="5" idx="4"/>
          </p:cNvCxnSpPr>
          <p:nvPr/>
        </p:nvCxnSpPr>
        <p:spPr>
          <a:xfrm flipH="1">
            <a:off x="8381022" y="3125781"/>
            <a:ext cx="831046" cy="56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10C782B2-1D9A-894E-ACE1-0AD6C9FB4B14}"/>
              </a:ext>
            </a:extLst>
          </p:cNvPr>
          <p:cNvCxnSpPr>
            <a:cxnSpLocks/>
          </p:cNvCxnSpPr>
          <p:nvPr/>
        </p:nvCxnSpPr>
        <p:spPr>
          <a:xfrm>
            <a:off x="11130030" y="1640488"/>
            <a:ext cx="23012" cy="842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5FAB1533-7C19-9B47-A1C7-736121B55AF9}"/>
              </a:ext>
            </a:extLst>
          </p:cNvPr>
          <p:cNvCxnSpPr>
            <a:cxnSpLocks/>
          </p:cNvCxnSpPr>
          <p:nvPr/>
        </p:nvCxnSpPr>
        <p:spPr>
          <a:xfrm flipH="1" flipV="1">
            <a:off x="10452068" y="4175367"/>
            <a:ext cx="409607" cy="349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6FB6E375-8077-4F44-896B-D6E1B12E5AE4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0645927" y="4396119"/>
            <a:ext cx="201580" cy="113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5D261BD5-B626-2A40-8E3D-83FDF869F543}"/>
              </a:ext>
            </a:extLst>
          </p:cNvPr>
          <p:cNvCxnSpPr>
            <a:cxnSpLocks/>
            <a:stCxn id="10" idx="4"/>
            <a:endCxn id="10" idx="2"/>
          </p:cNvCxnSpPr>
          <p:nvPr/>
        </p:nvCxnSpPr>
        <p:spPr>
          <a:xfrm>
            <a:off x="10844855" y="4706740"/>
            <a:ext cx="96045" cy="7875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atumsplatzhalter 58">
            <a:extLst>
              <a:ext uri="{FF2B5EF4-FFF2-40B4-BE49-F238E27FC236}">
                <a16:creationId xmlns:a16="http://schemas.microsoft.com/office/drawing/2014/main" id="{966F510A-BDB2-5A4E-A992-E2C352C4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60" name="Fußzeilenplatzhalter 59">
            <a:extLst>
              <a:ext uri="{FF2B5EF4-FFF2-40B4-BE49-F238E27FC236}">
                <a16:creationId xmlns:a16="http://schemas.microsoft.com/office/drawing/2014/main" id="{99762DF7-98F3-EA4E-A7AD-AAC60AC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1" name="Foliennummernplatzhalter 60">
            <a:extLst>
              <a:ext uri="{FF2B5EF4-FFF2-40B4-BE49-F238E27FC236}">
                <a16:creationId xmlns:a16="http://schemas.microsoft.com/office/drawing/2014/main" id="{D492DEC3-572C-9344-AAD6-526849D6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7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4" grpId="0" animBg="1"/>
      <p:bldP spid="2" grpId="0" animBg="1"/>
      <p:bldP spid="5" grpId="0" animBg="1"/>
      <p:bldP spid="10" grpId="0" animBg="1"/>
      <p:bldP spid="8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8" grpId="0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5E763BDC-313A-5C4D-BCF4-05C9BDF0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09" y="986776"/>
            <a:ext cx="5040000" cy="504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F6CF6E5-1056-6347-A184-0F16E26A8BFD}"/>
              </a:ext>
            </a:extLst>
          </p:cNvPr>
          <p:cNvSpPr txBox="1"/>
          <p:nvPr/>
        </p:nvSpPr>
        <p:spPr>
          <a:xfrm>
            <a:off x="360000" y="917209"/>
            <a:ext cx="61058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Die Liste V enthält alle Polygonpunkte (   )</a:t>
            </a:r>
          </a:p>
          <a:p>
            <a:r>
              <a:rPr lang="de-DE" sz="2200" dirty="0"/>
              <a:t>V = ((8, 9), (0, 7), (0, 4), … , (10, 3)) *</a:t>
            </a:r>
          </a:p>
          <a:p>
            <a:endParaRPr lang="de-DE" sz="2200" dirty="0"/>
          </a:p>
          <a:p>
            <a:r>
              <a:rPr lang="de-DE" sz="2200" dirty="0"/>
              <a:t>Die Liste S beinhaltet alle Standorte (   )</a:t>
            </a:r>
          </a:p>
          <a:p>
            <a:r>
              <a:rPr lang="de-DE" sz="2200" dirty="0"/>
              <a:t>S = ((0, 5), (3, 0), (8, 1))</a:t>
            </a:r>
          </a:p>
          <a:p>
            <a:endParaRPr lang="de-DE" sz="2200" dirty="0"/>
          </a:p>
          <a:p>
            <a:r>
              <a:rPr lang="de-DE" sz="2200" dirty="0"/>
              <a:t>… ergibt zusammen die Liste (    +    )</a:t>
            </a:r>
          </a:p>
          <a:p>
            <a:r>
              <a:rPr lang="de-DE" sz="2200" dirty="0"/>
              <a:t>W = V() + S() *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3372BD0F-C3B1-E74C-856E-B02D267FE9FE}"/>
              </a:ext>
            </a:extLst>
          </p:cNvPr>
          <p:cNvCxnSpPr>
            <a:cxnSpLocks/>
          </p:cNvCxnSpPr>
          <p:nvPr/>
        </p:nvCxnSpPr>
        <p:spPr>
          <a:xfrm flipH="1">
            <a:off x="9435892" y="1901711"/>
            <a:ext cx="984458" cy="353070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B1179BF-87A6-CD44-9BCC-5B17559933AA}"/>
              </a:ext>
            </a:extLst>
          </p:cNvPr>
          <p:cNvCxnSpPr>
            <a:cxnSpLocks/>
          </p:cNvCxnSpPr>
          <p:nvPr/>
        </p:nvCxnSpPr>
        <p:spPr>
          <a:xfrm flipH="1">
            <a:off x="7705725" y="1901711"/>
            <a:ext cx="2689225" cy="275917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8063EB24-946D-E64F-9DEA-17AD7A14D945}"/>
              </a:ext>
            </a:extLst>
          </p:cNvPr>
          <p:cNvCxnSpPr>
            <a:cxnSpLocks/>
          </p:cNvCxnSpPr>
          <p:nvPr/>
        </p:nvCxnSpPr>
        <p:spPr>
          <a:xfrm>
            <a:off x="9435892" y="2136762"/>
            <a:ext cx="870158" cy="30289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9C5A8A38-8152-3F47-BBA6-B9283D0FF12E}"/>
              </a:ext>
            </a:extLst>
          </p:cNvPr>
          <p:cNvCxnSpPr>
            <a:cxnSpLocks/>
          </p:cNvCxnSpPr>
          <p:nvPr/>
        </p:nvCxnSpPr>
        <p:spPr>
          <a:xfrm flipH="1">
            <a:off x="7569200" y="3527412"/>
            <a:ext cx="2263169" cy="8731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BBBB91A2-7D1B-7F43-B765-BC2C89035BDB}"/>
              </a:ext>
            </a:extLst>
          </p:cNvPr>
          <p:cNvCxnSpPr>
            <a:cxnSpLocks/>
          </p:cNvCxnSpPr>
          <p:nvPr/>
        </p:nvCxnSpPr>
        <p:spPr>
          <a:xfrm>
            <a:off x="9435892" y="2809862"/>
            <a:ext cx="396477" cy="262255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46092BA7-CDDD-9140-B056-5285073E00E2}"/>
              </a:ext>
            </a:extLst>
          </p:cNvPr>
          <p:cNvCxnSpPr>
            <a:cxnSpLocks/>
          </p:cNvCxnSpPr>
          <p:nvPr/>
        </p:nvCxnSpPr>
        <p:spPr>
          <a:xfrm flipH="1">
            <a:off x="7848600" y="1984362"/>
            <a:ext cx="2187575" cy="29813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81083AC0-B5A8-5D4E-AEFB-F57C12DD61E4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4EAC874-4528-D34F-B2FE-57DBB95B2CD7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6261D53-B7BE-5944-B4C9-63421F87612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Grundidee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364F2393-AD69-B044-BDD8-BC463F1D8D23}"/>
              </a:ext>
            </a:extLst>
          </p:cNvPr>
          <p:cNvSpPr txBox="1"/>
          <p:nvPr/>
        </p:nvSpPr>
        <p:spPr>
          <a:xfrm>
            <a:off x="360000" y="4285713"/>
            <a:ext cx="610583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200" dirty="0"/>
              <a:t>Grundidee: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Polygon wird mit Linien rekursiv zerlegt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Linien werden so positioniert, dass die Flächen stets die Anforderung der Standorte abdecken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D328476-96D2-C34D-879A-AB6E676E9E73}"/>
              </a:ext>
            </a:extLst>
          </p:cNvPr>
          <p:cNvSpPr>
            <a:spLocks noChangeAspect="1"/>
          </p:cNvSpPr>
          <p:nvPr/>
        </p:nvSpPr>
        <p:spPr>
          <a:xfrm>
            <a:off x="4904416" y="1093048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034E22C-525C-2140-BD1C-B0E33250EEEC}"/>
              </a:ext>
            </a:extLst>
          </p:cNvPr>
          <p:cNvSpPr txBox="1"/>
          <p:nvPr/>
        </p:nvSpPr>
        <p:spPr>
          <a:xfrm>
            <a:off x="499040" y="6006933"/>
            <a:ext cx="4207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 * gegen den Uhrzeigersinn geordnet (CCW)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EA18D-AF3E-8940-940D-E469FE8F9464}"/>
              </a:ext>
            </a:extLst>
          </p:cNvPr>
          <p:cNvSpPr>
            <a:spLocks noChangeAspect="1"/>
          </p:cNvSpPr>
          <p:nvPr/>
        </p:nvSpPr>
        <p:spPr>
          <a:xfrm>
            <a:off x="3865325" y="3100550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Kreuz 84">
            <a:extLst>
              <a:ext uri="{FF2B5EF4-FFF2-40B4-BE49-F238E27FC236}">
                <a16:creationId xmlns:a16="http://schemas.microsoft.com/office/drawing/2014/main" id="{717B3022-BBE8-7C41-953B-434E387B3126}"/>
              </a:ext>
            </a:extLst>
          </p:cNvPr>
          <p:cNvSpPr>
            <a:spLocks noChangeAspect="1"/>
          </p:cNvSpPr>
          <p:nvPr/>
        </p:nvSpPr>
        <p:spPr>
          <a:xfrm rot="2700000">
            <a:off x="4622940" y="2070214"/>
            <a:ext cx="180000" cy="180000"/>
          </a:xfrm>
          <a:prstGeom prst="plus">
            <a:avLst>
              <a:gd name="adj" fmla="val 43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Kreuz 85">
            <a:extLst>
              <a:ext uri="{FF2B5EF4-FFF2-40B4-BE49-F238E27FC236}">
                <a16:creationId xmlns:a16="http://schemas.microsoft.com/office/drawing/2014/main" id="{887A5F43-8BA8-9141-B4D2-C84FC5AB892D}"/>
              </a:ext>
            </a:extLst>
          </p:cNvPr>
          <p:cNvSpPr>
            <a:spLocks noChangeAspect="1"/>
          </p:cNvSpPr>
          <p:nvPr/>
        </p:nvSpPr>
        <p:spPr>
          <a:xfrm rot="2700000">
            <a:off x="4247588" y="3075171"/>
            <a:ext cx="180000" cy="180000"/>
          </a:xfrm>
          <a:prstGeom prst="plus">
            <a:avLst>
              <a:gd name="adj" fmla="val 43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4CA99A-6E99-6043-907E-E6B7E97F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A7B5A5-FE20-1446-AEFB-57EBD225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A5936-53E4-E04D-96DC-99386758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4B6A167-EA85-FE4B-81FD-CD99A9EEBC01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65234C6-32B8-D64D-85AD-4A39CC4982FF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024C337-FA50-184F-8FEA-4E2F21F7D26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Initialisierung der Linie L und Fallunterscheidung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FBEDC95-07C9-F64E-993C-41D66D07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D3547B1-A607-604F-81E9-01B865992905}"/>
              </a:ext>
            </a:extLst>
          </p:cNvPr>
          <p:cNvSpPr txBox="1"/>
          <p:nvPr/>
        </p:nvSpPr>
        <p:spPr>
          <a:xfrm>
            <a:off x="360000" y="917210"/>
            <a:ext cx="61058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Initialisierung der Schnittlinie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Startpunkt L</a:t>
            </a:r>
            <a:r>
              <a:rPr lang="de-DE" sz="2200" baseline="-25000" dirty="0"/>
              <a:t>s</a:t>
            </a:r>
            <a:r>
              <a:rPr lang="de-DE" sz="2200" dirty="0"/>
              <a:t> = V01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Endpunkt L</a:t>
            </a:r>
            <a:r>
              <a:rPr lang="de-DE" sz="2200" baseline="-25000" dirty="0"/>
              <a:t>e</a:t>
            </a:r>
            <a:r>
              <a:rPr lang="de-DE" sz="2200" dirty="0"/>
              <a:t> = S01 (erster Standort in W())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L ist immer von L</a:t>
            </a:r>
            <a:r>
              <a:rPr lang="de-DE" sz="2200" baseline="-25000" dirty="0"/>
              <a:t>s</a:t>
            </a:r>
            <a:r>
              <a:rPr lang="de-DE" sz="2200" dirty="0"/>
              <a:t> nach L</a:t>
            </a:r>
            <a:r>
              <a:rPr lang="de-DE" sz="2200" baseline="-25000" dirty="0"/>
              <a:t>e</a:t>
            </a:r>
            <a:r>
              <a:rPr lang="de-DE" sz="2200" dirty="0"/>
              <a:t> orientiert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B22FD8-EB1B-8E49-B661-2A34696C3F2A}"/>
                  </a:ext>
                </a:extLst>
              </p:cNvPr>
              <p:cNvSpPr txBox="1"/>
              <p:nvPr/>
            </p:nvSpPr>
            <p:spPr>
              <a:xfrm>
                <a:off x="360000" y="3876603"/>
                <a:ext cx="6105832" cy="146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Ist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größer/gleich als AreaRequired(S01)?</a:t>
                </a:r>
              </a:p>
              <a:p>
                <a:endParaRPr lang="de-DE" sz="2200" dirty="0">
                  <a:sym typeface="Wingdings" pitchFamily="2" charset="2"/>
                </a:endParaRPr>
              </a:p>
              <a:p>
                <a:r>
                  <a:rPr lang="de-DE" sz="2200" dirty="0">
                    <a:sym typeface="Wingdings" pitchFamily="2" charset="2"/>
                  </a:rPr>
                  <a:t>ja		Fall 1</a:t>
                </a:r>
              </a:p>
              <a:p>
                <a:r>
                  <a:rPr lang="de-DE" sz="2200" dirty="0">
                    <a:sym typeface="Wingdings" pitchFamily="2" charset="2"/>
                  </a:rPr>
                  <a:t>nein	 	Fall 2</a:t>
                </a:r>
                <a:endParaRPr lang="de-DE" sz="2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DB22FD8-EB1B-8E49-B661-2A34696C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3876603"/>
                <a:ext cx="6105832" cy="1469185"/>
              </a:xfrm>
              <a:prstGeom prst="rect">
                <a:avLst/>
              </a:prstGeom>
              <a:blipFill>
                <a:blip r:embed="rId4"/>
                <a:stretch>
                  <a:fillRect l="-1245" t="-3448"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ihandform 1">
            <a:extLst>
              <a:ext uri="{FF2B5EF4-FFF2-40B4-BE49-F238E27FC236}">
                <a16:creationId xmlns:a16="http://schemas.microsoft.com/office/drawing/2014/main" id="{498FFBE5-E8AD-5249-A7BF-976B10F8FD5B}"/>
              </a:ext>
            </a:extLst>
          </p:cNvPr>
          <p:cNvSpPr/>
          <p:nvPr/>
        </p:nvSpPr>
        <p:spPr>
          <a:xfrm>
            <a:off x="7296150" y="1873250"/>
            <a:ext cx="3136900" cy="2774950"/>
          </a:xfrm>
          <a:custGeom>
            <a:avLst/>
            <a:gdLst>
              <a:gd name="connsiteX0" fmla="*/ 3136900 w 3136900"/>
              <a:gd name="connsiteY0" fmla="*/ 0 h 2774950"/>
              <a:gd name="connsiteX1" fmla="*/ 393700 w 3136900"/>
              <a:gd name="connsiteY1" fmla="*/ 2774950 h 2774950"/>
              <a:gd name="connsiteX2" fmla="*/ 0 w 3136900"/>
              <a:gd name="connsiteY2" fmla="*/ 1993900 h 2774950"/>
              <a:gd name="connsiteX3" fmla="*/ 0 w 3136900"/>
              <a:gd name="connsiteY3" fmla="*/ 800100 h 2774950"/>
              <a:gd name="connsiteX4" fmla="*/ 3136900 w 3136900"/>
              <a:gd name="connsiteY4" fmla="*/ 0 h 277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6900" h="2774950">
                <a:moveTo>
                  <a:pt x="3136900" y="0"/>
                </a:moveTo>
                <a:lnTo>
                  <a:pt x="393700" y="2774950"/>
                </a:lnTo>
                <a:lnTo>
                  <a:pt x="0" y="1993900"/>
                </a:lnTo>
                <a:lnTo>
                  <a:pt x="0" y="800100"/>
                </a:lnTo>
                <a:lnTo>
                  <a:pt x="3136900" y="0"/>
                </a:lnTo>
                <a:close/>
              </a:path>
            </a:pathLst>
          </a:cu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>
            <a:extLst>
              <a:ext uri="{FF2B5EF4-FFF2-40B4-BE49-F238E27FC236}">
                <a16:creationId xmlns:a16="http://schemas.microsoft.com/office/drawing/2014/main" id="{2708A4F8-F05B-654D-BD09-269D11B5BD1B}"/>
              </a:ext>
            </a:extLst>
          </p:cNvPr>
          <p:cNvSpPr/>
          <p:nvPr/>
        </p:nvSpPr>
        <p:spPr>
          <a:xfrm>
            <a:off x="7677150" y="1866900"/>
            <a:ext cx="3524250" cy="3575050"/>
          </a:xfrm>
          <a:custGeom>
            <a:avLst/>
            <a:gdLst>
              <a:gd name="connsiteX0" fmla="*/ 2755900 w 3524250"/>
              <a:gd name="connsiteY0" fmla="*/ 0 h 3575050"/>
              <a:gd name="connsiteX1" fmla="*/ 0 w 3524250"/>
              <a:gd name="connsiteY1" fmla="*/ 2787650 h 3575050"/>
              <a:gd name="connsiteX2" fmla="*/ 393700 w 3524250"/>
              <a:gd name="connsiteY2" fmla="*/ 3575050 h 3575050"/>
              <a:gd name="connsiteX3" fmla="*/ 2349500 w 3524250"/>
              <a:gd name="connsiteY3" fmla="*/ 3575050 h 3575050"/>
              <a:gd name="connsiteX4" fmla="*/ 3524250 w 3524250"/>
              <a:gd name="connsiteY4" fmla="*/ 2387600 h 3575050"/>
              <a:gd name="connsiteX5" fmla="*/ 2755900 w 3524250"/>
              <a:gd name="connsiteY5" fmla="*/ 0 h 357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0" h="3575050">
                <a:moveTo>
                  <a:pt x="2755900" y="0"/>
                </a:moveTo>
                <a:lnTo>
                  <a:pt x="0" y="2787650"/>
                </a:lnTo>
                <a:lnTo>
                  <a:pt x="393700" y="3575050"/>
                </a:lnTo>
                <a:lnTo>
                  <a:pt x="2349500" y="3575050"/>
                </a:lnTo>
                <a:lnTo>
                  <a:pt x="3524250" y="2387600"/>
                </a:lnTo>
                <a:lnTo>
                  <a:pt x="2755900" y="0"/>
                </a:lnTo>
                <a:close/>
              </a:path>
            </a:pathLst>
          </a:cu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FCFD044-40ED-2448-B7E0-05F502468283}"/>
              </a:ext>
            </a:extLst>
          </p:cNvPr>
          <p:cNvSpPr/>
          <p:nvPr/>
        </p:nvSpPr>
        <p:spPr>
          <a:xfrm>
            <a:off x="4226616" y="2764239"/>
            <a:ext cx="339034" cy="322606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085003A-747A-E940-BA28-D6BD925A5806}"/>
              </a:ext>
            </a:extLst>
          </p:cNvPr>
          <p:cNvSpPr/>
          <p:nvPr/>
        </p:nvSpPr>
        <p:spPr>
          <a:xfrm>
            <a:off x="4010716" y="3106394"/>
            <a:ext cx="339034" cy="322606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E4CFC09-B3D6-4943-A4A4-1A942BA8CA30}"/>
                  </a:ext>
                </a:extLst>
              </p:cNvPr>
              <p:cNvSpPr txBox="1"/>
              <p:nvPr/>
            </p:nvSpPr>
            <p:spPr>
              <a:xfrm>
                <a:off x="360000" y="2705725"/>
                <a:ext cx="6105832" cy="783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Das Polygon </a:t>
                </a:r>
                <a:r>
                  <a:rPr lang="de-DE" sz="2200" i="1" dirty="0"/>
                  <a:t>rechts</a:t>
                </a:r>
                <a:r>
                  <a:rPr lang="de-DE" sz="2200" dirty="0"/>
                  <a:t> von L wird 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 bezeichnet,</a:t>
                </a:r>
              </a:p>
              <a:p>
                <a:r>
                  <a:rPr lang="de-DE" sz="2200" dirty="0"/>
                  <a:t>Das Polygon </a:t>
                </a:r>
                <a:r>
                  <a:rPr lang="de-DE" sz="2200" i="1" dirty="0"/>
                  <a:t>links</a:t>
                </a:r>
                <a:r>
                  <a:rPr lang="de-DE" sz="2200" dirty="0"/>
                  <a:t> von L wird 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2200" dirty="0"/>
                  <a:t> bezeichnet.</a:t>
                </a: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E4CFC09-B3D6-4943-A4A4-1A942BA8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705725"/>
                <a:ext cx="6105832" cy="783099"/>
              </a:xfrm>
              <a:prstGeom prst="rect">
                <a:avLst/>
              </a:prstGeom>
              <a:blipFill>
                <a:blip r:embed="rId5"/>
                <a:stretch>
                  <a:fillRect l="-1245" t="-6452" b="-145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5C4A5-C502-6A44-B317-7431EC01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44D188-73FC-1449-BD6A-511094DC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DA9C0A-F7CA-BA4C-8D30-809017E2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1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4B6A167-EA85-FE4B-81FD-CD99A9EEBC01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65234C6-32B8-D64D-85AD-4A39CC4982FF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024C337-FA50-184F-8FEA-4E2F21F7D26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1 - „</a:t>
            </a:r>
            <a:r>
              <a:rPr lang="de-DE" sz="2200" dirty="0" err="1"/>
              <a:t>PrL</a:t>
            </a:r>
            <a:r>
              <a:rPr lang="de-DE" sz="2200" dirty="0"/>
              <a:t> zu groß“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FBEDC95-07C9-F64E-993C-41D66D07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D3547B1-A607-604F-81E9-01B865992905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25111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Um Fall 1 hervorzurufen, gilt nun</a:t>
                </a:r>
              </a:p>
              <a:p>
                <a:r>
                  <a:rPr lang="de-DE" sz="2200" dirty="0"/>
                  <a:t>c(S01) = 0.20</a:t>
                </a:r>
              </a:p>
              <a:p>
                <a:r>
                  <a:rPr lang="de-DE" sz="2200" dirty="0"/>
                  <a:t>c(S02) = 0.80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Nach der Initialisierung gilt: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&gt; AreaRequired(S01)</a:t>
                </a:r>
              </a:p>
              <a:p>
                <a:endParaRPr lang="de-DE" sz="2200" dirty="0"/>
              </a:p>
              <a:p>
                <a:r>
                  <a:rPr lang="de-DE" sz="2200" dirty="0">
                    <a:sym typeface="Wingdings" pitchFamily="2" charset="2"/>
                  </a:rPr>
                  <a:t></a:t>
                </a:r>
                <a:r>
                  <a:rPr lang="de-DE" sz="2200" dirty="0"/>
                  <a:t>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muss in diesem Fall verkleinert werden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D3547B1-A607-604F-81E9-01B86599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251112" cy="3139321"/>
              </a:xfrm>
              <a:prstGeom prst="rect">
                <a:avLst/>
              </a:prstGeom>
              <a:blipFill>
                <a:blip r:embed="rId4"/>
                <a:stretch>
                  <a:fillRect l="-1217" t="-1210" b="-28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76B4D50B-87EA-A844-8617-56F80985DE0F}"/>
              </a:ext>
            </a:extLst>
          </p:cNvPr>
          <p:cNvSpPr txBox="1"/>
          <p:nvPr/>
        </p:nvSpPr>
        <p:spPr>
          <a:xfrm>
            <a:off x="7922398" y="4381215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0.20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CD9F4B-9601-C64F-9016-5540C4E6122C}"/>
              </a:ext>
            </a:extLst>
          </p:cNvPr>
          <p:cNvSpPr txBox="1"/>
          <p:nvPr/>
        </p:nvSpPr>
        <p:spPr>
          <a:xfrm>
            <a:off x="10659027" y="4781708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0.80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3A001D-AF46-6E45-8913-1FC82750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34EE9A-5358-B445-896A-B185A17E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5BC32-E684-C643-A3F6-94203A42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50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8B9A457-5E66-B047-8488-72B1D8677B1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BECFD73-48FC-3543-B561-8933B68B065F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DCB2861-DFA0-F64B-AE31-8DB3B21EDE27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1 - Verschiebe L</a:t>
            </a:r>
            <a:r>
              <a:rPr lang="de-DE" sz="2200" baseline="-25000" dirty="0"/>
              <a:t>s</a:t>
            </a:r>
            <a:r>
              <a:rPr lang="de-DE" sz="2200" dirty="0"/>
              <a:t> gegen den Uhrzeigersinn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8686781-E02C-A844-90A0-2654716A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2D2B817-8C8F-0F44-A52A-5719A7BD9956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L</a:t>
                </a:r>
                <a:r>
                  <a:rPr lang="de-DE" sz="2200" baseline="-25000" dirty="0"/>
                  <a:t>s</a:t>
                </a:r>
                <a:r>
                  <a:rPr lang="de-DE" sz="2200" dirty="0"/>
                  <a:t> wird entlang von CP gegen den Uhrzeigersinn verschoben, bis gilt: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== AreaRequired(S01)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Wenn dieser Punkt erreicht ist, …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2D2B817-8C8F-0F44-A52A-5719A7BD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2123658"/>
              </a:xfrm>
              <a:prstGeom prst="rect">
                <a:avLst/>
              </a:prstGeom>
              <a:blipFill>
                <a:blip r:embed="rId3"/>
                <a:stretch>
                  <a:fillRect l="-1245" t="-1786" b="-5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2B01042-ACE8-5F4D-A2B3-2252790C4A5D}"/>
              </a:ext>
            </a:extLst>
          </p:cNvPr>
          <p:cNvCxnSpPr>
            <a:cxnSpLocks/>
          </p:cNvCxnSpPr>
          <p:nvPr/>
        </p:nvCxnSpPr>
        <p:spPr>
          <a:xfrm flipH="1">
            <a:off x="8996979" y="1817300"/>
            <a:ext cx="1265198" cy="309128"/>
          </a:xfrm>
          <a:prstGeom prst="straightConnector1">
            <a:avLst/>
          </a:prstGeom>
          <a:ln w="19050">
            <a:solidFill>
              <a:srgbClr val="3C66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8BDCFD2-556E-3149-81CE-904760FD9AF6}"/>
              </a:ext>
            </a:extLst>
          </p:cNvPr>
          <p:cNvSpPr txBox="1"/>
          <p:nvPr/>
        </p:nvSpPr>
        <p:spPr>
          <a:xfrm>
            <a:off x="7922398" y="4381215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0.20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F60E6F-DC40-1B41-9F59-EE9B6A8BE966}"/>
              </a:ext>
            </a:extLst>
          </p:cNvPr>
          <p:cNvSpPr txBox="1"/>
          <p:nvPr/>
        </p:nvSpPr>
        <p:spPr>
          <a:xfrm>
            <a:off x="10659027" y="4781708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0.80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16F074-CF29-2949-AC56-1C0042B6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D8E814-08FE-474D-9A83-95C00FAC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6F0716-C443-6A4E-A7A2-821F96CF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3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5FEAB4A-7AC2-864D-8F08-19ADE0F50323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D334A6DC-58C5-304E-830A-B53A8110A178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A17B767-82F1-744E-9359-E1E25729631E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1 - Ergebnis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3431A39-79C7-A94C-A4A5-61884C1E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7E2B3D8-E66D-404C-BA1B-65733C73D8A0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2137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… wird das Polygon zerlegt.</a:t>
                </a:r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AreaRequired(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2200" dirty="0"/>
                  <a:t>) ist automatisch mit erfüllt, da c(S01) + c(S02) = 1.0 ergeben.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Der Rest entspricht daher genau der geforderten Fläche von S02.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07E2B3D8-E66D-404C-BA1B-65733C73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2137316"/>
              </a:xfrm>
              <a:prstGeom prst="rect">
                <a:avLst/>
              </a:prstGeom>
              <a:blipFill>
                <a:blip r:embed="rId3"/>
                <a:stretch>
                  <a:fillRect l="-1245" t="-1775" r="-1037" b="-53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1D7CFD20-3902-834C-B6FF-DFDC2BF45990}"/>
              </a:ext>
            </a:extLst>
          </p:cNvPr>
          <p:cNvSpPr txBox="1"/>
          <p:nvPr/>
        </p:nvSpPr>
        <p:spPr>
          <a:xfrm>
            <a:off x="7922398" y="4381215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0.20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2F1F5BE-B1F0-6542-AB89-5B73D30CE626}"/>
              </a:ext>
            </a:extLst>
          </p:cNvPr>
          <p:cNvSpPr txBox="1"/>
          <p:nvPr/>
        </p:nvSpPr>
        <p:spPr>
          <a:xfrm>
            <a:off x="10659027" y="4781708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0.80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2E67E0-B458-AB42-9ACD-2890BF77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0DBC2E-A93A-B64C-B510-DF728961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90D968-FEDA-8B48-8641-6172D87C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90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4B6A167-EA85-FE4B-81FD-CD99A9EEBC01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65234C6-32B8-D64D-85AD-4A39CC4982FF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024C337-FA50-184F-8FEA-4E2F21F7D265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2.1 - „</a:t>
            </a:r>
            <a:r>
              <a:rPr lang="de-DE" sz="2200" dirty="0" err="1"/>
              <a:t>PrL</a:t>
            </a:r>
            <a:r>
              <a:rPr lang="de-DE" sz="2200" dirty="0"/>
              <a:t> zu klein“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FBEDC95-07C9-F64E-993C-41D66D07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D3547B1-A607-604F-81E9-01B865992905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Um Fall 2.1 hervorzurufen, gilt nun</a:t>
                </a:r>
              </a:p>
              <a:p>
                <a:r>
                  <a:rPr lang="de-DE" sz="2200" dirty="0"/>
                  <a:t>c(S01) = 0.70</a:t>
                </a:r>
              </a:p>
              <a:p>
                <a:r>
                  <a:rPr lang="de-DE" sz="2200" dirty="0"/>
                  <a:t>c(S02) = 0.30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Nach der Initialisierung gilt:</a:t>
                </a:r>
              </a:p>
              <a:p>
                <a:endParaRPr lang="de-DE" sz="2200" dirty="0"/>
              </a:p>
              <a:p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&lt; AreaRequired(S01)</a:t>
                </a:r>
              </a:p>
              <a:p>
                <a:endParaRPr lang="de-DE" sz="2200" dirty="0"/>
              </a:p>
              <a:p>
                <a:r>
                  <a:rPr lang="de-DE" sz="2200" dirty="0">
                    <a:sym typeface="Wingdings" pitchFamily="2" charset="2"/>
                  </a:rPr>
                  <a:t></a:t>
                </a:r>
                <a:r>
                  <a:rPr lang="de-DE" sz="2200" dirty="0"/>
                  <a:t>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muss in diesem Fall vergrößert werden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D3547B1-A607-604F-81E9-01B86599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3139321"/>
              </a:xfrm>
              <a:prstGeom prst="rect">
                <a:avLst/>
              </a:prstGeom>
              <a:blipFill>
                <a:blip r:embed="rId4"/>
                <a:stretch>
                  <a:fillRect l="-1245" t="-1210" b="-28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6FE7D587-269B-8A4C-B5E2-4479BA46E90E}"/>
              </a:ext>
            </a:extLst>
          </p:cNvPr>
          <p:cNvSpPr txBox="1"/>
          <p:nvPr/>
        </p:nvSpPr>
        <p:spPr>
          <a:xfrm>
            <a:off x="7922398" y="4381215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0.70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361B3B-12BB-C843-8378-CDFD29AFF50C}"/>
              </a:ext>
            </a:extLst>
          </p:cNvPr>
          <p:cNvSpPr txBox="1"/>
          <p:nvPr/>
        </p:nvSpPr>
        <p:spPr>
          <a:xfrm>
            <a:off x="10659027" y="4781708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0.30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DFDA6A-79B5-EF44-BA17-3FDF4F8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56EAE5-DA8A-394D-BCCB-507473D5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6DCD5B-6FFE-CB4B-9ACF-4D054C79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67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0A2F54B-63E1-554B-89FB-8567A474C175}"/>
              </a:ext>
            </a:extLst>
          </p:cNvPr>
          <p:cNvCxnSpPr>
            <a:cxnSpLocks/>
          </p:cNvCxnSpPr>
          <p:nvPr/>
        </p:nvCxnSpPr>
        <p:spPr>
          <a:xfrm>
            <a:off x="360000" y="630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754F2C52-9259-0B4D-B6A3-285F4BD4242A}"/>
              </a:ext>
            </a:extLst>
          </p:cNvPr>
          <p:cNvCxnSpPr>
            <a:cxnSpLocks/>
          </p:cNvCxnSpPr>
          <p:nvPr/>
        </p:nvCxnSpPr>
        <p:spPr>
          <a:xfrm>
            <a:off x="360000" y="720000"/>
            <a:ext cx="1148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99ADED3-3460-0341-8791-D9C8134A1AC3}"/>
              </a:ext>
            </a:extLst>
          </p:cNvPr>
          <p:cNvSpPr txBox="1"/>
          <p:nvPr/>
        </p:nvSpPr>
        <p:spPr>
          <a:xfrm>
            <a:off x="348000" y="285890"/>
            <a:ext cx="1148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200" dirty="0"/>
              <a:t>ConvexDivide - Fall 2.1 - Verschiebe Le gegen den Uhrzeigersinn von Punkt zu Punkt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10DB05D-4158-014C-8207-FD7AC2FF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0" y="986400"/>
            <a:ext cx="5040000" cy="5040000"/>
          </a:xfrm>
          <a:prstGeom prst="rect">
            <a:avLst/>
          </a:prstGeom>
        </p:spPr>
      </p:pic>
      <p:sp>
        <p:nvSpPr>
          <p:cNvPr id="11" name="Bogen 10">
            <a:extLst>
              <a:ext uri="{FF2B5EF4-FFF2-40B4-BE49-F238E27FC236}">
                <a16:creationId xmlns:a16="http://schemas.microsoft.com/office/drawing/2014/main" id="{6E91B144-3A47-3841-8077-25565FC1B941}"/>
              </a:ext>
            </a:extLst>
          </p:cNvPr>
          <p:cNvSpPr>
            <a:spLocks noChangeAspect="1"/>
          </p:cNvSpPr>
          <p:nvPr/>
        </p:nvSpPr>
        <p:spPr>
          <a:xfrm rot="1102735">
            <a:off x="7214509" y="4647246"/>
            <a:ext cx="922731" cy="922731"/>
          </a:xfrm>
          <a:prstGeom prst="arc">
            <a:avLst/>
          </a:prstGeom>
          <a:ln w="19050">
            <a:solidFill>
              <a:srgbClr val="3C66D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5DA4D4F9-B7BD-AF47-885B-E5E34F9F0E0A}"/>
              </a:ext>
            </a:extLst>
          </p:cNvPr>
          <p:cNvSpPr>
            <a:spLocks noChangeAspect="1"/>
          </p:cNvSpPr>
          <p:nvPr/>
        </p:nvSpPr>
        <p:spPr>
          <a:xfrm rot="19203453">
            <a:off x="7845747" y="4949924"/>
            <a:ext cx="2426552" cy="2426552"/>
          </a:xfrm>
          <a:prstGeom prst="arc">
            <a:avLst/>
          </a:prstGeom>
          <a:ln w="19050">
            <a:solidFill>
              <a:srgbClr val="3C66D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098F66-E65D-0C49-BCA5-043AF567E098}"/>
              </a:ext>
            </a:extLst>
          </p:cNvPr>
          <p:cNvSpPr txBox="1"/>
          <p:nvPr/>
        </p:nvSpPr>
        <p:spPr>
          <a:xfrm>
            <a:off x="476608" y="9294739"/>
            <a:ext cx="4365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Anschließend Interpolation zwischen V04 und V05, um Punkt zu finden, bei dem gilt:</a:t>
            </a:r>
          </a:p>
          <a:p>
            <a:endParaRPr lang="de-DE" dirty="0"/>
          </a:p>
          <a:p>
            <a:r>
              <a:rPr lang="de-DE" dirty="0"/>
              <a:t>Area(</a:t>
            </a:r>
            <a:r>
              <a:rPr lang="de-DE" dirty="0" err="1"/>
              <a:t>PrL</a:t>
            </a:r>
            <a:r>
              <a:rPr lang="de-DE" dirty="0"/>
              <a:t>) == AreaRequired(S1)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5AF66126-FBDB-064D-805B-2170CB1A7F0D}"/>
                  </a:ext>
                </a:extLst>
              </p:cNvPr>
              <p:cNvSpPr txBox="1"/>
              <p:nvPr/>
            </p:nvSpPr>
            <p:spPr>
              <a:xfrm>
                <a:off x="360000" y="917210"/>
                <a:ext cx="61058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200" dirty="0"/>
                  <a:t>L</a:t>
                </a:r>
                <a:r>
                  <a:rPr lang="de-DE" sz="2200" baseline="-25000" dirty="0"/>
                  <a:t>e</a:t>
                </a:r>
                <a:r>
                  <a:rPr lang="de-DE" sz="2200" dirty="0"/>
                  <a:t> wird gegen den Uhrzeigersinn von Punkt zu Punkt versetzt. Der Algorithmus stoppt, wenn eine der beiden folgenden Bedingungen eintritt:</a:t>
                </a:r>
              </a:p>
              <a:p>
                <a:endParaRPr lang="de-DE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&gt; AreaRequired(S01)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200" dirty="0"/>
                  <a:t>Le == Sn (letzter Standort in W()) </a:t>
                </a:r>
                <a:r>
                  <a:rPr lang="de-DE" sz="2200" dirty="0">
                    <a:sym typeface="Wingdings" pitchFamily="2" charset="2"/>
                  </a:rPr>
                  <a:t></a:t>
                </a:r>
                <a:r>
                  <a:rPr lang="de-DE" sz="2200" dirty="0"/>
                  <a:t> </a:t>
                </a:r>
                <a:r>
                  <a:rPr lang="de-DE" sz="2200" dirty="0">
                    <a:hlinkClick r:id="rId3" action="ppaction://hlinksldjump"/>
                  </a:rPr>
                  <a:t>Fall 2.2</a:t>
                </a:r>
                <a:endParaRPr lang="de-DE" sz="2200" dirty="0"/>
              </a:p>
              <a:p>
                <a:r>
                  <a:rPr lang="de-DE" sz="2200" dirty="0"/>
                  <a:t> </a:t>
                </a:r>
              </a:p>
              <a:p>
                <a:r>
                  <a:rPr lang="de-DE" sz="2200" dirty="0"/>
                  <a:t>In nebenstehendem Beispiel ist V05 der erste Punkt, bei dem Area(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de-DE" sz="2200" dirty="0"/>
                  <a:t>) &gt; 70% der Fläche von CP ist.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5AF66126-FBDB-064D-805B-2170CB1A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917210"/>
                <a:ext cx="6105832" cy="3139321"/>
              </a:xfrm>
              <a:prstGeom prst="rect">
                <a:avLst/>
              </a:prstGeom>
              <a:blipFill>
                <a:blip r:embed="rId4"/>
                <a:stretch>
                  <a:fillRect l="-1245" t="-1210" r="-2075" b="-28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E255A79D-1804-714D-8B08-7BFA4A4EBB94}"/>
              </a:ext>
            </a:extLst>
          </p:cNvPr>
          <p:cNvSpPr txBox="1"/>
          <p:nvPr/>
        </p:nvSpPr>
        <p:spPr>
          <a:xfrm>
            <a:off x="7922398" y="4381215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0.70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710EB97-92C5-1046-97C9-E6D7CDB71576}"/>
              </a:ext>
            </a:extLst>
          </p:cNvPr>
          <p:cNvSpPr txBox="1"/>
          <p:nvPr/>
        </p:nvSpPr>
        <p:spPr>
          <a:xfrm>
            <a:off x="10659027" y="4781708"/>
            <a:ext cx="8033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rgbClr val="FF0000"/>
                </a:solidFill>
              </a:rPr>
              <a:t>, c = 0.30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4BDC8-E526-CC43-8CE6-E2A6CEB3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14.02.22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DBAD7D-5FF4-3148-84C6-4633BFCA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 Algorithmische Geometrie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9DC53E-6DF4-6640-A3D6-C2326F03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7F64-5B15-6D4F-AE85-70F08BDC121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96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Microsoft Macintosh PowerPoint</Application>
  <PresentationFormat>Breitbild</PresentationFormat>
  <Paragraphs>222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FrutigerLTCom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Loder</dc:creator>
  <cp:lastModifiedBy>Sebastian Loder</cp:lastModifiedBy>
  <cp:revision>12</cp:revision>
  <dcterms:created xsi:type="dcterms:W3CDTF">2022-02-06T07:30:23Z</dcterms:created>
  <dcterms:modified xsi:type="dcterms:W3CDTF">2022-02-12T11:45:03Z</dcterms:modified>
</cp:coreProperties>
</file>