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68" r:id="rId2"/>
    <p:sldId id="274" r:id="rId3"/>
    <p:sldId id="275" r:id="rId4"/>
    <p:sldId id="276" r:id="rId5"/>
    <p:sldId id="278" r:id="rId6"/>
    <p:sldId id="279" r:id="rId7"/>
    <p:sldId id="280" r:id="rId8"/>
    <p:sldId id="283" r:id="rId9"/>
    <p:sldId id="281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92" r:id="rId18"/>
    <p:sldId id="291" r:id="rId19"/>
    <p:sldId id="293" r:id="rId20"/>
    <p:sldId id="294" r:id="rId21"/>
    <p:sldId id="295" r:id="rId22"/>
    <p:sldId id="300" r:id="rId23"/>
    <p:sldId id="306" r:id="rId24"/>
    <p:sldId id="301" r:id="rId25"/>
    <p:sldId id="303" r:id="rId26"/>
    <p:sldId id="302" r:id="rId27"/>
    <p:sldId id="304" r:id="rId28"/>
    <p:sldId id="307" r:id="rId29"/>
    <p:sldId id="305" r:id="rId30"/>
    <p:sldId id="310" r:id="rId31"/>
    <p:sldId id="311" r:id="rId32"/>
    <p:sldId id="318" r:id="rId33"/>
    <p:sldId id="319" r:id="rId34"/>
    <p:sldId id="312" r:id="rId35"/>
    <p:sldId id="320" r:id="rId36"/>
    <p:sldId id="314" r:id="rId37"/>
    <p:sldId id="315" r:id="rId38"/>
    <p:sldId id="316" r:id="rId39"/>
    <p:sldId id="317" r:id="rId40"/>
    <p:sldId id="322" r:id="rId41"/>
    <p:sldId id="321" r:id="rId42"/>
    <p:sldId id="323" r:id="rId43"/>
    <p:sldId id="325" r:id="rId44"/>
    <p:sldId id="326" r:id="rId45"/>
    <p:sldId id="327" r:id="rId46"/>
    <p:sldId id="328" r:id="rId47"/>
    <p:sldId id="329" r:id="rId48"/>
    <p:sldId id="333" r:id="rId49"/>
    <p:sldId id="330" r:id="rId50"/>
    <p:sldId id="332" r:id="rId51"/>
    <p:sldId id="334" r:id="rId52"/>
    <p:sldId id="331" r:id="rId53"/>
    <p:sldId id="335" r:id="rId54"/>
    <p:sldId id="336" r:id="rId55"/>
    <p:sldId id="337" r:id="rId56"/>
    <p:sldId id="338" r:id="rId57"/>
    <p:sldId id="339" r:id="rId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C73"/>
    <a:srgbClr val="C4D335"/>
    <a:srgbClr val="4472C4"/>
    <a:srgbClr val="3C6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7" autoAdjust="0"/>
    <p:restoredTop sz="94681"/>
  </p:normalViewPr>
  <p:slideViewPr>
    <p:cSldViewPr snapToGrid="0" snapToObjects="1">
      <p:cViewPr>
        <p:scale>
          <a:sx n="100" d="100"/>
          <a:sy n="100" d="100"/>
        </p:scale>
        <p:origin x="229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030B-3EDE-8E48-AA79-7A108A2FBAE1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D359-01ED-4D4E-820A-8F1370E7E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7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3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0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1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könnte man den Algorithmus noch detaillierter erklären. Bei</a:t>
            </a:r>
            <a:r>
              <a:rPr lang="de-DE" baseline="0" dirty="0" smtClean="0"/>
              <a:t> Zeitmangel einfach das Ergebnis sagen und nicht detailliert erklären. Vor allem die Bedeutung des </a:t>
            </a:r>
            <a:r>
              <a:rPr lang="de-DE" baseline="0" dirty="0" err="1" smtClean="0"/>
              <a:t>Alg</a:t>
            </a:r>
            <a:r>
              <a:rPr lang="de-DE" baseline="0" dirty="0" smtClean="0"/>
              <a:t> erklären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7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0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2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9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3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7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Maßstäbe stimmen nicht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85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09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83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01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18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6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Erklärung,</a:t>
            </a:r>
            <a:r>
              <a:rPr lang="de-DE" baseline="0" dirty="0" smtClean="0"/>
              <a:t> was Begriffe bedeuten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1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2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39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1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4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4990-24F6-794C-AF67-A0B79E7C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F6345-F5AC-0540-9C60-601F24E9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46449-A500-C64A-9D5A-0E58116A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F1DF-06E5-9640-98EB-0F3BD301A163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FFF21-4502-464F-9C38-0E38953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70CA2-3633-7F44-B6C5-8B5A3FB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F9C1-518A-134A-A7D3-E509501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DD09EA-8E73-7D45-9632-31293FD1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C78F6-D0BD-8249-944B-A3C03C6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9C5-EEA4-1342-B0B4-2BA9591DAC0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292B1-4E33-5543-B1E8-A0F6CC5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6F591-B554-B645-8E3C-9F095C8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CF51D5-1750-A44C-B7C6-7E0389ED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A85F5-6D0C-6744-B7A7-2A369CE1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962-7616-D94C-BF3C-078816A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FB2-079B-5D44-89BB-585BA9AFF99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5DBC-C48E-5346-9CA2-0D8AAE1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91E6-64FB-5745-B66A-92EF04C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605EC-F9CF-DC44-89E7-139AA18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ED8E9-2390-2644-AA3C-056E324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75792-5932-524F-9BE7-CC386CC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F809-86BE-564F-9B19-DDE8C2FB4248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B466-F488-A545-8BEB-692DD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C1E8-FDC2-2747-B003-BEA3218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0759-EBEE-E043-81E9-F84457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66166-90C4-A84E-8A99-7F64AA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10A-C919-3D47-A87A-E62D232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EFC9-2606-7947-B8E7-913D72AA5102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B36E-16F9-7743-977D-812DC16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CA34C-0320-484C-8C53-15870CF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388A-BC41-F146-97F5-126FAD3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AC9A-5FA1-4C4A-9DF9-8C78E168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BF80-9A91-3745-A5C0-C867453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8011-BD3C-8E4C-8B54-40EB0A9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B99-55A1-D046-8AB7-5D6CA329F4A6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664F0-E8D3-8C4F-88E8-5DB7A28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907BA-322D-8247-8BD1-8A60A28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3A3-27CB-8749-8562-4ED3F5B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617C-AF6F-5449-BE0E-EB5F7886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914AC-17C1-5C4F-92BB-F6F50DE1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D703-79C1-8A47-BF8A-6910CB42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C80CD-6AD6-454B-A47B-D735EC3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2EB5A-2FD9-F442-9710-4482424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22E0-613F-A44C-988D-77FFFD163C1D}" type="datetime1">
              <a:rPr lang="de-DE" smtClean="0"/>
              <a:t>11.02.2022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D304C6-993C-2045-97F3-66A7F21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3FC056-70CB-9043-81BB-B1F1A8A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EA7E3ECC-FBF3-284A-A40B-A5B94DCED8CB}"/>
              </a:ext>
            </a:extLst>
          </p:cNvPr>
          <p:cNvSpPr/>
          <p:nvPr userDrawn="1"/>
        </p:nvSpPr>
        <p:spPr>
          <a:xfrm>
            <a:off x="1032641" y="1024759"/>
            <a:ext cx="1206062" cy="8828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EAEE-AC3D-2B4F-AB6C-62CF589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FA4DA-F786-E14A-9E94-FE5D90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105-BF55-1447-BA16-C0E856872DDA}" type="datetime1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EEFA37-3B40-B345-A21A-16B03E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50AF3-1FBC-F947-845E-55D6958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D1BDC-B552-4B40-AE96-E64D70A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4F92-C213-5E48-8AE1-0137AEF275A1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BAE50-91BF-5742-9A6D-73AE062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4A615-3AFA-CF4A-A925-7372DC7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6D1B-C07B-7346-AC05-70E26AF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29924-7630-0845-BAB3-2427ACB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FD362-0E76-8F49-B872-26DEC0E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BCF1-15AE-534B-AF8D-333AF55C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821E-43C9-2C4A-B7E9-2363CD8EBAAB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CE25B-5256-9D4B-B552-6D0D0C0A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3994-674A-C944-9CEC-682479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C718-416C-0F4E-B9B3-A335EAE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61D35-9704-3740-84B2-C91698B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221F8-6FD0-8E4C-8941-84F83465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4F0E8-538A-8E4B-97B1-C0C2725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74B-0FA2-E14B-89A5-E9B1C45E41CC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6BD06-A101-8D45-A6E1-EEF7FDB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C0FF9-176F-3E42-A016-DCC47733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2287-A600-494D-80B3-5134C139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7C62E-DB9E-4C49-A905-83E860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D9EE2-F553-9049-A931-0222B64A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C1F2-60C5-A94F-B6ED-70005C1F412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5A610-CBE3-2947-BB9A-79813A37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B640-BA17-D246-A955-838E986E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9E4F7C-6326-754D-9FF7-288520DE05A7}"/>
              </a:ext>
            </a:extLst>
          </p:cNvPr>
          <p:cNvSpPr txBox="1"/>
          <p:nvPr/>
        </p:nvSpPr>
        <p:spPr>
          <a:xfrm>
            <a:off x="1756541" y="1745343"/>
            <a:ext cx="86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Gleichmäßige Flächenaufteilung von Polygonen</a:t>
            </a:r>
            <a:endParaRPr lang="de-DE" sz="28700" dirty="0"/>
          </a:p>
        </p:txBody>
      </p:sp>
    </p:spTree>
    <p:extLst>
      <p:ext uri="{BB962C8B-B14F-4D97-AF65-F5344CB8AC3E}">
        <p14:creationId xmlns:p14="http://schemas.microsoft.com/office/powerpoint/2010/main" val="39567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7101" y="2424661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2950" y="2416884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19625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9487252" y="2386692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216819" y="4336923"/>
            <a:ext cx="5746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Neue Ordnung:</a:t>
            </a:r>
          </a:p>
          <a:p>
            <a:pPr algn="ctr"/>
            <a:endParaRPr lang="de-DE" sz="2200" dirty="0"/>
          </a:p>
          <a:p>
            <a:pPr algn="ctr"/>
            <a:r>
              <a:rPr lang="de-DE" sz="2200" b="1" dirty="0"/>
              <a:t>CP5, CP3, CP2, CP4, </a:t>
            </a:r>
            <a:r>
              <a:rPr lang="de-DE" sz="2200" b="1" dirty="0" smtClean="0"/>
              <a:t>CP1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2805995" y="1491078"/>
            <a:ext cx="2759637" cy="240891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6268026" y="1491078"/>
            <a:ext cx="2759637" cy="240891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7672814" y="3177501"/>
            <a:ext cx="409951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227312" y="2013947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60672" y="3090545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132867" y="1990352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21" name="Ellipse 20"/>
          <p:cNvSpPr/>
          <p:nvPr/>
        </p:nvSpPr>
        <p:spPr>
          <a:xfrm>
            <a:off x="7891449" y="1888280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893952" y="2781645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865472" y="1872624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841998" y="2711446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23" name="Ellipse 22"/>
          <p:cNvSpPr/>
          <p:nvPr/>
        </p:nvSpPr>
        <p:spPr>
          <a:xfrm>
            <a:off x="7379713" y="2603670"/>
            <a:ext cx="276937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68015" y="2558248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3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Zuordnung der neuen Teilpolygonen zu Standorten</a:t>
            </a:r>
            <a:endParaRPr lang="de-DE" sz="2200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469085" y="1933404"/>
            <a:ext cx="3799643" cy="29928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6400178" y="1933404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539078" y="1076830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824341" y="2275670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Aufteilung</a:t>
            </a:r>
            <a:r>
              <a:rPr lang="de-DE" sz="2200" dirty="0" smtClean="0"/>
              <a:t> eines konvexen Teilpolygons in zwei Teilpolygone</a:t>
            </a:r>
          </a:p>
          <a:p>
            <a:endParaRPr lang="de-DE" sz="2200" dirty="0"/>
          </a:p>
          <a:p>
            <a:r>
              <a:rPr lang="de-DE" sz="2200" dirty="0" smtClean="0"/>
              <a:t>Übergabe der Teilpolygone an </a:t>
            </a:r>
            <a:r>
              <a:rPr lang="de-DE" sz="2200" b="1" dirty="0" smtClean="0"/>
              <a:t>DetachAndAssign</a:t>
            </a:r>
          </a:p>
          <a:p>
            <a:endParaRPr lang="de-DE" sz="2200" b="1" dirty="0"/>
          </a:p>
          <a:p>
            <a:r>
              <a:rPr lang="de-DE" sz="2200" dirty="0" smtClean="0"/>
              <a:t>Es können auch Teile von Vorgängerpolygonen mit in die Aufteilung einbezogen werden</a:t>
            </a:r>
          </a:p>
        </p:txBody>
      </p:sp>
    </p:spTree>
    <p:extLst>
      <p:ext uri="{BB962C8B-B14F-4D97-AF65-F5344CB8AC3E}">
        <p14:creationId xmlns:p14="http://schemas.microsoft.com/office/powerpoint/2010/main" val="2642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Verallgemeinerung: Aufteilung eines nicht einfachen, nicht konvexen Polygons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256643" y="1719773"/>
            <a:ext cx="3022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Löcher sind erlaubt</a:t>
            </a:r>
          </a:p>
          <a:p>
            <a:r>
              <a:rPr lang="de-DE" sz="2200" dirty="0"/>
              <a:t>Polygon nicht konvex</a:t>
            </a:r>
          </a:p>
          <a:p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928170" y="1273721"/>
            <a:ext cx="205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Eingabe: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59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539078" y="1784197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36349" y="2282593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Abspaltung</a:t>
            </a:r>
            <a:r>
              <a:rPr lang="de-DE" sz="2200" dirty="0" smtClean="0"/>
              <a:t> eines Teilpolygons vom Eingangspolygon</a:t>
            </a:r>
          </a:p>
          <a:p>
            <a:endParaRPr lang="de-DE" sz="2200" dirty="0"/>
          </a:p>
          <a:p>
            <a:r>
              <a:rPr lang="de-DE" sz="2200" b="1" dirty="0" smtClean="0"/>
              <a:t>Zuordnung</a:t>
            </a:r>
            <a:r>
              <a:rPr lang="de-DE" sz="2200" dirty="0" smtClean="0"/>
              <a:t> eines Teilpolygons zu einem Standort</a:t>
            </a:r>
          </a:p>
          <a:p>
            <a:endParaRPr lang="de-DE" sz="2200" dirty="0"/>
          </a:p>
          <a:p>
            <a:r>
              <a:rPr lang="de-DE" sz="2200" b="1" dirty="0" smtClean="0"/>
              <a:t>Weitere rekursive </a:t>
            </a:r>
            <a:r>
              <a:rPr lang="de-DE" sz="2200" b="1" dirty="0"/>
              <a:t>A</a:t>
            </a:r>
            <a:r>
              <a:rPr lang="de-DE" sz="2200" b="1" dirty="0" smtClean="0"/>
              <a:t>ufteilung </a:t>
            </a:r>
            <a:r>
              <a:rPr lang="de-DE" sz="2200" dirty="0" smtClean="0"/>
              <a:t>des restlichen Polygons durch </a:t>
            </a:r>
            <a:r>
              <a:rPr lang="de-DE" sz="2200" dirty="0" err="1" smtClean="0"/>
              <a:t>NonConvexDivide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6214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84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6764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/>
              <a:t>NonConvexDivide</a:t>
            </a:r>
            <a:r>
              <a:rPr lang="de-DE" sz="2200" dirty="0"/>
              <a:t> – Die Aufteilung eines nicht konvexen Polygons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225287" y="3299017"/>
            <a:ext cx="1449238" cy="1257299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57299">
                <a:moveTo>
                  <a:pt x="0" y="105673"/>
                </a:moveTo>
                <a:lnTo>
                  <a:pt x="97047" y="297611"/>
                </a:lnTo>
                <a:cubicBezTo>
                  <a:pt x="473015" y="565749"/>
                  <a:pt x="836043" y="933090"/>
                  <a:pt x="1212011" y="1201228"/>
                </a:cubicBezTo>
                <a:lnTo>
                  <a:pt x="1449238" y="1257299"/>
                </a:lnTo>
                <a:lnTo>
                  <a:pt x="1138686" y="0"/>
                </a:lnTo>
                <a:lnTo>
                  <a:pt x="0" y="1056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7439488" y="3196832"/>
            <a:ext cx="736895" cy="398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9563605" y="3541880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8095240" y="2003858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W(m)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130215" y="3312700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W(1)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8210191" y="2211979"/>
            <a:ext cx="0" cy="1257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917209"/>
            <a:ext cx="6105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Liste </a:t>
            </a:r>
            <a:r>
              <a:rPr lang="de-DE" sz="2200" b="1" dirty="0"/>
              <a:t>V </a:t>
            </a:r>
            <a:r>
              <a:rPr lang="de-DE" sz="2200" dirty="0"/>
              <a:t>enthält alle Polygonpunkte </a:t>
            </a:r>
          </a:p>
          <a:p>
            <a:endParaRPr lang="de-DE" sz="2200" dirty="0"/>
          </a:p>
          <a:p>
            <a:r>
              <a:rPr lang="de-DE" sz="2200" b="1" dirty="0" smtClean="0"/>
              <a:t>Liste </a:t>
            </a:r>
            <a:r>
              <a:rPr lang="de-DE" sz="2200" b="1" dirty="0"/>
              <a:t>S </a:t>
            </a:r>
            <a:r>
              <a:rPr lang="de-DE" sz="2200" dirty="0"/>
              <a:t>beinhaltet alle Standorte </a:t>
            </a:r>
          </a:p>
          <a:p>
            <a:endParaRPr lang="de-DE" sz="2200" dirty="0"/>
          </a:p>
          <a:p>
            <a:r>
              <a:rPr lang="de-DE" sz="2200" b="1" dirty="0" smtClean="0"/>
              <a:t>Liste W </a:t>
            </a:r>
            <a:r>
              <a:rPr lang="de-DE" sz="2200" dirty="0"/>
              <a:t>= V() + S</a:t>
            </a:r>
            <a:r>
              <a:rPr lang="de-DE" sz="2200" dirty="0" smtClean="0"/>
              <a:t>() mit </a:t>
            </a:r>
            <a:r>
              <a:rPr lang="de-DE" sz="2200" b="1" dirty="0" smtClean="0"/>
              <a:t>|W|=m</a:t>
            </a:r>
            <a:endParaRPr lang="de-DE" sz="22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64F2393-AD69-B044-BDD8-BC463F1D8D23}"/>
              </a:ext>
            </a:extLst>
          </p:cNvPr>
          <p:cNvSpPr txBox="1"/>
          <p:nvPr/>
        </p:nvSpPr>
        <p:spPr>
          <a:xfrm>
            <a:off x="360000" y="4285713"/>
            <a:ext cx="610583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Zusätzlich: 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Linie (w(m), w(1)) = Linie zu </a:t>
            </a:r>
            <a:r>
              <a:rPr lang="de-DE" sz="2200" b="1" dirty="0" err="1" smtClean="0"/>
              <a:t>NextNeighbour</a:t>
            </a:r>
            <a:endParaRPr lang="de-DE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Falls keine NextNeighbor vorhanden, dann ist w(m) ein Standort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9258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84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6764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Linie (Ls, Le) </a:t>
            </a:r>
            <a:r>
              <a:rPr lang="de-DE" sz="2200" dirty="0" smtClean="0"/>
              <a:t>wandert erneut gegen den Uhrzeigesinn durch das Teilpolygon und zerteilt das Polygon</a:t>
            </a:r>
          </a:p>
          <a:p>
            <a:endParaRPr lang="de-DE" sz="2200" dirty="0"/>
          </a:p>
          <a:p>
            <a:r>
              <a:rPr lang="de-DE" sz="2200" dirty="0" smtClean="0"/>
              <a:t>Initialisierung der Linie mit </a:t>
            </a:r>
            <a:r>
              <a:rPr lang="de-DE" sz="2200" b="1" dirty="0" smtClean="0"/>
              <a:t>(Ls, Le) = (w(1), S(1))</a:t>
            </a:r>
          </a:p>
          <a:p>
            <a:endParaRPr lang="de-DE" sz="2200" b="1" dirty="0"/>
          </a:p>
          <a:p>
            <a:endParaRPr lang="de-DE" sz="2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/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200" b="1" dirty="0"/>
                  <a:t>Schleife stoppt, wenn: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342900" indent="-342900">
                  <a:buFontTx/>
                  <a:buChar char="-"/>
                </a:pPr>
                <a:r>
                  <a:rPr lang="de-DE" sz="2200" dirty="0"/>
                  <a:t>Le = w(m)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blipFill>
                <a:blip r:embed="rId4"/>
                <a:stretch>
                  <a:fillRect l="-1195" t="-3261" b="-97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/>
              <a:t>NonConvexDivide</a:t>
            </a:r>
            <a:r>
              <a:rPr lang="de-DE" sz="2200" dirty="0"/>
              <a:t> – Die Aufteilung eines nicht konvexen Polygons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7439488" y="3196832"/>
            <a:ext cx="736895" cy="398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9563605" y="3541880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/>
          <p:cNvSpPr txBox="1"/>
          <p:nvPr/>
        </p:nvSpPr>
        <p:spPr>
          <a:xfrm>
            <a:off x="8130215" y="3312700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W(1)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H="1" flipV="1">
            <a:off x="8210843" y="3438782"/>
            <a:ext cx="420785" cy="763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8710929" y="4224813"/>
            <a:ext cx="191411" cy="3290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8967158" y="4534305"/>
            <a:ext cx="634644" cy="103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9318904" y="3356943"/>
            <a:ext cx="253584" cy="10721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b="1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163655" y="3396092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/>
          <p:nvPr/>
        </p:nvCxnSpPr>
        <p:spPr>
          <a:xfrm flipH="1">
            <a:off x="8210844" y="3324045"/>
            <a:ext cx="1181610" cy="1147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8205877" y="3324045"/>
            <a:ext cx="1495965" cy="1270959"/>
          </a:xfrm>
          <a:custGeom>
            <a:avLst/>
            <a:gdLst>
              <a:gd name="connsiteX0" fmla="*/ 0 w 1466491"/>
              <a:gd name="connsiteY0" fmla="*/ 126521 h 1270959"/>
              <a:gd name="connsiteX1" fmla="*/ 1466491 w 1466491"/>
              <a:gd name="connsiteY1" fmla="*/ 1270959 h 1270959"/>
              <a:gd name="connsiteX2" fmla="*/ 1150189 w 1466491"/>
              <a:gd name="connsiteY2" fmla="*/ 0 h 1270959"/>
              <a:gd name="connsiteX3" fmla="*/ 0 w 1466491"/>
              <a:gd name="connsiteY3" fmla="*/ 126521 h 12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491" h="1270959">
                <a:moveTo>
                  <a:pt x="0" y="126521"/>
                </a:moveTo>
                <a:lnTo>
                  <a:pt x="1466491" y="1270959"/>
                </a:lnTo>
                <a:lnTo>
                  <a:pt x="1150189" y="0"/>
                </a:lnTo>
                <a:lnTo>
                  <a:pt x="0" y="126521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329796"/>
            <a:ext cx="1480868" cy="1282461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282461">
                <a:moveTo>
                  <a:pt x="0" y="106393"/>
                </a:moveTo>
                <a:lnTo>
                  <a:pt x="1178944" y="0"/>
                </a:lnTo>
                <a:lnTo>
                  <a:pt x="1480868" y="1265208"/>
                </a:lnTo>
                <a:lnTo>
                  <a:pt x="644106" y="1282461"/>
                </a:lnTo>
                <a:lnTo>
                  <a:pt x="0" y="106393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6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43619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747623" y="600973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5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8205877" y="3324045"/>
            <a:ext cx="1495965" cy="1270959"/>
          </a:xfrm>
          <a:custGeom>
            <a:avLst/>
            <a:gdLst>
              <a:gd name="connsiteX0" fmla="*/ 0 w 1466491"/>
              <a:gd name="connsiteY0" fmla="*/ 126521 h 1270959"/>
              <a:gd name="connsiteX1" fmla="*/ 1466491 w 1466491"/>
              <a:gd name="connsiteY1" fmla="*/ 1270959 h 1270959"/>
              <a:gd name="connsiteX2" fmla="*/ 1150189 w 1466491"/>
              <a:gd name="connsiteY2" fmla="*/ 0 h 1270959"/>
              <a:gd name="connsiteX3" fmla="*/ 0 w 1466491"/>
              <a:gd name="connsiteY3" fmla="*/ 126521 h 12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491" h="1270959">
                <a:moveTo>
                  <a:pt x="0" y="126521"/>
                </a:moveTo>
                <a:lnTo>
                  <a:pt x="1466491" y="1270959"/>
                </a:lnTo>
                <a:lnTo>
                  <a:pt x="1150189" y="0"/>
                </a:lnTo>
                <a:lnTo>
                  <a:pt x="0" y="126521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7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Flächen kombinieren, damit gilt</a:t>
                </a:r>
                <a:r>
                  <a:rPr lang="de-DE" sz="2200" dirty="0" smtClean="0"/>
                  <a:t/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43619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86774" y="333555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579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5799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0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3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blipFill>
                <a:blip r:embed="rId4"/>
                <a:stretch>
                  <a:fillRect l="-1305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7916318" y="3161699"/>
            <a:ext cx="797753" cy="474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8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blipFill>
                <a:blip r:embed="rId3"/>
                <a:stretch>
                  <a:fillRect l="-1305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308341" y="33355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blipFill>
                <a:blip r:embed="rId3"/>
                <a:stretch>
                  <a:fillRect l="-1305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308341" y="33355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891339" cy="1670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 algn="ctr">
                  <a:buAutoNum type="arabicPeriod"/>
                </a:pPr>
                <a:r>
                  <a:rPr lang="de-DE" sz="2000" dirty="0" smtClean="0"/>
                  <a:t>Punkt t berechnen, T‘ entsteht, sodass</a:t>
                </a:r>
                <a:br>
                  <a:rPr lang="de-DE" sz="20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2000" dirty="0" smtClean="0"/>
                  <a:t/>
                </a:r>
                <a:br>
                  <a:rPr lang="de-DE" sz="2000" dirty="0" smtClean="0"/>
                </a:b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 smtClean="0"/>
              </a:p>
              <a:p>
                <a:pPr marL="457200" indent="-457200">
                  <a:buAutoNum type="arabicPeriod"/>
                </a:pPr>
                <a:endParaRPr lang="de-DE" sz="2000" dirty="0" smtClean="0"/>
              </a:p>
              <a:p>
                <a:pPr marL="457200" indent="-457200">
                  <a:buAutoNum type="arabicPeriod"/>
                </a:pPr>
                <a:endParaRPr lang="de-DE" sz="2000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891339" cy="1670842"/>
              </a:xfrm>
              <a:prstGeom prst="rect">
                <a:avLst/>
              </a:prstGeom>
              <a:blipFill>
                <a:blip r:embed="rId5"/>
                <a:stretch>
                  <a:fillRect t="-2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7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070900" cy="6186309"/>
              </a:xfrm>
              <a:prstGeom prst="rect">
                <a:avLst/>
              </a:prstGeom>
              <a:blipFill>
                <a:blip r:embed="rId3"/>
                <a:stretch>
                  <a:fillRect l="-1305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308341" y="33355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744140" y="5100543"/>
            <a:ext cx="37880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de-DE" sz="2000" dirty="0" smtClean="0"/>
              <a:t>Polygon aufteilen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de-DE" sz="2000" dirty="0" smtClean="0"/>
              <a:t>Polygone an </a:t>
            </a:r>
            <a:r>
              <a:rPr lang="de-DE" sz="2000" i="1" dirty="0" smtClean="0"/>
              <a:t>DetachAndAssign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übergeben</a:t>
            </a:r>
          </a:p>
          <a:p>
            <a:pPr marL="457200" indent="-457200">
              <a:buAutoNum type="arabicPeriod" startAt="2"/>
            </a:pPr>
            <a:endParaRPr lang="de-DE" sz="2000" dirty="0"/>
          </a:p>
        </p:txBody>
      </p:sp>
      <p:sp>
        <p:nvSpPr>
          <p:cNvPr id="25" name="Freihandform 24"/>
          <p:cNvSpPr/>
          <p:nvPr/>
        </p:nvSpPr>
        <p:spPr>
          <a:xfrm>
            <a:off x="8752652" y="2250344"/>
            <a:ext cx="1285336" cy="1532626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233577"/>
              <a:gd name="connsiteX1" fmla="*/ 1308341 w 1480868"/>
              <a:gd name="connsiteY1" fmla="*/ 333556 h 1233577"/>
              <a:gd name="connsiteX2" fmla="*/ 1480868 w 1480868"/>
              <a:gd name="connsiteY2" fmla="*/ 1158815 h 1233577"/>
              <a:gd name="connsiteX3" fmla="*/ 17253 w 1480868"/>
              <a:gd name="connsiteY3" fmla="*/ 1233577 h 1233577"/>
              <a:gd name="connsiteX4" fmla="*/ 0 w 1480868"/>
              <a:gd name="connsiteY4" fmla="*/ 0 h 1233577"/>
              <a:gd name="connsiteX0" fmla="*/ 0 w 1480868"/>
              <a:gd name="connsiteY0" fmla="*/ 0 h 1216324"/>
              <a:gd name="connsiteX1" fmla="*/ 1308341 w 1480868"/>
              <a:gd name="connsiteY1" fmla="*/ 316303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480868"/>
              <a:gd name="connsiteY0" fmla="*/ 0 h 1216324"/>
              <a:gd name="connsiteX1" fmla="*/ 1181820 w 1480868"/>
              <a:gd name="connsiteY1" fmla="*/ 1089805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285336"/>
              <a:gd name="connsiteY0" fmla="*/ 0 h 1532626"/>
              <a:gd name="connsiteX1" fmla="*/ 1181820 w 1285336"/>
              <a:gd name="connsiteY1" fmla="*/ 1089805 h 1532626"/>
              <a:gd name="connsiteX2" fmla="*/ 1285336 w 1285336"/>
              <a:gd name="connsiteY2" fmla="*/ 1532626 h 1532626"/>
              <a:gd name="connsiteX3" fmla="*/ 17253 w 1285336"/>
              <a:gd name="connsiteY3" fmla="*/ 1216324 h 1532626"/>
              <a:gd name="connsiteX4" fmla="*/ 0 w 1285336"/>
              <a:gd name="connsiteY4" fmla="*/ 0 h 153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336" h="1532626">
                <a:moveTo>
                  <a:pt x="0" y="0"/>
                </a:moveTo>
                <a:lnTo>
                  <a:pt x="1181820" y="1089805"/>
                </a:lnTo>
                <a:lnTo>
                  <a:pt x="1285336" y="1532626"/>
                </a:lnTo>
                <a:lnTo>
                  <a:pt x="17253" y="1216324"/>
                </a:lnTo>
                <a:lnTo>
                  <a:pt x="0" y="0"/>
                </a:lnTo>
                <a:close/>
              </a:path>
            </a:pathLst>
          </a:custGeom>
          <a:solidFill>
            <a:srgbClr val="3CCC7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9933315" y="1997297"/>
            <a:ext cx="1181820" cy="2619554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233577"/>
              <a:gd name="connsiteX1" fmla="*/ 1308341 w 1480868"/>
              <a:gd name="connsiteY1" fmla="*/ 333556 h 1233577"/>
              <a:gd name="connsiteX2" fmla="*/ 1480868 w 1480868"/>
              <a:gd name="connsiteY2" fmla="*/ 1158815 h 1233577"/>
              <a:gd name="connsiteX3" fmla="*/ 17253 w 1480868"/>
              <a:gd name="connsiteY3" fmla="*/ 1233577 h 1233577"/>
              <a:gd name="connsiteX4" fmla="*/ 0 w 1480868"/>
              <a:gd name="connsiteY4" fmla="*/ 0 h 1233577"/>
              <a:gd name="connsiteX0" fmla="*/ 0 w 1480868"/>
              <a:gd name="connsiteY0" fmla="*/ 0 h 1216324"/>
              <a:gd name="connsiteX1" fmla="*/ 1308341 w 1480868"/>
              <a:gd name="connsiteY1" fmla="*/ 316303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480868"/>
              <a:gd name="connsiteY0" fmla="*/ 0 h 1216324"/>
              <a:gd name="connsiteX1" fmla="*/ 1181820 w 1480868"/>
              <a:gd name="connsiteY1" fmla="*/ 1089805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285336"/>
              <a:gd name="connsiteY0" fmla="*/ 0 h 1532626"/>
              <a:gd name="connsiteX1" fmla="*/ 1181820 w 1285336"/>
              <a:gd name="connsiteY1" fmla="*/ 1089805 h 1532626"/>
              <a:gd name="connsiteX2" fmla="*/ 1285336 w 1285336"/>
              <a:gd name="connsiteY2" fmla="*/ 1532626 h 1532626"/>
              <a:gd name="connsiteX3" fmla="*/ 17253 w 1285336"/>
              <a:gd name="connsiteY3" fmla="*/ 1216324 h 1532626"/>
              <a:gd name="connsiteX4" fmla="*/ 0 w 1285336"/>
              <a:gd name="connsiteY4" fmla="*/ 0 h 1532626"/>
              <a:gd name="connsiteX0" fmla="*/ 831011 w 2116347"/>
              <a:gd name="connsiteY0" fmla="*/ 0 h 1532626"/>
              <a:gd name="connsiteX1" fmla="*/ 2012831 w 2116347"/>
              <a:gd name="connsiteY1" fmla="*/ 1089805 h 1532626"/>
              <a:gd name="connsiteX2" fmla="*/ 2116347 w 2116347"/>
              <a:gd name="connsiteY2" fmla="*/ 1532626 h 1532626"/>
              <a:gd name="connsiteX3" fmla="*/ 0 w 2116347"/>
              <a:gd name="connsiteY3" fmla="*/ 1337094 h 1532626"/>
              <a:gd name="connsiteX4" fmla="*/ 831011 w 2116347"/>
              <a:gd name="connsiteY4" fmla="*/ 0 h 1532626"/>
              <a:gd name="connsiteX0" fmla="*/ 831011 w 2012831"/>
              <a:gd name="connsiteY0" fmla="*/ 0 h 2628180"/>
              <a:gd name="connsiteX1" fmla="*/ 2012831 w 2012831"/>
              <a:gd name="connsiteY1" fmla="*/ 1089805 h 2628180"/>
              <a:gd name="connsiteX2" fmla="*/ 313427 w 2012831"/>
              <a:gd name="connsiteY2" fmla="*/ 2628180 h 2628180"/>
              <a:gd name="connsiteX3" fmla="*/ 0 w 2012831"/>
              <a:gd name="connsiteY3" fmla="*/ 1337094 h 2628180"/>
              <a:gd name="connsiteX4" fmla="*/ 831011 w 2012831"/>
              <a:gd name="connsiteY4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313427 w 1181820"/>
              <a:gd name="connsiteY2" fmla="*/ 2628180 h 2628180"/>
              <a:gd name="connsiteX3" fmla="*/ 0 w 1181820"/>
              <a:gd name="connsiteY3" fmla="*/ 1337094 h 2628180"/>
              <a:gd name="connsiteX4" fmla="*/ 831011 w 1181820"/>
              <a:gd name="connsiteY4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832451 w 1181820"/>
              <a:gd name="connsiteY2" fmla="*/ 2488439 h 2628180"/>
              <a:gd name="connsiteX3" fmla="*/ 313427 w 1181820"/>
              <a:gd name="connsiteY3" fmla="*/ 2628180 h 2628180"/>
              <a:gd name="connsiteX4" fmla="*/ 0 w 1181820"/>
              <a:gd name="connsiteY4" fmla="*/ 1337094 h 2628180"/>
              <a:gd name="connsiteX5" fmla="*/ 831011 w 1181820"/>
              <a:gd name="connsiteY5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866956 w 1181820"/>
              <a:gd name="connsiteY2" fmla="*/ 2586205 h 2628180"/>
              <a:gd name="connsiteX3" fmla="*/ 313427 w 1181820"/>
              <a:gd name="connsiteY3" fmla="*/ 2628180 h 2628180"/>
              <a:gd name="connsiteX4" fmla="*/ 0 w 1181820"/>
              <a:gd name="connsiteY4" fmla="*/ 1337094 h 2628180"/>
              <a:gd name="connsiteX5" fmla="*/ 831011 w 1181820"/>
              <a:gd name="connsiteY5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866956 w 1181820"/>
              <a:gd name="connsiteY2" fmla="*/ 2586205 h 2628180"/>
              <a:gd name="connsiteX3" fmla="*/ 313427 w 1181820"/>
              <a:gd name="connsiteY3" fmla="*/ 2628180 h 2628180"/>
              <a:gd name="connsiteX4" fmla="*/ 0 w 1181820"/>
              <a:gd name="connsiteY4" fmla="*/ 1337094 h 2628180"/>
              <a:gd name="connsiteX5" fmla="*/ 831011 w 1181820"/>
              <a:gd name="connsiteY5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884209 w 1181820"/>
              <a:gd name="connsiteY2" fmla="*/ 2603458 h 2628180"/>
              <a:gd name="connsiteX3" fmla="*/ 313427 w 1181820"/>
              <a:gd name="connsiteY3" fmla="*/ 2628180 h 2628180"/>
              <a:gd name="connsiteX4" fmla="*/ 0 w 1181820"/>
              <a:gd name="connsiteY4" fmla="*/ 1337094 h 2628180"/>
              <a:gd name="connsiteX5" fmla="*/ 831011 w 1181820"/>
              <a:gd name="connsiteY5" fmla="*/ 0 h 2628180"/>
              <a:gd name="connsiteX0" fmla="*/ 831011 w 1181820"/>
              <a:gd name="connsiteY0" fmla="*/ 0 h 2628180"/>
              <a:gd name="connsiteX1" fmla="*/ 1181820 w 1181820"/>
              <a:gd name="connsiteY1" fmla="*/ 1245080 h 2628180"/>
              <a:gd name="connsiteX2" fmla="*/ 884209 w 1181820"/>
              <a:gd name="connsiteY2" fmla="*/ 2603458 h 2628180"/>
              <a:gd name="connsiteX3" fmla="*/ 313427 w 1181820"/>
              <a:gd name="connsiteY3" fmla="*/ 2628180 h 2628180"/>
              <a:gd name="connsiteX4" fmla="*/ 0 w 1181820"/>
              <a:gd name="connsiteY4" fmla="*/ 1337094 h 2628180"/>
              <a:gd name="connsiteX5" fmla="*/ 831011 w 1181820"/>
              <a:gd name="connsiteY5" fmla="*/ 0 h 2628180"/>
              <a:gd name="connsiteX0" fmla="*/ 831011 w 1181820"/>
              <a:gd name="connsiteY0" fmla="*/ 0 h 2619554"/>
              <a:gd name="connsiteX1" fmla="*/ 1181820 w 1181820"/>
              <a:gd name="connsiteY1" fmla="*/ 1245080 h 2619554"/>
              <a:gd name="connsiteX2" fmla="*/ 884209 w 1181820"/>
              <a:gd name="connsiteY2" fmla="*/ 2603458 h 2619554"/>
              <a:gd name="connsiteX3" fmla="*/ 313427 w 1181820"/>
              <a:gd name="connsiteY3" fmla="*/ 2619554 h 2619554"/>
              <a:gd name="connsiteX4" fmla="*/ 0 w 1181820"/>
              <a:gd name="connsiteY4" fmla="*/ 1337094 h 2619554"/>
              <a:gd name="connsiteX5" fmla="*/ 831011 w 1181820"/>
              <a:gd name="connsiteY5" fmla="*/ 0 h 2619554"/>
              <a:gd name="connsiteX0" fmla="*/ 831011 w 1181820"/>
              <a:gd name="connsiteY0" fmla="*/ 0 h 2619554"/>
              <a:gd name="connsiteX1" fmla="*/ 1181820 w 1181820"/>
              <a:gd name="connsiteY1" fmla="*/ 1245080 h 2619554"/>
              <a:gd name="connsiteX2" fmla="*/ 884209 w 1181820"/>
              <a:gd name="connsiteY2" fmla="*/ 2603458 h 2619554"/>
              <a:gd name="connsiteX3" fmla="*/ 313427 w 1181820"/>
              <a:gd name="connsiteY3" fmla="*/ 2619554 h 2619554"/>
              <a:gd name="connsiteX4" fmla="*/ 0 w 1181820"/>
              <a:gd name="connsiteY4" fmla="*/ 1337094 h 2619554"/>
              <a:gd name="connsiteX5" fmla="*/ 831011 w 1181820"/>
              <a:gd name="connsiteY5" fmla="*/ 0 h 261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820" h="2619554">
                <a:moveTo>
                  <a:pt x="831011" y="0"/>
                </a:moveTo>
                <a:lnTo>
                  <a:pt x="1181820" y="1245080"/>
                </a:lnTo>
                <a:cubicBezTo>
                  <a:pt x="1120956" y="1487005"/>
                  <a:pt x="922069" y="2387413"/>
                  <a:pt x="884209" y="2603458"/>
                </a:cubicBezTo>
                <a:cubicBezTo>
                  <a:pt x="693948" y="2600197"/>
                  <a:pt x="503688" y="2611313"/>
                  <a:pt x="313427" y="2619554"/>
                </a:cubicBezTo>
                <a:lnTo>
                  <a:pt x="0" y="1337094"/>
                </a:lnTo>
                <a:lnTo>
                  <a:pt x="831011" y="0"/>
                </a:lnTo>
                <a:close/>
              </a:path>
            </a:pathLst>
          </a:custGeom>
          <a:solidFill>
            <a:srgbClr val="3CCC7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 smtClean="0"/>
                  <a:t> und</a:t>
                </a:r>
                <a:br>
                  <a:rPr lang="de-DE" sz="2200" b="1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9940849" y="2012829"/>
            <a:ext cx="1178944" cy="260360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106392 h 1408981"/>
              <a:gd name="connsiteX1" fmla="*/ 1178944 w 1480868"/>
              <a:gd name="connsiteY1" fmla="*/ 0 h 1408981"/>
              <a:gd name="connsiteX2" fmla="*/ 1480868 w 1480868"/>
              <a:gd name="connsiteY2" fmla="*/ 1265207 h 1408981"/>
              <a:gd name="connsiteX3" fmla="*/ 322053 w 1480868"/>
              <a:gd name="connsiteY3" fmla="*/ 1408981 h 1408981"/>
              <a:gd name="connsiteX4" fmla="*/ 0 w 1480868"/>
              <a:gd name="connsiteY4" fmla="*/ 106392 h 1408981"/>
              <a:gd name="connsiteX0" fmla="*/ 0 w 1178944"/>
              <a:gd name="connsiteY0" fmla="*/ 106392 h 1408981"/>
              <a:gd name="connsiteX1" fmla="*/ 1178944 w 1178944"/>
              <a:gd name="connsiteY1" fmla="*/ 0 h 1408981"/>
              <a:gd name="connsiteX2" fmla="*/ 865518 w 1178944"/>
              <a:gd name="connsiteY2" fmla="*/ 1385977 h 1408981"/>
              <a:gd name="connsiteX3" fmla="*/ 322053 w 1178944"/>
              <a:gd name="connsiteY3" fmla="*/ 1408981 h 1408981"/>
              <a:gd name="connsiteX4" fmla="*/ 0 w 1178944"/>
              <a:gd name="connsiteY4" fmla="*/ 106392 h 1408981"/>
              <a:gd name="connsiteX0" fmla="*/ 0 w 1178944"/>
              <a:gd name="connsiteY0" fmla="*/ 66135 h 1368724"/>
              <a:gd name="connsiteX1" fmla="*/ 1178944 w 1178944"/>
              <a:gd name="connsiteY1" fmla="*/ 0 h 1368724"/>
              <a:gd name="connsiteX2" fmla="*/ 865518 w 1178944"/>
              <a:gd name="connsiteY2" fmla="*/ 1345720 h 1368724"/>
              <a:gd name="connsiteX3" fmla="*/ 322053 w 1178944"/>
              <a:gd name="connsiteY3" fmla="*/ 1368724 h 1368724"/>
              <a:gd name="connsiteX4" fmla="*/ 0 w 1178944"/>
              <a:gd name="connsiteY4" fmla="*/ 66135 h 1368724"/>
              <a:gd name="connsiteX0" fmla="*/ 0 w 1178944"/>
              <a:gd name="connsiteY0" fmla="*/ 1295268 h 2597857"/>
              <a:gd name="connsiteX1" fmla="*/ 847921 w 1178944"/>
              <a:gd name="connsiteY1" fmla="*/ 0 h 2597857"/>
              <a:gd name="connsiteX2" fmla="*/ 1178944 w 1178944"/>
              <a:gd name="connsiteY2" fmla="*/ 1229133 h 2597857"/>
              <a:gd name="connsiteX3" fmla="*/ 865518 w 1178944"/>
              <a:gd name="connsiteY3" fmla="*/ 2574853 h 2597857"/>
              <a:gd name="connsiteX4" fmla="*/ 322053 w 1178944"/>
              <a:gd name="connsiteY4" fmla="*/ 2597857 h 2597857"/>
              <a:gd name="connsiteX5" fmla="*/ 0 w 1178944"/>
              <a:gd name="connsiteY5" fmla="*/ 1295268 h 2597857"/>
              <a:gd name="connsiteX0" fmla="*/ 0 w 1178944"/>
              <a:gd name="connsiteY0" fmla="*/ 1295268 h 2597857"/>
              <a:gd name="connsiteX1" fmla="*/ 847921 w 1178944"/>
              <a:gd name="connsiteY1" fmla="*/ 0 h 2597857"/>
              <a:gd name="connsiteX2" fmla="*/ 1178944 w 1178944"/>
              <a:gd name="connsiteY2" fmla="*/ 1229133 h 2597857"/>
              <a:gd name="connsiteX3" fmla="*/ 865518 w 1178944"/>
              <a:gd name="connsiteY3" fmla="*/ 2574853 h 2597857"/>
              <a:gd name="connsiteX4" fmla="*/ 322053 w 1178944"/>
              <a:gd name="connsiteY4" fmla="*/ 2597857 h 2597857"/>
              <a:gd name="connsiteX5" fmla="*/ 0 w 1178944"/>
              <a:gd name="connsiteY5" fmla="*/ 1295268 h 2597857"/>
              <a:gd name="connsiteX0" fmla="*/ 0 w 1178944"/>
              <a:gd name="connsiteY0" fmla="*/ 1301019 h 2603608"/>
              <a:gd name="connsiteX1" fmla="*/ 830668 w 1178944"/>
              <a:gd name="connsiteY1" fmla="*/ 0 h 2603608"/>
              <a:gd name="connsiteX2" fmla="*/ 1178944 w 1178944"/>
              <a:gd name="connsiteY2" fmla="*/ 1234884 h 2603608"/>
              <a:gd name="connsiteX3" fmla="*/ 865518 w 1178944"/>
              <a:gd name="connsiteY3" fmla="*/ 2580604 h 2603608"/>
              <a:gd name="connsiteX4" fmla="*/ 322053 w 1178944"/>
              <a:gd name="connsiteY4" fmla="*/ 2603608 h 2603608"/>
              <a:gd name="connsiteX5" fmla="*/ 0 w 1178944"/>
              <a:gd name="connsiteY5" fmla="*/ 1301019 h 2603608"/>
              <a:gd name="connsiteX0" fmla="*/ 0 w 1178944"/>
              <a:gd name="connsiteY0" fmla="*/ 1301019 h 2603608"/>
              <a:gd name="connsiteX1" fmla="*/ 830668 w 1178944"/>
              <a:gd name="connsiteY1" fmla="*/ 0 h 2603608"/>
              <a:gd name="connsiteX2" fmla="*/ 1178944 w 1178944"/>
              <a:gd name="connsiteY2" fmla="*/ 1234884 h 2603608"/>
              <a:gd name="connsiteX3" fmla="*/ 865518 w 1178944"/>
              <a:gd name="connsiteY3" fmla="*/ 2580604 h 2603608"/>
              <a:gd name="connsiteX4" fmla="*/ 322053 w 1178944"/>
              <a:gd name="connsiteY4" fmla="*/ 2603608 h 2603608"/>
              <a:gd name="connsiteX5" fmla="*/ 0 w 1178944"/>
              <a:gd name="connsiteY5" fmla="*/ 1301019 h 260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944" h="2603608">
                <a:moveTo>
                  <a:pt x="0" y="1301019"/>
                </a:moveTo>
                <a:cubicBezTo>
                  <a:pt x="215546" y="980448"/>
                  <a:pt x="758895" y="130790"/>
                  <a:pt x="830668" y="0"/>
                </a:cubicBezTo>
                <a:lnTo>
                  <a:pt x="1178944" y="1234884"/>
                </a:lnTo>
                <a:lnTo>
                  <a:pt x="865518" y="2580604"/>
                </a:lnTo>
                <a:lnTo>
                  <a:pt x="322053" y="2603608"/>
                </a:lnTo>
                <a:lnTo>
                  <a:pt x="0" y="1301019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/>
              <p:cNvSpPr/>
              <p:nvPr/>
            </p:nvSpPr>
            <p:spPr>
              <a:xfrm>
                <a:off x="6616617" y="5100543"/>
                <a:ext cx="4891339" cy="1670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 algn="ctr">
                  <a:buAutoNum type="arabicPeriod"/>
                </a:pPr>
                <a:r>
                  <a:rPr lang="de-DE" sz="2000" dirty="0" smtClean="0"/>
                  <a:t>Punkt t berechnen, T‘ entsteht, sodass</a:t>
                </a:r>
                <a:br>
                  <a:rPr lang="de-DE" sz="20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de-DE" sz="2000" dirty="0" smtClean="0"/>
                  <a:t/>
                </a:r>
                <a:br>
                  <a:rPr lang="de-DE" sz="2000" dirty="0" smtClean="0"/>
                </a:b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 smtClean="0"/>
              </a:p>
              <a:p>
                <a:pPr marL="457200" indent="-457200">
                  <a:buAutoNum type="arabicPeriod"/>
                </a:pPr>
                <a:endParaRPr lang="de-DE" sz="2000" dirty="0" smtClean="0"/>
              </a:p>
              <a:p>
                <a:pPr marL="457200" indent="-457200">
                  <a:buAutoNum type="arabicPeriod"/>
                </a:pPr>
                <a:endParaRPr lang="de-DE" sz="2000" dirty="0"/>
              </a:p>
            </p:txBody>
          </p:sp>
        </mc:Choice>
        <mc:Fallback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891339" cy="1670842"/>
              </a:xfrm>
              <a:prstGeom prst="rect">
                <a:avLst/>
              </a:prstGeom>
              <a:blipFill>
                <a:blip r:embed="rId5"/>
                <a:stretch>
                  <a:fillRect t="-2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 smtClean="0"/>
                  <a:t> und</a:t>
                </a:r>
                <a:br>
                  <a:rPr lang="de-DE" sz="2200" b="1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/>
                  <a:t> und</a:t>
                </a:r>
                <a:br>
                  <a:rPr lang="de-DE" sz="22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9940849" y="2012829"/>
            <a:ext cx="1178944" cy="260360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106392 h 1408981"/>
              <a:gd name="connsiteX1" fmla="*/ 1178944 w 1480868"/>
              <a:gd name="connsiteY1" fmla="*/ 0 h 1408981"/>
              <a:gd name="connsiteX2" fmla="*/ 1480868 w 1480868"/>
              <a:gd name="connsiteY2" fmla="*/ 1265207 h 1408981"/>
              <a:gd name="connsiteX3" fmla="*/ 322053 w 1480868"/>
              <a:gd name="connsiteY3" fmla="*/ 1408981 h 1408981"/>
              <a:gd name="connsiteX4" fmla="*/ 0 w 1480868"/>
              <a:gd name="connsiteY4" fmla="*/ 106392 h 1408981"/>
              <a:gd name="connsiteX0" fmla="*/ 0 w 1178944"/>
              <a:gd name="connsiteY0" fmla="*/ 106392 h 1408981"/>
              <a:gd name="connsiteX1" fmla="*/ 1178944 w 1178944"/>
              <a:gd name="connsiteY1" fmla="*/ 0 h 1408981"/>
              <a:gd name="connsiteX2" fmla="*/ 865518 w 1178944"/>
              <a:gd name="connsiteY2" fmla="*/ 1385977 h 1408981"/>
              <a:gd name="connsiteX3" fmla="*/ 322053 w 1178944"/>
              <a:gd name="connsiteY3" fmla="*/ 1408981 h 1408981"/>
              <a:gd name="connsiteX4" fmla="*/ 0 w 1178944"/>
              <a:gd name="connsiteY4" fmla="*/ 106392 h 1408981"/>
              <a:gd name="connsiteX0" fmla="*/ 0 w 1178944"/>
              <a:gd name="connsiteY0" fmla="*/ 66135 h 1368724"/>
              <a:gd name="connsiteX1" fmla="*/ 1178944 w 1178944"/>
              <a:gd name="connsiteY1" fmla="*/ 0 h 1368724"/>
              <a:gd name="connsiteX2" fmla="*/ 865518 w 1178944"/>
              <a:gd name="connsiteY2" fmla="*/ 1345720 h 1368724"/>
              <a:gd name="connsiteX3" fmla="*/ 322053 w 1178944"/>
              <a:gd name="connsiteY3" fmla="*/ 1368724 h 1368724"/>
              <a:gd name="connsiteX4" fmla="*/ 0 w 1178944"/>
              <a:gd name="connsiteY4" fmla="*/ 66135 h 1368724"/>
              <a:gd name="connsiteX0" fmla="*/ 0 w 1178944"/>
              <a:gd name="connsiteY0" fmla="*/ 1295268 h 2597857"/>
              <a:gd name="connsiteX1" fmla="*/ 847921 w 1178944"/>
              <a:gd name="connsiteY1" fmla="*/ 0 h 2597857"/>
              <a:gd name="connsiteX2" fmla="*/ 1178944 w 1178944"/>
              <a:gd name="connsiteY2" fmla="*/ 1229133 h 2597857"/>
              <a:gd name="connsiteX3" fmla="*/ 865518 w 1178944"/>
              <a:gd name="connsiteY3" fmla="*/ 2574853 h 2597857"/>
              <a:gd name="connsiteX4" fmla="*/ 322053 w 1178944"/>
              <a:gd name="connsiteY4" fmla="*/ 2597857 h 2597857"/>
              <a:gd name="connsiteX5" fmla="*/ 0 w 1178944"/>
              <a:gd name="connsiteY5" fmla="*/ 1295268 h 2597857"/>
              <a:gd name="connsiteX0" fmla="*/ 0 w 1178944"/>
              <a:gd name="connsiteY0" fmla="*/ 1295268 h 2597857"/>
              <a:gd name="connsiteX1" fmla="*/ 847921 w 1178944"/>
              <a:gd name="connsiteY1" fmla="*/ 0 h 2597857"/>
              <a:gd name="connsiteX2" fmla="*/ 1178944 w 1178944"/>
              <a:gd name="connsiteY2" fmla="*/ 1229133 h 2597857"/>
              <a:gd name="connsiteX3" fmla="*/ 865518 w 1178944"/>
              <a:gd name="connsiteY3" fmla="*/ 2574853 h 2597857"/>
              <a:gd name="connsiteX4" fmla="*/ 322053 w 1178944"/>
              <a:gd name="connsiteY4" fmla="*/ 2597857 h 2597857"/>
              <a:gd name="connsiteX5" fmla="*/ 0 w 1178944"/>
              <a:gd name="connsiteY5" fmla="*/ 1295268 h 2597857"/>
              <a:gd name="connsiteX0" fmla="*/ 0 w 1178944"/>
              <a:gd name="connsiteY0" fmla="*/ 1301019 h 2603608"/>
              <a:gd name="connsiteX1" fmla="*/ 830668 w 1178944"/>
              <a:gd name="connsiteY1" fmla="*/ 0 h 2603608"/>
              <a:gd name="connsiteX2" fmla="*/ 1178944 w 1178944"/>
              <a:gd name="connsiteY2" fmla="*/ 1234884 h 2603608"/>
              <a:gd name="connsiteX3" fmla="*/ 865518 w 1178944"/>
              <a:gd name="connsiteY3" fmla="*/ 2580604 h 2603608"/>
              <a:gd name="connsiteX4" fmla="*/ 322053 w 1178944"/>
              <a:gd name="connsiteY4" fmla="*/ 2603608 h 2603608"/>
              <a:gd name="connsiteX5" fmla="*/ 0 w 1178944"/>
              <a:gd name="connsiteY5" fmla="*/ 1301019 h 2603608"/>
              <a:gd name="connsiteX0" fmla="*/ 0 w 1178944"/>
              <a:gd name="connsiteY0" fmla="*/ 1301019 h 2603608"/>
              <a:gd name="connsiteX1" fmla="*/ 830668 w 1178944"/>
              <a:gd name="connsiteY1" fmla="*/ 0 h 2603608"/>
              <a:gd name="connsiteX2" fmla="*/ 1178944 w 1178944"/>
              <a:gd name="connsiteY2" fmla="*/ 1234884 h 2603608"/>
              <a:gd name="connsiteX3" fmla="*/ 865518 w 1178944"/>
              <a:gd name="connsiteY3" fmla="*/ 2580604 h 2603608"/>
              <a:gd name="connsiteX4" fmla="*/ 322053 w 1178944"/>
              <a:gd name="connsiteY4" fmla="*/ 2603608 h 2603608"/>
              <a:gd name="connsiteX5" fmla="*/ 0 w 1178944"/>
              <a:gd name="connsiteY5" fmla="*/ 1301019 h 260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944" h="2603608">
                <a:moveTo>
                  <a:pt x="0" y="1301019"/>
                </a:moveTo>
                <a:cubicBezTo>
                  <a:pt x="215546" y="980448"/>
                  <a:pt x="758895" y="130790"/>
                  <a:pt x="830668" y="0"/>
                </a:cubicBezTo>
                <a:lnTo>
                  <a:pt x="1178944" y="1234884"/>
                </a:lnTo>
                <a:lnTo>
                  <a:pt x="865518" y="2580604"/>
                </a:lnTo>
                <a:lnTo>
                  <a:pt x="322053" y="2603608"/>
                </a:lnTo>
                <a:lnTo>
                  <a:pt x="0" y="1301019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744140" y="5100543"/>
            <a:ext cx="37880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de-DE" sz="2000" dirty="0" smtClean="0"/>
              <a:t>Polygon aufteilen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de-DE" sz="2000" dirty="0" smtClean="0"/>
              <a:t>Polygone an </a:t>
            </a:r>
            <a:r>
              <a:rPr lang="de-DE" sz="2000" i="1" dirty="0" smtClean="0"/>
              <a:t>DetachAndAssign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übergeben</a:t>
            </a:r>
          </a:p>
          <a:p>
            <a:pPr marL="457200" indent="-457200">
              <a:buAutoNum type="arabicPeriod" startAt="2"/>
            </a:pPr>
            <a:endParaRPr lang="de-DE" sz="2000" dirty="0"/>
          </a:p>
        </p:txBody>
      </p:sp>
      <p:sp>
        <p:nvSpPr>
          <p:cNvPr id="28" name="Freihandform 27"/>
          <p:cNvSpPr/>
          <p:nvPr/>
        </p:nvSpPr>
        <p:spPr>
          <a:xfrm>
            <a:off x="8752652" y="2250344"/>
            <a:ext cx="1285336" cy="1532626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233577"/>
              <a:gd name="connsiteX1" fmla="*/ 1308341 w 1480868"/>
              <a:gd name="connsiteY1" fmla="*/ 333556 h 1233577"/>
              <a:gd name="connsiteX2" fmla="*/ 1480868 w 1480868"/>
              <a:gd name="connsiteY2" fmla="*/ 1158815 h 1233577"/>
              <a:gd name="connsiteX3" fmla="*/ 17253 w 1480868"/>
              <a:gd name="connsiteY3" fmla="*/ 1233577 h 1233577"/>
              <a:gd name="connsiteX4" fmla="*/ 0 w 1480868"/>
              <a:gd name="connsiteY4" fmla="*/ 0 h 1233577"/>
              <a:gd name="connsiteX0" fmla="*/ 0 w 1480868"/>
              <a:gd name="connsiteY0" fmla="*/ 0 h 1216324"/>
              <a:gd name="connsiteX1" fmla="*/ 1308341 w 1480868"/>
              <a:gd name="connsiteY1" fmla="*/ 316303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480868"/>
              <a:gd name="connsiteY0" fmla="*/ 0 h 1216324"/>
              <a:gd name="connsiteX1" fmla="*/ 1181820 w 1480868"/>
              <a:gd name="connsiteY1" fmla="*/ 1089805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285336"/>
              <a:gd name="connsiteY0" fmla="*/ 0 h 1532626"/>
              <a:gd name="connsiteX1" fmla="*/ 1181820 w 1285336"/>
              <a:gd name="connsiteY1" fmla="*/ 1089805 h 1532626"/>
              <a:gd name="connsiteX2" fmla="*/ 1285336 w 1285336"/>
              <a:gd name="connsiteY2" fmla="*/ 1532626 h 1532626"/>
              <a:gd name="connsiteX3" fmla="*/ 17253 w 1285336"/>
              <a:gd name="connsiteY3" fmla="*/ 1216324 h 1532626"/>
              <a:gd name="connsiteX4" fmla="*/ 0 w 1285336"/>
              <a:gd name="connsiteY4" fmla="*/ 0 h 153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336" h="1532626">
                <a:moveTo>
                  <a:pt x="0" y="0"/>
                </a:moveTo>
                <a:lnTo>
                  <a:pt x="1181820" y="1089805"/>
                </a:lnTo>
                <a:lnTo>
                  <a:pt x="1285336" y="1532626"/>
                </a:lnTo>
                <a:lnTo>
                  <a:pt x="17253" y="1216324"/>
                </a:lnTo>
                <a:lnTo>
                  <a:pt x="0" y="0"/>
                </a:lnTo>
                <a:close/>
              </a:path>
            </a:pathLst>
          </a:custGeom>
          <a:solidFill>
            <a:srgbClr val="3CCC7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und</a:t>
                </a:r>
                <a:br>
                  <a:rPr lang="de-DE" sz="2200" b="1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10041476" y="3775301"/>
            <a:ext cx="950344" cy="829573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469366"/>
              <a:gd name="connsiteX1" fmla="*/ 1278148 w 1480868"/>
              <a:gd name="connsiteY1" fmla="*/ 320616 h 1469366"/>
              <a:gd name="connsiteX2" fmla="*/ 1480868 w 1480868"/>
              <a:gd name="connsiteY2" fmla="*/ 1158815 h 1469366"/>
              <a:gd name="connsiteX3" fmla="*/ 557842 w 1480868"/>
              <a:gd name="connsiteY3" fmla="*/ 1469366 h 1469366"/>
              <a:gd name="connsiteX4" fmla="*/ 0 w 1480868"/>
              <a:gd name="connsiteY4" fmla="*/ 0 h 1469366"/>
              <a:gd name="connsiteX0" fmla="*/ 0 w 1127185"/>
              <a:gd name="connsiteY0" fmla="*/ 334992 h 1148750"/>
              <a:gd name="connsiteX1" fmla="*/ 924465 w 1127185"/>
              <a:gd name="connsiteY1" fmla="*/ 0 h 1148750"/>
              <a:gd name="connsiteX2" fmla="*/ 1127185 w 1127185"/>
              <a:gd name="connsiteY2" fmla="*/ 838199 h 1148750"/>
              <a:gd name="connsiteX3" fmla="*/ 204159 w 1127185"/>
              <a:gd name="connsiteY3" fmla="*/ 1148750 h 1148750"/>
              <a:gd name="connsiteX4" fmla="*/ 0 w 1127185"/>
              <a:gd name="connsiteY4" fmla="*/ 334992 h 1148750"/>
              <a:gd name="connsiteX0" fmla="*/ 0 w 924465"/>
              <a:gd name="connsiteY0" fmla="*/ 334992 h 1148750"/>
              <a:gd name="connsiteX1" fmla="*/ 924465 w 924465"/>
              <a:gd name="connsiteY1" fmla="*/ 0 h 1148750"/>
              <a:gd name="connsiteX2" fmla="*/ 773502 w 924465"/>
              <a:gd name="connsiteY2" fmla="*/ 1118557 h 1148750"/>
              <a:gd name="connsiteX3" fmla="*/ 204159 w 924465"/>
              <a:gd name="connsiteY3" fmla="*/ 1148750 h 1148750"/>
              <a:gd name="connsiteX4" fmla="*/ 0 w 924465"/>
              <a:gd name="connsiteY4" fmla="*/ 334992 h 1148750"/>
              <a:gd name="connsiteX0" fmla="*/ 0 w 950344"/>
              <a:gd name="connsiteY0" fmla="*/ 15815 h 829573"/>
              <a:gd name="connsiteX1" fmla="*/ 950344 w 950344"/>
              <a:gd name="connsiteY1" fmla="*/ 0 h 829573"/>
              <a:gd name="connsiteX2" fmla="*/ 773502 w 950344"/>
              <a:gd name="connsiteY2" fmla="*/ 799380 h 829573"/>
              <a:gd name="connsiteX3" fmla="*/ 204159 w 950344"/>
              <a:gd name="connsiteY3" fmla="*/ 829573 h 829573"/>
              <a:gd name="connsiteX4" fmla="*/ 0 w 950344"/>
              <a:gd name="connsiteY4" fmla="*/ 15815 h 82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44" h="829573">
                <a:moveTo>
                  <a:pt x="0" y="15815"/>
                </a:moveTo>
                <a:lnTo>
                  <a:pt x="950344" y="0"/>
                </a:lnTo>
                <a:lnTo>
                  <a:pt x="773502" y="799380"/>
                </a:lnTo>
                <a:lnTo>
                  <a:pt x="204159" y="829573"/>
                </a:lnTo>
                <a:lnTo>
                  <a:pt x="0" y="15815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1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und</a:t>
                </a:r>
                <a:br>
                  <a:rPr lang="de-DE" sz="2200" b="1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616617" y="5100543"/>
            <a:ext cx="44307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de-DE" sz="2000" dirty="0" smtClean="0"/>
              <a:t>Pseudostandort willkürlich erzeugen</a:t>
            </a:r>
          </a:p>
          <a:p>
            <a:pPr marL="457200" indent="-457200">
              <a:buAutoNum type="arabicPeriod"/>
            </a:pPr>
            <a:endParaRPr lang="de-DE" sz="2000" dirty="0" smtClean="0"/>
          </a:p>
          <a:p>
            <a:pPr marL="457200" indent="-457200">
              <a:buAutoNum type="arabicPeriod"/>
            </a:pPr>
            <a:endParaRPr lang="de-DE" sz="2000" dirty="0"/>
          </a:p>
        </p:txBody>
      </p:sp>
      <p:sp>
        <p:nvSpPr>
          <p:cNvPr id="23" name="Ellipse 22"/>
          <p:cNvSpPr/>
          <p:nvPr/>
        </p:nvSpPr>
        <p:spPr>
          <a:xfrm>
            <a:off x="10091232" y="3560030"/>
            <a:ext cx="485954" cy="30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10041476" y="3775301"/>
            <a:ext cx="950344" cy="829573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469366"/>
              <a:gd name="connsiteX1" fmla="*/ 1278148 w 1480868"/>
              <a:gd name="connsiteY1" fmla="*/ 320616 h 1469366"/>
              <a:gd name="connsiteX2" fmla="*/ 1480868 w 1480868"/>
              <a:gd name="connsiteY2" fmla="*/ 1158815 h 1469366"/>
              <a:gd name="connsiteX3" fmla="*/ 557842 w 1480868"/>
              <a:gd name="connsiteY3" fmla="*/ 1469366 h 1469366"/>
              <a:gd name="connsiteX4" fmla="*/ 0 w 1480868"/>
              <a:gd name="connsiteY4" fmla="*/ 0 h 1469366"/>
              <a:gd name="connsiteX0" fmla="*/ 0 w 1127185"/>
              <a:gd name="connsiteY0" fmla="*/ 334992 h 1148750"/>
              <a:gd name="connsiteX1" fmla="*/ 924465 w 1127185"/>
              <a:gd name="connsiteY1" fmla="*/ 0 h 1148750"/>
              <a:gd name="connsiteX2" fmla="*/ 1127185 w 1127185"/>
              <a:gd name="connsiteY2" fmla="*/ 838199 h 1148750"/>
              <a:gd name="connsiteX3" fmla="*/ 204159 w 1127185"/>
              <a:gd name="connsiteY3" fmla="*/ 1148750 h 1148750"/>
              <a:gd name="connsiteX4" fmla="*/ 0 w 1127185"/>
              <a:gd name="connsiteY4" fmla="*/ 334992 h 1148750"/>
              <a:gd name="connsiteX0" fmla="*/ 0 w 924465"/>
              <a:gd name="connsiteY0" fmla="*/ 334992 h 1148750"/>
              <a:gd name="connsiteX1" fmla="*/ 924465 w 924465"/>
              <a:gd name="connsiteY1" fmla="*/ 0 h 1148750"/>
              <a:gd name="connsiteX2" fmla="*/ 773502 w 924465"/>
              <a:gd name="connsiteY2" fmla="*/ 1118557 h 1148750"/>
              <a:gd name="connsiteX3" fmla="*/ 204159 w 924465"/>
              <a:gd name="connsiteY3" fmla="*/ 1148750 h 1148750"/>
              <a:gd name="connsiteX4" fmla="*/ 0 w 924465"/>
              <a:gd name="connsiteY4" fmla="*/ 334992 h 1148750"/>
              <a:gd name="connsiteX0" fmla="*/ 0 w 950344"/>
              <a:gd name="connsiteY0" fmla="*/ 15815 h 829573"/>
              <a:gd name="connsiteX1" fmla="*/ 950344 w 950344"/>
              <a:gd name="connsiteY1" fmla="*/ 0 h 829573"/>
              <a:gd name="connsiteX2" fmla="*/ 773502 w 950344"/>
              <a:gd name="connsiteY2" fmla="*/ 799380 h 829573"/>
              <a:gd name="connsiteX3" fmla="*/ 204159 w 950344"/>
              <a:gd name="connsiteY3" fmla="*/ 829573 h 829573"/>
              <a:gd name="connsiteX4" fmla="*/ 0 w 950344"/>
              <a:gd name="connsiteY4" fmla="*/ 15815 h 82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44" h="829573">
                <a:moveTo>
                  <a:pt x="0" y="15815"/>
                </a:moveTo>
                <a:lnTo>
                  <a:pt x="950344" y="0"/>
                </a:lnTo>
                <a:lnTo>
                  <a:pt x="773502" y="799380"/>
                </a:lnTo>
                <a:lnTo>
                  <a:pt x="204159" y="829573"/>
                </a:lnTo>
                <a:lnTo>
                  <a:pt x="0" y="15815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909899" y="3511003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PS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und</a:t>
                </a:r>
                <a:br>
                  <a:rPr lang="de-DE" sz="2200" b="1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6616617" y="5100543"/>
                <a:ext cx="5265031" cy="135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de-DE" sz="2000" dirty="0" smtClean="0"/>
                  <a:t>Flächenanforderung berechnen</a:t>
                </a:r>
                <a:br>
                  <a:rPr lang="de-DE" sz="2000" dirty="0" smtClean="0"/>
                </a:b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𝐴𝑟𝑒𝑎𝑅𝑒𝑞𝑢𝑖𝑟𝑒𝑑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b="0" dirty="0" smtClean="0"/>
                  <a:t/>
                </a:r>
                <a:br>
                  <a:rPr lang="de-DE" sz="2000" b="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000" dirty="0" smtClean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  <a:endParaRPr lang="de-DE" sz="2000" dirty="0" smtClean="0"/>
              </a:p>
              <a:p>
                <a:pPr marL="457200" indent="-457200">
                  <a:buAutoNum type="arabicPeriod" startAt="2"/>
                </a:pPr>
                <a:endParaRPr lang="de-DE" sz="2000" dirty="0"/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5265031" cy="1354217"/>
              </a:xfrm>
              <a:prstGeom prst="rect">
                <a:avLst/>
              </a:prstGeom>
              <a:blipFill>
                <a:blip r:embed="rId5"/>
                <a:stretch>
                  <a:fillRect l="-1273" t="-31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10091232" y="3560030"/>
            <a:ext cx="485954" cy="30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10041476" y="3775301"/>
            <a:ext cx="950344" cy="829573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469366"/>
              <a:gd name="connsiteX1" fmla="*/ 1278148 w 1480868"/>
              <a:gd name="connsiteY1" fmla="*/ 320616 h 1469366"/>
              <a:gd name="connsiteX2" fmla="*/ 1480868 w 1480868"/>
              <a:gd name="connsiteY2" fmla="*/ 1158815 h 1469366"/>
              <a:gd name="connsiteX3" fmla="*/ 557842 w 1480868"/>
              <a:gd name="connsiteY3" fmla="*/ 1469366 h 1469366"/>
              <a:gd name="connsiteX4" fmla="*/ 0 w 1480868"/>
              <a:gd name="connsiteY4" fmla="*/ 0 h 1469366"/>
              <a:gd name="connsiteX0" fmla="*/ 0 w 1127185"/>
              <a:gd name="connsiteY0" fmla="*/ 334992 h 1148750"/>
              <a:gd name="connsiteX1" fmla="*/ 924465 w 1127185"/>
              <a:gd name="connsiteY1" fmla="*/ 0 h 1148750"/>
              <a:gd name="connsiteX2" fmla="*/ 1127185 w 1127185"/>
              <a:gd name="connsiteY2" fmla="*/ 838199 h 1148750"/>
              <a:gd name="connsiteX3" fmla="*/ 204159 w 1127185"/>
              <a:gd name="connsiteY3" fmla="*/ 1148750 h 1148750"/>
              <a:gd name="connsiteX4" fmla="*/ 0 w 1127185"/>
              <a:gd name="connsiteY4" fmla="*/ 334992 h 1148750"/>
              <a:gd name="connsiteX0" fmla="*/ 0 w 924465"/>
              <a:gd name="connsiteY0" fmla="*/ 334992 h 1148750"/>
              <a:gd name="connsiteX1" fmla="*/ 924465 w 924465"/>
              <a:gd name="connsiteY1" fmla="*/ 0 h 1148750"/>
              <a:gd name="connsiteX2" fmla="*/ 773502 w 924465"/>
              <a:gd name="connsiteY2" fmla="*/ 1118557 h 1148750"/>
              <a:gd name="connsiteX3" fmla="*/ 204159 w 924465"/>
              <a:gd name="connsiteY3" fmla="*/ 1148750 h 1148750"/>
              <a:gd name="connsiteX4" fmla="*/ 0 w 924465"/>
              <a:gd name="connsiteY4" fmla="*/ 334992 h 1148750"/>
              <a:gd name="connsiteX0" fmla="*/ 0 w 950344"/>
              <a:gd name="connsiteY0" fmla="*/ 15815 h 829573"/>
              <a:gd name="connsiteX1" fmla="*/ 950344 w 950344"/>
              <a:gd name="connsiteY1" fmla="*/ 0 h 829573"/>
              <a:gd name="connsiteX2" fmla="*/ 773502 w 950344"/>
              <a:gd name="connsiteY2" fmla="*/ 799380 h 829573"/>
              <a:gd name="connsiteX3" fmla="*/ 204159 w 950344"/>
              <a:gd name="connsiteY3" fmla="*/ 829573 h 829573"/>
              <a:gd name="connsiteX4" fmla="*/ 0 w 950344"/>
              <a:gd name="connsiteY4" fmla="*/ 15815 h 82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44" h="829573">
                <a:moveTo>
                  <a:pt x="0" y="15815"/>
                </a:moveTo>
                <a:lnTo>
                  <a:pt x="950344" y="0"/>
                </a:lnTo>
                <a:lnTo>
                  <a:pt x="773502" y="799380"/>
                </a:lnTo>
                <a:lnTo>
                  <a:pt x="204159" y="829573"/>
                </a:lnTo>
                <a:lnTo>
                  <a:pt x="0" y="15815"/>
                </a:lnTo>
                <a:close/>
              </a:path>
            </a:pathLst>
          </a:custGeom>
          <a:solidFill>
            <a:srgbClr val="C4D33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909899" y="3511003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PS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Vorgänger-Teilpolygone haben ggf. nicht zugewiesene Fläche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dirty="0" smtClean="0"/>
                  <a:t> und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𝑃𝑟𝑒𝑑𝑃𝑜𝑙𝑦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i="1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:endParaRPr lang="de-DE" sz="2200" dirty="0" smtClean="0"/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r>
                      <a:rPr lang="de-DE" sz="2200" b="1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22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und</a:t>
                </a:r>
                <a:br>
                  <a:rPr lang="de-DE" sz="2200" b="1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𝑷𝒓𝒆𝒅𝑷𝒐𝒍𝒚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200" b="1" dirty="0"/>
                  <a:t> </a:t>
                </a:r>
                <a:r>
                  <a:rPr lang="de-DE" sz="2200" b="1" i="1" dirty="0">
                    <a:latin typeface="Cambria Math" panose="02040503050406030204" pitchFamily="18" charset="0"/>
                  </a:rPr>
                  <a:t/>
                </a:r>
                <a:br>
                  <a:rPr lang="de-DE" sz="22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𝑨𝒓𝒆𝒂𝑹𝒆𝒒𝒖𝒊𝒓𝒆𝒅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r>
                      <a:rPr lang="de-DE" sz="2200" b="1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b="1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FontTx/>
                  <a:buAutoNum type="arabicPeriod"/>
                </a:pPr>
                <a:endParaRPr lang="de-DE" sz="2200" dirty="0"/>
              </a:p>
              <a:p>
                <a:pPr marL="457200" indent="-457200">
                  <a:buAutoNum type="arabicPeriod"/>
                </a:pPr>
                <a:endParaRPr lang="de-DE" sz="2200" dirty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156530"/>
                <a:ext cx="6393889" cy="6186309"/>
              </a:xfrm>
              <a:prstGeom prst="rect">
                <a:avLst/>
              </a:prstGeom>
              <a:blipFill>
                <a:blip r:embed="rId3"/>
                <a:stretch>
                  <a:fillRect l="-1239" t="-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9643"/>
          <a:stretch/>
        </p:blipFill>
        <p:spPr>
          <a:xfrm>
            <a:off x="6747030" y="1613256"/>
            <a:ext cx="4979264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375837" y="206492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546020" y="304874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714071" y="196757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246032" y="239903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002281" y="316169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557831" y="384868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828899" y="276361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8490312" y="410009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819368" y="458677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942870" y="461135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438306" y="266107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970988" y="311166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762763" y="345925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117164" y="416210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616617" y="5100543"/>
            <a:ext cx="3649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000" dirty="0" smtClean="0"/>
              <a:t>Polygon aufteilen und an </a:t>
            </a:r>
            <a:br>
              <a:rPr lang="de-DE" sz="2000" dirty="0" smtClean="0"/>
            </a:br>
            <a:r>
              <a:rPr lang="de-DE" sz="2000" i="1" dirty="0" smtClean="0"/>
              <a:t>DetachAndAssign</a:t>
            </a:r>
            <a:r>
              <a:rPr lang="de-DE" sz="2000" dirty="0" smtClean="0"/>
              <a:t> übergeben</a:t>
            </a:r>
            <a:endParaRPr lang="de-DE" sz="2000" dirty="0"/>
          </a:p>
        </p:txBody>
      </p:sp>
      <p:sp>
        <p:nvSpPr>
          <p:cNvPr id="23" name="Ellipse 22"/>
          <p:cNvSpPr/>
          <p:nvPr/>
        </p:nvSpPr>
        <p:spPr>
          <a:xfrm>
            <a:off x="10091232" y="3560030"/>
            <a:ext cx="485954" cy="30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10041476" y="3775301"/>
            <a:ext cx="950344" cy="829573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469366"/>
              <a:gd name="connsiteX1" fmla="*/ 1278148 w 1480868"/>
              <a:gd name="connsiteY1" fmla="*/ 320616 h 1469366"/>
              <a:gd name="connsiteX2" fmla="*/ 1480868 w 1480868"/>
              <a:gd name="connsiteY2" fmla="*/ 1158815 h 1469366"/>
              <a:gd name="connsiteX3" fmla="*/ 557842 w 1480868"/>
              <a:gd name="connsiteY3" fmla="*/ 1469366 h 1469366"/>
              <a:gd name="connsiteX4" fmla="*/ 0 w 1480868"/>
              <a:gd name="connsiteY4" fmla="*/ 0 h 1469366"/>
              <a:gd name="connsiteX0" fmla="*/ 0 w 1127185"/>
              <a:gd name="connsiteY0" fmla="*/ 334992 h 1148750"/>
              <a:gd name="connsiteX1" fmla="*/ 924465 w 1127185"/>
              <a:gd name="connsiteY1" fmla="*/ 0 h 1148750"/>
              <a:gd name="connsiteX2" fmla="*/ 1127185 w 1127185"/>
              <a:gd name="connsiteY2" fmla="*/ 838199 h 1148750"/>
              <a:gd name="connsiteX3" fmla="*/ 204159 w 1127185"/>
              <a:gd name="connsiteY3" fmla="*/ 1148750 h 1148750"/>
              <a:gd name="connsiteX4" fmla="*/ 0 w 1127185"/>
              <a:gd name="connsiteY4" fmla="*/ 334992 h 1148750"/>
              <a:gd name="connsiteX0" fmla="*/ 0 w 924465"/>
              <a:gd name="connsiteY0" fmla="*/ 334992 h 1148750"/>
              <a:gd name="connsiteX1" fmla="*/ 924465 w 924465"/>
              <a:gd name="connsiteY1" fmla="*/ 0 h 1148750"/>
              <a:gd name="connsiteX2" fmla="*/ 773502 w 924465"/>
              <a:gd name="connsiteY2" fmla="*/ 1118557 h 1148750"/>
              <a:gd name="connsiteX3" fmla="*/ 204159 w 924465"/>
              <a:gd name="connsiteY3" fmla="*/ 1148750 h 1148750"/>
              <a:gd name="connsiteX4" fmla="*/ 0 w 924465"/>
              <a:gd name="connsiteY4" fmla="*/ 334992 h 1148750"/>
              <a:gd name="connsiteX0" fmla="*/ 0 w 950344"/>
              <a:gd name="connsiteY0" fmla="*/ 15815 h 829573"/>
              <a:gd name="connsiteX1" fmla="*/ 950344 w 950344"/>
              <a:gd name="connsiteY1" fmla="*/ 0 h 829573"/>
              <a:gd name="connsiteX2" fmla="*/ 773502 w 950344"/>
              <a:gd name="connsiteY2" fmla="*/ 799380 h 829573"/>
              <a:gd name="connsiteX3" fmla="*/ 204159 w 950344"/>
              <a:gd name="connsiteY3" fmla="*/ 829573 h 829573"/>
              <a:gd name="connsiteX4" fmla="*/ 0 w 950344"/>
              <a:gd name="connsiteY4" fmla="*/ 15815 h 82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344" h="829573">
                <a:moveTo>
                  <a:pt x="0" y="15815"/>
                </a:moveTo>
                <a:lnTo>
                  <a:pt x="950344" y="0"/>
                </a:lnTo>
                <a:lnTo>
                  <a:pt x="773502" y="799380"/>
                </a:lnTo>
                <a:lnTo>
                  <a:pt x="204159" y="829573"/>
                </a:lnTo>
                <a:lnTo>
                  <a:pt x="0" y="15815"/>
                </a:lnTo>
                <a:close/>
              </a:path>
            </a:pathLst>
          </a:custGeom>
          <a:solidFill>
            <a:srgbClr val="C4D33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909899" y="3511003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PS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1" name="Freihandform 30"/>
          <p:cNvSpPr/>
          <p:nvPr/>
        </p:nvSpPr>
        <p:spPr>
          <a:xfrm>
            <a:off x="8752652" y="2250344"/>
            <a:ext cx="1285336" cy="1532626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233577"/>
              <a:gd name="connsiteX1" fmla="*/ 1308341 w 1480868"/>
              <a:gd name="connsiteY1" fmla="*/ 333556 h 1233577"/>
              <a:gd name="connsiteX2" fmla="*/ 1480868 w 1480868"/>
              <a:gd name="connsiteY2" fmla="*/ 1158815 h 1233577"/>
              <a:gd name="connsiteX3" fmla="*/ 17253 w 1480868"/>
              <a:gd name="connsiteY3" fmla="*/ 1233577 h 1233577"/>
              <a:gd name="connsiteX4" fmla="*/ 0 w 1480868"/>
              <a:gd name="connsiteY4" fmla="*/ 0 h 1233577"/>
              <a:gd name="connsiteX0" fmla="*/ 0 w 1480868"/>
              <a:gd name="connsiteY0" fmla="*/ 0 h 1216324"/>
              <a:gd name="connsiteX1" fmla="*/ 1308341 w 1480868"/>
              <a:gd name="connsiteY1" fmla="*/ 316303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480868"/>
              <a:gd name="connsiteY0" fmla="*/ 0 h 1216324"/>
              <a:gd name="connsiteX1" fmla="*/ 1181820 w 1480868"/>
              <a:gd name="connsiteY1" fmla="*/ 1089805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285336"/>
              <a:gd name="connsiteY0" fmla="*/ 0 h 1532626"/>
              <a:gd name="connsiteX1" fmla="*/ 1181820 w 1285336"/>
              <a:gd name="connsiteY1" fmla="*/ 1089805 h 1532626"/>
              <a:gd name="connsiteX2" fmla="*/ 1285336 w 1285336"/>
              <a:gd name="connsiteY2" fmla="*/ 1532626 h 1532626"/>
              <a:gd name="connsiteX3" fmla="*/ 17253 w 1285336"/>
              <a:gd name="connsiteY3" fmla="*/ 1216324 h 1532626"/>
              <a:gd name="connsiteX4" fmla="*/ 0 w 1285336"/>
              <a:gd name="connsiteY4" fmla="*/ 0 h 153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336" h="1532626">
                <a:moveTo>
                  <a:pt x="0" y="0"/>
                </a:moveTo>
                <a:lnTo>
                  <a:pt x="1181820" y="1089805"/>
                </a:lnTo>
                <a:lnTo>
                  <a:pt x="1285336" y="1532626"/>
                </a:lnTo>
                <a:lnTo>
                  <a:pt x="17253" y="1216324"/>
                </a:lnTo>
                <a:lnTo>
                  <a:pt x="0" y="0"/>
                </a:lnTo>
                <a:close/>
              </a:path>
            </a:pathLst>
          </a:custGeom>
          <a:solidFill>
            <a:srgbClr val="3CCC7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9940392" y="2001328"/>
            <a:ext cx="1177506" cy="1782202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308341 w 1480868"/>
              <a:gd name="connsiteY1" fmla="*/ 33355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233577"/>
              <a:gd name="connsiteX1" fmla="*/ 1308341 w 1480868"/>
              <a:gd name="connsiteY1" fmla="*/ 333556 h 1233577"/>
              <a:gd name="connsiteX2" fmla="*/ 1480868 w 1480868"/>
              <a:gd name="connsiteY2" fmla="*/ 1158815 h 1233577"/>
              <a:gd name="connsiteX3" fmla="*/ 17253 w 1480868"/>
              <a:gd name="connsiteY3" fmla="*/ 1233577 h 1233577"/>
              <a:gd name="connsiteX4" fmla="*/ 0 w 1480868"/>
              <a:gd name="connsiteY4" fmla="*/ 0 h 1233577"/>
              <a:gd name="connsiteX0" fmla="*/ 0 w 1480868"/>
              <a:gd name="connsiteY0" fmla="*/ 0 h 1216324"/>
              <a:gd name="connsiteX1" fmla="*/ 1308341 w 1480868"/>
              <a:gd name="connsiteY1" fmla="*/ 316303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480868"/>
              <a:gd name="connsiteY0" fmla="*/ 0 h 1216324"/>
              <a:gd name="connsiteX1" fmla="*/ 1181820 w 1480868"/>
              <a:gd name="connsiteY1" fmla="*/ 1089805 h 1216324"/>
              <a:gd name="connsiteX2" fmla="*/ 1480868 w 1480868"/>
              <a:gd name="connsiteY2" fmla="*/ 1141562 h 1216324"/>
              <a:gd name="connsiteX3" fmla="*/ 17253 w 1480868"/>
              <a:gd name="connsiteY3" fmla="*/ 1216324 h 1216324"/>
              <a:gd name="connsiteX4" fmla="*/ 0 w 1480868"/>
              <a:gd name="connsiteY4" fmla="*/ 0 h 1216324"/>
              <a:gd name="connsiteX0" fmla="*/ 0 w 1285336"/>
              <a:gd name="connsiteY0" fmla="*/ 0 h 1532626"/>
              <a:gd name="connsiteX1" fmla="*/ 1181820 w 1285336"/>
              <a:gd name="connsiteY1" fmla="*/ 1089805 h 1532626"/>
              <a:gd name="connsiteX2" fmla="*/ 1285336 w 1285336"/>
              <a:gd name="connsiteY2" fmla="*/ 1532626 h 1532626"/>
              <a:gd name="connsiteX3" fmla="*/ 17253 w 1285336"/>
              <a:gd name="connsiteY3" fmla="*/ 1216324 h 1532626"/>
              <a:gd name="connsiteX4" fmla="*/ 0 w 1285336"/>
              <a:gd name="connsiteY4" fmla="*/ 0 h 1532626"/>
              <a:gd name="connsiteX0" fmla="*/ 189781 w 1475117"/>
              <a:gd name="connsiteY0" fmla="*/ 0 h 1532626"/>
              <a:gd name="connsiteX1" fmla="*/ 1371601 w 1475117"/>
              <a:gd name="connsiteY1" fmla="*/ 1089805 h 1532626"/>
              <a:gd name="connsiteX2" fmla="*/ 1475117 w 1475117"/>
              <a:gd name="connsiteY2" fmla="*/ 1532626 h 1532626"/>
              <a:gd name="connsiteX3" fmla="*/ 0 w 1475117"/>
              <a:gd name="connsiteY3" fmla="*/ 1112807 h 1532626"/>
              <a:gd name="connsiteX4" fmla="*/ 189781 w 1475117"/>
              <a:gd name="connsiteY4" fmla="*/ 0 h 1532626"/>
              <a:gd name="connsiteX0" fmla="*/ 189781 w 1371601"/>
              <a:gd name="connsiteY0" fmla="*/ 0 h 1558505"/>
              <a:gd name="connsiteX1" fmla="*/ 1371601 w 1371601"/>
              <a:gd name="connsiteY1" fmla="*/ 1089805 h 1558505"/>
              <a:gd name="connsiteX2" fmla="*/ 99204 w 1371601"/>
              <a:gd name="connsiteY2" fmla="*/ 1558505 h 1558505"/>
              <a:gd name="connsiteX3" fmla="*/ 0 w 1371601"/>
              <a:gd name="connsiteY3" fmla="*/ 1112807 h 1558505"/>
              <a:gd name="connsiteX4" fmla="*/ 189781 w 1371601"/>
              <a:gd name="connsiteY4" fmla="*/ 0 h 1558505"/>
              <a:gd name="connsiteX0" fmla="*/ 189781 w 1056736"/>
              <a:gd name="connsiteY0" fmla="*/ 0 h 1558505"/>
              <a:gd name="connsiteX1" fmla="*/ 1056736 w 1056736"/>
              <a:gd name="connsiteY1" fmla="*/ 1538379 h 1558505"/>
              <a:gd name="connsiteX2" fmla="*/ 99204 w 1056736"/>
              <a:gd name="connsiteY2" fmla="*/ 1558505 h 1558505"/>
              <a:gd name="connsiteX3" fmla="*/ 0 w 1056736"/>
              <a:gd name="connsiteY3" fmla="*/ 1112807 h 1558505"/>
              <a:gd name="connsiteX4" fmla="*/ 189781 w 1056736"/>
              <a:gd name="connsiteY4" fmla="*/ 0 h 1558505"/>
              <a:gd name="connsiteX0" fmla="*/ 1177506 w 1177506"/>
              <a:gd name="connsiteY0" fmla="*/ 0 h 536275"/>
              <a:gd name="connsiteX1" fmla="*/ 1056736 w 1177506"/>
              <a:gd name="connsiteY1" fmla="*/ 516149 h 536275"/>
              <a:gd name="connsiteX2" fmla="*/ 99204 w 1177506"/>
              <a:gd name="connsiteY2" fmla="*/ 536275 h 536275"/>
              <a:gd name="connsiteX3" fmla="*/ 0 w 1177506"/>
              <a:gd name="connsiteY3" fmla="*/ 90577 h 536275"/>
              <a:gd name="connsiteX4" fmla="*/ 1177506 w 1177506"/>
              <a:gd name="connsiteY4" fmla="*/ 0 h 536275"/>
              <a:gd name="connsiteX0" fmla="*/ 1177506 w 1177506"/>
              <a:gd name="connsiteY0" fmla="*/ 1228674 h 1764949"/>
              <a:gd name="connsiteX1" fmla="*/ 1056736 w 1177506"/>
              <a:gd name="connsiteY1" fmla="*/ 1744823 h 1764949"/>
              <a:gd name="connsiteX2" fmla="*/ 99204 w 1177506"/>
              <a:gd name="connsiteY2" fmla="*/ 1764949 h 1764949"/>
              <a:gd name="connsiteX3" fmla="*/ 0 w 1177506"/>
              <a:gd name="connsiteY3" fmla="*/ 1319251 h 1764949"/>
              <a:gd name="connsiteX4" fmla="*/ 838314 w 1177506"/>
              <a:gd name="connsiteY4" fmla="*/ 0 h 1764949"/>
              <a:gd name="connsiteX5" fmla="*/ 1177506 w 1177506"/>
              <a:gd name="connsiteY5" fmla="*/ 1228674 h 1764949"/>
              <a:gd name="connsiteX0" fmla="*/ 1177506 w 1177506"/>
              <a:gd name="connsiteY0" fmla="*/ 1228674 h 1764949"/>
              <a:gd name="connsiteX1" fmla="*/ 1056736 w 1177506"/>
              <a:gd name="connsiteY1" fmla="*/ 1744823 h 1764949"/>
              <a:gd name="connsiteX2" fmla="*/ 99204 w 1177506"/>
              <a:gd name="connsiteY2" fmla="*/ 1764949 h 1764949"/>
              <a:gd name="connsiteX3" fmla="*/ 0 w 1177506"/>
              <a:gd name="connsiteY3" fmla="*/ 1319251 h 1764949"/>
              <a:gd name="connsiteX4" fmla="*/ 838314 w 1177506"/>
              <a:gd name="connsiteY4" fmla="*/ 0 h 1764949"/>
              <a:gd name="connsiteX5" fmla="*/ 1177506 w 1177506"/>
              <a:gd name="connsiteY5" fmla="*/ 1228674 h 1764949"/>
              <a:gd name="connsiteX0" fmla="*/ 1177506 w 1177506"/>
              <a:gd name="connsiteY0" fmla="*/ 1228674 h 1764949"/>
              <a:gd name="connsiteX1" fmla="*/ 1056736 w 1177506"/>
              <a:gd name="connsiteY1" fmla="*/ 1744823 h 1764949"/>
              <a:gd name="connsiteX2" fmla="*/ 99204 w 1177506"/>
              <a:gd name="connsiteY2" fmla="*/ 1764949 h 1764949"/>
              <a:gd name="connsiteX3" fmla="*/ 0 w 1177506"/>
              <a:gd name="connsiteY3" fmla="*/ 1319251 h 1764949"/>
              <a:gd name="connsiteX4" fmla="*/ 838314 w 1177506"/>
              <a:gd name="connsiteY4" fmla="*/ 0 h 1764949"/>
              <a:gd name="connsiteX5" fmla="*/ 1177506 w 1177506"/>
              <a:gd name="connsiteY5" fmla="*/ 1228674 h 1764949"/>
              <a:gd name="connsiteX0" fmla="*/ 1177506 w 1177506"/>
              <a:gd name="connsiteY0" fmla="*/ 1245927 h 1782202"/>
              <a:gd name="connsiteX1" fmla="*/ 1056736 w 1177506"/>
              <a:gd name="connsiteY1" fmla="*/ 1762076 h 1782202"/>
              <a:gd name="connsiteX2" fmla="*/ 99204 w 1177506"/>
              <a:gd name="connsiteY2" fmla="*/ 1782202 h 1782202"/>
              <a:gd name="connsiteX3" fmla="*/ 0 w 1177506"/>
              <a:gd name="connsiteY3" fmla="*/ 1336504 h 1782202"/>
              <a:gd name="connsiteX4" fmla="*/ 825375 w 1177506"/>
              <a:gd name="connsiteY4" fmla="*/ 0 h 1782202"/>
              <a:gd name="connsiteX5" fmla="*/ 1177506 w 1177506"/>
              <a:gd name="connsiteY5" fmla="*/ 1245927 h 1782202"/>
              <a:gd name="connsiteX0" fmla="*/ 1177506 w 1177506"/>
              <a:gd name="connsiteY0" fmla="*/ 1245927 h 1782202"/>
              <a:gd name="connsiteX1" fmla="*/ 1056736 w 1177506"/>
              <a:gd name="connsiteY1" fmla="*/ 1779328 h 1782202"/>
              <a:gd name="connsiteX2" fmla="*/ 99204 w 1177506"/>
              <a:gd name="connsiteY2" fmla="*/ 1782202 h 1782202"/>
              <a:gd name="connsiteX3" fmla="*/ 0 w 1177506"/>
              <a:gd name="connsiteY3" fmla="*/ 1336504 h 1782202"/>
              <a:gd name="connsiteX4" fmla="*/ 825375 w 1177506"/>
              <a:gd name="connsiteY4" fmla="*/ 0 h 1782202"/>
              <a:gd name="connsiteX5" fmla="*/ 1177506 w 1177506"/>
              <a:gd name="connsiteY5" fmla="*/ 1245927 h 178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7506" h="1782202">
                <a:moveTo>
                  <a:pt x="1177506" y="1245927"/>
                </a:moveTo>
                <a:lnTo>
                  <a:pt x="1056736" y="1779328"/>
                </a:lnTo>
                <a:lnTo>
                  <a:pt x="99204" y="1782202"/>
                </a:lnTo>
                <a:lnTo>
                  <a:pt x="0" y="1336504"/>
                </a:lnTo>
                <a:cubicBezTo>
                  <a:pt x="193174" y="1007460"/>
                  <a:pt x="683960" y="277286"/>
                  <a:pt x="825375" y="0"/>
                </a:cubicBezTo>
                <a:lnTo>
                  <a:pt x="1177506" y="1245927"/>
                </a:lnTo>
                <a:close/>
              </a:path>
            </a:pathLst>
          </a:custGeom>
          <a:solidFill>
            <a:srgbClr val="3CCC7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60000" y="346615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Unterschiede zu ConvexDivide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3729672" y="1553841"/>
            <a:ext cx="4744655" cy="37372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45135" y="2377627"/>
            <a:ext cx="276389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CP2</a:t>
            </a:r>
          </a:p>
          <a:p>
            <a:endParaRPr lang="de-DE" sz="2200" dirty="0"/>
          </a:p>
          <a:p>
            <a:r>
              <a:rPr lang="de-DE" sz="2200" dirty="0" smtClean="0"/>
              <a:t>1 Standort, allerdings wenig Fläche</a:t>
            </a:r>
            <a:endParaRPr lang="de-DE" sz="2200" dirty="0"/>
          </a:p>
          <a:p>
            <a:r>
              <a:rPr lang="de-DE" sz="2200" b="1" dirty="0" smtClean="0"/>
              <a:t>Flächen-unvollständig</a:t>
            </a:r>
            <a:endParaRPr lang="de-DE" sz="22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8635042" y="4010441"/>
            <a:ext cx="2923822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2200" b="1" dirty="0" smtClean="0"/>
              <a:t>CP5</a:t>
            </a:r>
          </a:p>
          <a:p>
            <a:pPr algn="r"/>
            <a:endParaRPr lang="de-DE" sz="2200" dirty="0"/>
          </a:p>
          <a:p>
            <a:pPr algn="r"/>
            <a:r>
              <a:rPr lang="de-DE" sz="2200" dirty="0" smtClean="0"/>
              <a:t>kein Standort, allerdings trotzdem Fläche</a:t>
            </a:r>
          </a:p>
          <a:p>
            <a:pPr algn="r"/>
            <a:r>
              <a:rPr lang="de-DE" sz="2200" b="1" dirty="0" smtClean="0"/>
              <a:t>Standort-unvollständig</a:t>
            </a:r>
            <a:endParaRPr lang="de-DE" sz="2200" b="1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09025" y="3270179"/>
            <a:ext cx="790113" cy="4995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</p:cNvCxnSpPr>
          <p:nvPr/>
        </p:nvCxnSpPr>
        <p:spPr>
          <a:xfrm flipH="1" flipV="1">
            <a:off x="7712015" y="4403785"/>
            <a:ext cx="923028" cy="746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84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6764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Linie (Ls, Le) wandert erneut gegen den Uhrzeigesinn durch das Teilpolygon und zerteilt das Polygon</a:t>
            </a:r>
          </a:p>
          <a:p>
            <a:endParaRPr lang="de-DE" sz="2200" dirty="0"/>
          </a:p>
          <a:p>
            <a:r>
              <a:rPr lang="de-DE" sz="2200" dirty="0" smtClean="0"/>
              <a:t>Initialisierung der Linie mit (Ls, Le) = (w(1), S(1))</a:t>
            </a:r>
          </a:p>
          <a:p>
            <a:endParaRPr lang="de-DE" sz="2200" b="1" dirty="0"/>
          </a:p>
          <a:p>
            <a:endParaRPr lang="de-DE" sz="2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/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Schleife stoppt, wenn: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342900" indent="-342900">
                  <a:buFontTx/>
                  <a:buChar char="-"/>
                </a:pPr>
                <a:r>
                  <a:rPr lang="de-DE" sz="2200" b="1" dirty="0"/>
                  <a:t>Le = w(m)</a:t>
                </a:r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blipFill>
                <a:blip r:embed="rId4"/>
                <a:stretch>
                  <a:fillRect l="-1195" t="-3261" b="-97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/>
              <a:t>NonConvexDivide</a:t>
            </a:r>
            <a:r>
              <a:rPr lang="de-DE" sz="2200" dirty="0"/>
              <a:t> – Die Aufteilung eines nicht konvexen Polygons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7439488" y="3196832"/>
            <a:ext cx="736895" cy="398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9563605" y="3541880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/>
          <p:cNvSpPr txBox="1"/>
          <p:nvPr/>
        </p:nvSpPr>
        <p:spPr>
          <a:xfrm>
            <a:off x="8130215" y="3312700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W(1)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H="1" flipV="1">
            <a:off x="8210843" y="3438782"/>
            <a:ext cx="420785" cy="763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8710929" y="4224813"/>
            <a:ext cx="191411" cy="3290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8967158" y="4534305"/>
            <a:ext cx="634644" cy="103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9318904" y="3356943"/>
            <a:ext cx="253584" cy="10721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8312011" y="2418210"/>
            <a:ext cx="924486" cy="9211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Le ist bis an das Ende des Polygons gelaufen:</a:t>
            </a:r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/>
          <p:nvPr/>
        </p:nvCxnSpPr>
        <p:spPr>
          <a:xfrm>
            <a:off x="8210844" y="2201965"/>
            <a:ext cx="0" cy="123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163655" y="3396092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54997" y="2146840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39858" y="2679320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L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8048236" y="1938926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095240" y="3387991"/>
            <a:ext cx="58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Ls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5507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Le ist bis an das Ende des Polygons gelaufen:</a:t>
            </a:r>
            <a:endParaRPr lang="de-DE" sz="2200" dirty="0" smtClean="0"/>
          </a:p>
          <a:p>
            <a:endParaRPr lang="de-DE" sz="2200" dirty="0"/>
          </a:p>
          <a:p>
            <a:pPr marL="457200" indent="-457200">
              <a:buFont typeface="+mj-lt"/>
              <a:buAutoNum type="arabicPeriod"/>
            </a:pPr>
            <a:r>
              <a:rPr lang="de-DE" sz="2200" b="1" dirty="0" smtClean="0"/>
              <a:t>Punkt t willkürlich auf (w(m), (w(1)) erzeugen</a:t>
            </a:r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51218" y="2521058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39469" y="2330237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550704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Le ist bis an das Ende des Polygons gelaufen:</a:t>
                </a:r>
                <a:endParaRPr lang="de-DE" sz="2200" dirty="0" smtClean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Punkt t willkürlich auf (w(m), (w(1)) erzeugen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/>
                  <a:t>Linie L sei nun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DE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de-DE" sz="2200" b="1" dirty="0"/>
                  <a:t>)</a:t>
                </a:r>
                <a:endParaRPr lang="de-DE" sz="22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 smtClean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5507042" cy="2462213"/>
              </a:xfrm>
              <a:prstGeom prst="rect">
                <a:avLst/>
              </a:prstGeom>
              <a:blipFill>
                <a:blip r:embed="rId3"/>
                <a:stretch>
                  <a:fillRect l="-1440" t="-17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51218" y="2521058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39469" y="2330237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5" name="Gerader Verbinder 24"/>
          <p:cNvCxnSpPr/>
          <p:nvPr/>
        </p:nvCxnSpPr>
        <p:spPr>
          <a:xfrm>
            <a:off x="8210844" y="2633428"/>
            <a:ext cx="406225" cy="15532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550704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Le ist bis an das Ende des Polygons gelaufen:</a:t>
                </a:r>
                <a:endParaRPr lang="de-DE" sz="2200" dirty="0" smtClean="0"/>
              </a:p>
              <a:p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Punkt t willkürlich auf (w(m), (w(1)) erzeugen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/>
                  <a:t>Linie L sei nun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2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 smtClean="0"/>
                  <a:t> neu ordnen, sodass w(1) = PS gilt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Polygon aufteilen und an </a:t>
                </a:r>
                <a:r>
                  <a:rPr lang="de-DE" sz="2200" b="1" i="1" dirty="0" smtClean="0"/>
                  <a:t>DetachAndAssign</a:t>
                </a:r>
                <a:r>
                  <a:rPr lang="de-DE" sz="2200" b="1" dirty="0" smtClean="0"/>
                  <a:t> übergeben</a:t>
                </a:r>
                <a:endParaRPr lang="de-DE" sz="22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 smtClean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5507042" cy="3477875"/>
              </a:xfrm>
              <a:prstGeom prst="rect">
                <a:avLst/>
              </a:prstGeom>
              <a:blipFill>
                <a:blip r:embed="rId3"/>
                <a:stretch>
                  <a:fillRect l="-1440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51218" y="2521058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39469" y="2330237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7" name="Freihandform 26"/>
          <p:cNvSpPr/>
          <p:nvPr/>
        </p:nvSpPr>
        <p:spPr>
          <a:xfrm>
            <a:off x="8211291" y="2627578"/>
            <a:ext cx="419819" cy="1581510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58815"/>
              <a:gd name="connsiteX1" fmla="*/ 1278148 w 1480868"/>
              <a:gd name="connsiteY1" fmla="*/ 320616 h 1158815"/>
              <a:gd name="connsiteX2" fmla="*/ 1480868 w 1480868"/>
              <a:gd name="connsiteY2" fmla="*/ 1158815 h 1158815"/>
              <a:gd name="connsiteX3" fmla="*/ 53197 w 1480868"/>
              <a:gd name="connsiteY3" fmla="*/ 848264 h 1158815"/>
              <a:gd name="connsiteX4" fmla="*/ 0 w 1480868"/>
              <a:gd name="connsiteY4" fmla="*/ 0 h 1158815"/>
              <a:gd name="connsiteX0" fmla="*/ 0 w 1454988"/>
              <a:gd name="connsiteY0" fmla="*/ 0 h 1124309"/>
              <a:gd name="connsiteX1" fmla="*/ 1252268 w 1454988"/>
              <a:gd name="connsiteY1" fmla="*/ 286110 h 1124309"/>
              <a:gd name="connsiteX2" fmla="*/ 1454988 w 1454988"/>
              <a:gd name="connsiteY2" fmla="*/ 1124309 h 1124309"/>
              <a:gd name="connsiteX3" fmla="*/ 27317 w 1454988"/>
              <a:gd name="connsiteY3" fmla="*/ 813758 h 1124309"/>
              <a:gd name="connsiteX4" fmla="*/ 0 w 1454988"/>
              <a:gd name="connsiteY4" fmla="*/ 0 h 1124309"/>
              <a:gd name="connsiteX0" fmla="*/ 0 w 1454988"/>
              <a:gd name="connsiteY0" fmla="*/ 0 h 1528314"/>
              <a:gd name="connsiteX1" fmla="*/ 437072 w 1454988"/>
              <a:gd name="connsiteY1" fmla="*/ 1528314 h 1528314"/>
              <a:gd name="connsiteX2" fmla="*/ 1454988 w 1454988"/>
              <a:gd name="connsiteY2" fmla="*/ 1124309 h 1528314"/>
              <a:gd name="connsiteX3" fmla="*/ 27317 w 1454988"/>
              <a:gd name="connsiteY3" fmla="*/ 813758 h 1528314"/>
              <a:gd name="connsiteX4" fmla="*/ 0 w 1454988"/>
              <a:gd name="connsiteY4" fmla="*/ 0 h 1528314"/>
              <a:gd name="connsiteX0" fmla="*/ 0 w 437072"/>
              <a:gd name="connsiteY0" fmla="*/ 0 h 1551317"/>
              <a:gd name="connsiteX1" fmla="*/ 437072 w 437072"/>
              <a:gd name="connsiteY1" fmla="*/ 1528314 h 1551317"/>
              <a:gd name="connsiteX2" fmla="*/ 432758 w 437072"/>
              <a:gd name="connsiteY2" fmla="*/ 1551317 h 1551317"/>
              <a:gd name="connsiteX3" fmla="*/ 27317 w 437072"/>
              <a:gd name="connsiteY3" fmla="*/ 813758 h 1551317"/>
              <a:gd name="connsiteX4" fmla="*/ 0 w 437072"/>
              <a:gd name="connsiteY4" fmla="*/ 0 h 1551317"/>
              <a:gd name="connsiteX0" fmla="*/ 0 w 419819"/>
              <a:gd name="connsiteY0" fmla="*/ 0 h 1581510"/>
              <a:gd name="connsiteX1" fmla="*/ 419819 w 419819"/>
              <a:gd name="connsiteY1" fmla="*/ 1558507 h 1581510"/>
              <a:gd name="connsiteX2" fmla="*/ 415505 w 419819"/>
              <a:gd name="connsiteY2" fmla="*/ 1581510 h 1581510"/>
              <a:gd name="connsiteX3" fmla="*/ 10064 w 419819"/>
              <a:gd name="connsiteY3" fmla="*/ 843951 h 1581510"/>
              <a:gd name="connsiteX4" fmla="*/ 0 w 419819"/>
              <a:gd name="connsiteY4" fmla="*/ 0 h 158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819" h="1581510">
                <a:moveTo>
                  <a:pt x="0" y="0"/>
                </a:moveTo>
                <a:lnTo>
                  <a:pt x="419819" y="1558507"/>
                </a:lnTo>
                <a:lnTo>
                  <a:pt x="415505" y="1581510"/>
                </a:lnTo>
                <a:lnTo>
                  <a:pt x="10064" y="843951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>
            <a:off x="8210844" y="2633428"/>
            <a:ext cx="406225" cy="15532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ihandform 1"/>
          <p:cNvSpPr/>
          <p:nvPr/>
        </p:nvSpPr>
        <p:spPr>
          <a:xfrm>
            <a:off x="8203721" y="1984075"/>
            <a:ext cx="2355012" cy="2631057"/>
          </a:xfrm>
          <a:custGeom>
            <a:avLst/>
            <a:gdLst>
              <a:gd name="connsiteX0" fmla="*/ 25879 w 2372264"/>
              <a:gd name="connsiteY0" fmla="*/ 241540 h 2631057"/>
              <a:gd name="connsiteX1" fmla="*/ 0 w 2372264"/>
              <a:gd name="connsiteY1" fmla="*/ 595223 h 2631057"/>
              <a:gd name="connsiteX2" fmla="*/ 431321 w 2372264"/>
              <a:gd name="connsiteY2" fmla="*/ 2225616 h 2631057"/>
              <a:gd name="connsiteX3" fmla="*/ 655607 w 2372264"/>
              <a:gd name="connsiteY3" fmla="*/ 2631057 h 2631057"/>
              <a:gd name="connsiteX4" fmla="*/ 2078966 w 2372264"/>
              <a:gd name="connsiteY4" fmla="*/ 2579299 h 2631057"/>
              <a:gd name="connsiteX5" fmla="*/ 2372264 w 2372264"/>
              <a:gd name="connsiteY5" fmla="*/ 1242204 h 2631057"/>
              <a:gd name="connsiteX6" fmla="*/ 2035834 w 2372264"/>
              <a:gd name="connsiteY6" fmla="*/ 0 h 2631057"/>
              <a:gd name="connsiteX7" fmla="*/ 1173192 w 2372264"/>
              <a:gd name="connsiteY7" fmla="*/ 1337095 h 2631057"/>
              <a:gd name="connsiteX8" fmla="*/ 25879 w 2372264"/>
              <a:gd name="connsiteY8" fmla="*/ 241540 h 2631057"/>
              <a:gd name="connsiteX0" fmla="*/ 11502 w 2372264"/>
              <a:gd name="connsiteY0" fmla="*/ 247291 h 2631057"/>
              <a:gd name="connsiteX1" fmla="*/ 0 w 2372264"/>
              <a:gd name="connsiteY1" fmla="*/ 595223 h 2631057"/>
              <a:gd name="connsiteX2" fmla="*/ 431321 w 2372264"/>
              <a:gd name="connsiteY2" fmla="*/ 2225616 h 2631057"/>
              <a:gd name="connsiteX3" fmla="*/ 655607 w 2372264"/>
              <a:gd name="connsiteY3" fmla="*/ 2631057 h 2631057"/>
              <a:gd name="connsiteX4" fmla="*/ 2078966 w 2372264"/>
              <a:gd name="connsiteY4" fmla="*/ 2579299 h 2631057"/>
              <a:gd name="connsiteX5" fmla="*/ 2372264 w 2372264"/>
              <a:gd name="connsiteY5" fmla="*/ 1242204 h 2631057"/>
              <a:gd name="connsiteX6" fmla="*/ 2035834 w 2372264"/>
              <a:gd name="connsiteY6" fmla="*/ 0 h 2631057"/>
              <a:gd name="connsiteX7" fmla="*/ 1173192 w 2372264"/>
              <a:gd name="connsiteY7" fmla="*/ 1337095 h 2631057"/>
              <a:gd name="connsiteX8" fmla="*/ 11502 w 2372264"/>
              <a:gd name="connsiteY8" fmla="*/ 247291 h 2631057"/>
              <a:gd name="connsiteX0" fmla="*/ 11502 w 2329132"/>
              <a:gd name="connsiteY0" fmla="*/ 247291 h 2631057"/>
              <a:gd name="connsiteX1" fmla="*/ 0 w 2329132"/>
              <a:gd name="connsiteY1" fmla="*/ 595223 h 2631057"/>
              <a:gd name="connsiteX2" fmla="*/ 431321 w 2329132"/>
              <a:gd name="connsiteY2" fmla="*/ 2225616 h 2631057"/>
              <a:gd name="connsiteX3" fmla="*/ 655607 w 2329132"/>
              <a:gd name="connsiteY3" fmla="*/ 2631057 h 2631057"/>
              <a:gd name="connsiteX4" fmla="*/ 2078966 w 2329132"/>
              <a:gd name="connsiteY4" fmla="*/ 2579299 h 2631057"/>
              <a:gd name="connsiteX5" fmla="*/ 2329132 w 2329132"/>
              <a:gd name="connsiteY5" fmla="*/ 1262333 h 2631057"/>
              <a:gd name="connsiteX6" fmla="*/ 2035834 w 2329132"/>
              <a:gd name="connsiteY6" fmla="*/ 0 h 2631057"/>
              <a:gd name="connsiteX7" fmla="*/ 1173192 w 2329132"/>
              <a:gd name="connsiteY7" fmla="*/ 1337095 h 2631057"/>
              <a:gd name="connsiteX8" fmla="*/ 11502 w 2329132"/>
              <a:gd name="connsiteY8" fmla="*/ 247291 h 2631057"/>
              <a:gd name="connsiteX0" fmla="*/ 11502 w 2355012"/>
              <a:gd name="connsiteY0" fmla="*/ 247291 h 2631057"/>
              <a:gd name="connsiteX1" fmla="*/ 0 w 2355012"/>
              <a:gd name="connsiteY1" fmla="*/ 595223 h 2631057"/>
              <a:gd name="connsiteX2" fmla="*/ 431321 w 2355012"/>
              <a:gd name="connsiteY2" fmla="*/ 2225616 h 2631057"/>
              <a:gd name="connsiteX3" fmla="*/ 655607 w 2355012"/>
              <a:gd name="connsiteY3" fmla="*/ 2631057 h 2631057"/>
              <a:gd name="connsiteX4" fmla="*/ 2078966 w 2355012"/>
              <a:gd name="connsiteY4" fmla="*/ 2579299 h 2631057"/>
              <a:gd name="connsiteX5" fmla="*/ 2355012 w 2355012"/>
              <a:gd name="connsiteY5" fmla="*/ 1268083 h 2631057"/>
              <a:gd name="connsiteX6" fmla="*/ 2035834 w 2355012"/>
              <a:gd name="connsiteY6" fmla="*/ 0 h 2631057"/>
              <a:gd name="connsiteX7" fmla="*/ 1173192 w 2355012"/>
              <a:gd name="connsiteY7" fmla="*/ 1337095 h 2631057"/>
              <a:gd name="connsiteX8" fmla="*/ 11502 w 2355012"/>
              <a:gd name="connsiteY8" fmla="*/ 247291 h 2631057"/>
              <a:gd name="connsiteX0" fmla="*/ 11502 w 2355012"/>
              <a:gd name="connsiteY0" fmla="*/ 247291 h 2631057"/>
              <a:gd name="connsiteX1" fmla="*/ 0 w 2355012"/>
              <a:gd name="connsiteY1" fmla="*/ 595223 h 2631057"/>
              <a:gd name="connsiteX2" fmla="*/ 431321 w 2355012"/>
              <a:gd name="connsiteY2" fmla="*/ 2225616 h 2631057"/>
              <a:gd name="connsiteX3" fmla="*/ 655607 w 2355012"/>
              <a:gd name="connsiteY3" fmla="*/ 2631057 h 2631057"/>
              <a:gd name="connsiteX4" fmla="*/ 2078966 w 2355012"/>
              <a:gd name="connsiteY4" fmla="*/ 2579299 h 2631057"/>
              <a:gd name="connsiteX5" fmla="*/ 2355012 w 2355012"/>
              <a:gd name="connsiteY5" fmla="*/ 1268083 h 2631057"/>
              <a:gd name="connsiteX6" fmla="*/ 2018581 w 2355012"/>
              <a:gd name="connsiteY6" fmla="*/ 0 h 2631057"/>
              <a:gd name="connsiteX7" fmla="*/ 1173192 w 2355012"/>
              <a:gd name="connsiteY7" fmla="*/ 1337095 h 2631057"/>
              <a:gd name="connsiteX8" fmla="*/ 11502 w 2355012"/>
              <a:gd name="connsiteY8" fmla="*/ 247291 h 263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012" h="2631057">
                <a:moveTo>
                  <a:pt x="11502" y="247291"/>
                </a:moveTo>
                <a:lnTo>
                  <a:pt x="0" y="595223"/>
                </a:lnTo>
                <a:lnTo>
                  <a:pt x="431321" y="2225616"/>
                </a:lnTo>
                <a:lnTo>
                  <a:pt x="655607" y="2631057"/>
                </a:lnTo>
                <a:lnTo>
                  <a:pt x="2078966" y="2579299"/>
                </a:lnTo>
                <a:lnTo>
                  <a:pt x="2355012" y="1268083"/>
                </a:lnTo>
                <a:lnTo>
                  <a:pt x="2018581" y="0"/>
                </a:lnTo>
                <a:lnTo>
                  <a:pt x="1173192" y="1337095"/>
                </a:lnTo>
                <a:lnTo>
                  <a:pt x="11502" y="247291"/>
                </a:lnTo>
                <a:close/>
              </a:path>
            </a:pathLst>
          </a:custGeom>
          <a:solidFill>
            <a:srgbClr val="3CCC7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Zuordnung der neuen Teilpolygonen zu Standorten</a:t>
            </a:r>
            <a:endParaRPr lang="de-DE" sz="2200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Flächen </a:t>
            </a:r>
            <a:r>
              <a:rPr lang="de-DE" sz="2200" b="1" dirty="0"/>
              <a:t>–</a:t>
            </a:r>
            <a:r>
              <a:rPr lang="de-DE" sz="2200" b="1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Flächen </a:t>
            </a:r>
            <a:r>
              <a:rPr lang="de-DE" sz="2200" b="1" dirty="0"/>
              <a:t>–</a:t>
            </a:r>
            <a:r>
              <a:rPr lang="de-DE" sz="2200" b="1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532221" y="4193487"/>
                <a:ext cx="610583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Nur 1 Standort: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200" dirty="0" smtClean="0"/>
                  <a:t>Teilpolygon </a:t>
                </a:r>
                <a:r>
                  <a:rPr lang="de-DE" sz="2200" b="1" dirty="0" smtClean="0"/>
                  <a:t>abspalten</a:t>
                </a:r>
                <a:r>
                  <a:rPr lang="de-DE" sz="2200" dirty="0" smtClean="0"/>
                  <a:t> und Fläche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200" b="1" dirty="0" smtClean="0"/>
                  <a:t> zuordnen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1" y="4193487"/>
                <a:ext cx="6105832" cy="1446550"/>
              </a:xfrm>
              <a:prstGeom prst="rect">
                <a:avLst/>
              </a:prstGeom>
              <a:blipFill>
                <a:blip r:embed="rId3"/>
                <a:stretch>
                  <a:fillRect l="-1297" t="-2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Flächen </a:t>
            </a:r>
            <a:r>
              <a:rPr lang="de-DE" sz="2200" b="1" dirty="0"/>
              <a:t>–</a:t>
            </a:r>
            <a:r>
              <a:rPr lang="de-DE" sz="2200" b="1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32221" y="4193487"/>
            <a:ext cx="6105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Mehrere Standorte: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Teilpolygon abspalten und neuordnen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Erneut durch </a:t>
            </a:r>
            <a:r>
              <a:rPr lang="de-DE" sz="2200" i="1" dirty="0" err="1" smtClean="0"/>
              <a:t>NonConvexDivide</a:t>
            </a:r>
            <a:r>
              <a:rPr lang="de-DE" sz="2200" dirty="0" smtClean="0"/>
              <a:t> aufteilen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4231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b="1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51218" y="2521058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39469" y="2330237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7" name="Freihandform 26"/>
          <p:cNvSpPr/>
          <p:nvPr/>
        </p:nvSpPr>
        <p:spPr>
          <a:xfrm>
            <a:off x="8211291" y="2627578"/>
            <a:ext cx="419819" cy="1581510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58815"/>
              <a:gd name="connsiteX1" fmla="*/ 1278148 w 1480868"/>
              <a:gd name="connsiteY1" fmla="*/ 320616 h 1158815"/>
              <a:gd name="connsiteX2" fmla="*/ 1480868 w 1480868"/>
              <a:gd name="connsiteY2" fmla="*/ 1158815 h 1158815"/>
              <a:gd name="connsiteX3" fmla="*/ 53197 w 1480868"/>
              <a:gd name="connsiteY3" fmla="*/ 848264 h 1158815"/>
              <a:gd name="connsiteX4" fmla="*/ 0 w 1480868"/>
              <a:gd name="connsiteY4" fmla="*/ 0 h 1158815"/>
              <a:gd name="connsiteX0" fmla="*/ 0 w 1454988"/>
              <a:gd name="connsiteY0" fmla="*/ 0 h 1124309"/>
              <a:gd name="connsiteX1" fmla="*/ 1252268 w 1454988"/>
              <a:gd name="connsiteY1" fmla="*/ 286110 h 1124309"/>
              <a:gd name="connsiteX2" fmla="*/ 1454988 w 1454988"/>
              <a:gd name="connsiteY2" fmla="*/ 1124309 h 1124309"/>
              <a:gd name="connsiteX3" fmla="*/ 27317 w 1454988"/>
              <a:gd name="connsiteY3" fmla="*/ 813758 h 1124309"/>
              <a:gd name="connsiteX4" fmla="*/ 0 w 1454988"/>
              <a:gd name="connsiteY4" fmla="*/ 0 h 1124309"/>
              <a:gd name="connsiteX0" fmla="*/ 0 w 1454988"/>
              <a:gd name="connsiteY0" fmla="*/ 0 h 1528314"/>
              <a:gd name="connsiteX1" fmla="*/ 437072 w 1454988"/>
              <a:gd name="connsiteY1" fmla="*/ 1528314 h 1528314"/>
              <a:gd name="connsiteX2" fmla="*/ 1454988 w 1454988"/>
              <a:gd name="connsiteY2" fmla="*/ 1124309 h 1528314"/>
              <a:gd name="connsiteX3" fmla="*/ 27317 w 1454988"/>
              <a:gd name="connsiteY3" fmla="*/ 813758 h 1528314"/>
              <a:gd name="connsiteX4" fmla="*/ 0 w 1454988"/>
              <a:gd name="connsiteY4" fmla="*/ 0 h 1528314"/>
              <a:gd name="connsiteX0" fmla="*/ 0 w 437072"/>
              <a:gd name="connsiteY0" fmla="*/ 0 h 1551317"/>
              <a:gd name="connsiteX1" fmla="*/ 437072 w 437072"/>
              <a:gd name="connsiteY1" fmla="*/ 1528314 h 1551317"/>
              <a:gd name="connsiteX2" fmla="*/ 432758 w 437072"/>
              <a:gd name="connsiteY2" fmla="*/ 1551317 h 1551317"/>
              <a:gd name="connsiteX3" fmla="*/ 27317 w 437072"/>
              <a:gd name="connsiteY3" fmla="*/ 813758 h 1551317"/>
              <a:gd name="connsiteX4" fmla="*/ 0 w 437072"/>
              <a:gd name="connsiteY4" fmla="*/ 0 h 1551317"/>
              <a:gd name="connsiteX0" fmla="*/ 0 w 419819"/>
              <a:gd name="connsiteY0" fmla="*/ 0 h 1581510"/>
              <a:gd name="connsiteX1" fmla="*/ 419819 w 419819"/>
              <a:gd name="connsiteY1" fmla="*/ 1558507 h 1581510"/>
              <a:gd name="connsiteX2" fmla="*/ 415505 w 419819"/>
              <a:gd name="connsiteY2" fmla="*/ 1581510 h 1581510"/>
              <a:gd name="connsiteX3" fmla="*/ 10064 w 419819"/>
              <a:gd name="connsiteY3" fmla="*/ 843951 h 1581510"/>
              <a:gd name="connsiteX4" fmla="*/ 0 w 419819"/>
              <a:gd name="connsiteY4" fmla="*/ 0 h 158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819" h="1581510">
                <a:moveTo>
                  <a:pt x="0" y="0"/>
                </a:moveTo>
                <a:lnTo>
                  <a:pt x="419819" y="1558507"/>
                </a:lnTo>
                <a:lnTo>
                  <a:pt x="415505" y="1581510"/>
                </a:lnTo>
                <a:lnTo>
                  <a:pt x="10064" y="843951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>
            <a:off x="8210844" y="2633428"/>
            <a:ext cx="406225" cy="15532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6367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540898" y="4189363"/>
                <a:ext cx="658344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Nur 1 Standort: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200" dirty="0" smtClean="0"/>
                  <a:t>Teilpolygon </a:t>
                </a:r>
                <a:r>
                  <a:rPr lang="de-DE" sz="2200" b="1" dirty="0" smtClean="0"/>
                  <a:t>abspalten</a:t>
                </a:r>
                <a:r>
                  <a:rPr lang="de-DE" sz="2200" dirty="0" smtClean="0"/>
                  <a:t> und Fläche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DE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200" b="1" dirty="0" smtClean="0"/>
                  <a:t> zuordnen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200" dirty="0" smtClean="0"/>
                  <a:t>Pseudostandort an Kante NextNeighbor hinzufügen und bei späteren Teilpolygon bearbeiten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8" y="4189363"/>
                <a:ext cx="6583445" cy="2123658"/>
              </a:xfrm>
              <a:prstGeom prst="rect">
                <a:avLst/>
              </a:prstGeom>
              <a:blipFill>
                <a:blip r:embed="rId3"/>
                <a:stretch>
                  <a:fillRect l="-1296" t="-20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DetachAnd</a:t>
            </a:r>
            <a:r>
              <a:rPr lang="de-DE" sz="2200" dirty="0" err="1" smtClean="0"/>
              <a:t>Assing</a:t>
            </a:r>
            <a:r>
              <a:rPr lang="de-DE" sz="2200" dirty="0" smtClean="0"/>
              <a:t> – Teilpolygone abspalten und Standorten zuordnen</a:t>
            </a:r>
            <a:endParaRPr lang="de-DE" sz="2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Standort </a:t>
            </a:r>
            <a:r>
              <a:rPr lang="de-DE" sz="2200" dirty="0"/>
              <a:t>–</a:t>
            </a:r>
            <a:r>
              <a:rPr lang="de-DE" sz="2200" dirty="0" smtClean="0"/>
              <a:t> unvollständig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05691" y="3443714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78148" y="320616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4101" y="4550587"/>
            <a:ext cx="65834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Mehrere Standorte: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Neuordnen und erneut durch </a:t>
            </a:r>
            <a:r>
              <a:rPr lang="de-DE" sz="2200" i="1" dirty="0" err="1" smtClean="0"/>
              <a:t>NonConvexDivide</a:t>
            </a:r>
            <a:r>
              <a:rPr lang="de-DE" sz="2200" dirty="0" smtClean="0"/>
              <a:t> aufteilen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6284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90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45467" y="3016466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8211798" y="2234934"/>
            <a:ext cx="349369" cy="792192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58815"/>
              <a:gd name="connsiteX1" fmla="*/ 1278148 w 1480868"/>
              <a:gd name="connsiteY1" fmla="*/ 320616 h 1158815"/>
              <a:gd name="connsiteX2" fmla="*/ 1480868 w 1480868"/>
              <a:gd name="connsiteY2" fmla="*/ 1158815 h 1158815"/>
              <a:gd name="connsiteX3" fmla="*/ 53197 w 1480868"/>
              <a:gd name="connsiteY3" fmla="*/ 848264 h 1158815"/>
              <a:gd name="connsiteX4" fmla="*/ 0 w 1480868"/>
              <a:gd name="connsiteY4" fmla="*/ 0 h 1158815"/>
              <a:gd name="connsiteX0" fmla="*/ 0 w 1454988"/>
              <a:gd name="connsiteY0" fmla="*/ 0 h 1124309"/>
              <a:gd name="connsiteX1" fmla="*/ 1252268 w 1454988"/>
              <a:gd name="connsiteY1" fmla="*/ 286110 h 1124309"/>
              <a:gd name="connsiteX2" fmla="*/ 1454988 w 1454988"/>
              <a:gd name="connsiteY2" fmla="*/ 1124309 h 1124309"/>
              <a:gd name="connsiteX3" fmla="*/ 27317 w 1454988"/>
              <a:gd name="connsiteY3" fmla="*/ 813758 h 1124309"/>
              <a:gd name="connsiteX4" fmla="*/ 0 w 1454988"/>
              <a:gd name="connsiteY4" fmla="*/ 0 h 1124309"/>
              <a:gd name="connsiteX0" fmla="*/ 0 w 1454988"/>
              <a:gd name="connsiteY0" fmla="*/ 0 h 1528314"/>
              <a:gd name="connsiteX1" fmla="*/ 437072 w 1454988"/>
              <a:gd name="connsiteY1" fmla="*/ 1528314 h 1528314"/>
              <a:gd name="connsiteX2" fmla="*/ 1454988 w 1454988"/>
              <a:gd name="connsiteY2" fmla="*/ 1124309 h 1528314"/>
              <a:gd name="connsiteX3" fmla="*/ 27317 w 1454988"/>
              <a:gd name="connsiteY3" fmla="*/ 813758 h 1528314"/>
              <a:gd name="connsiteX4" fmla="*/ 0 w 1454988"/>
              <a:gd name="connsiteY4" fmla="*/ 0 h 1528314"/>
              <a:gd name="connsiteX0" fmla="*/ 0 w 437072"/>
              <a:gd name="connsiteY0" fmla="*/ 0 h 1551317"/>
              <a:gd name="connsiteX1" fmla="*/ 437072 w 437072"/>
              <a:gd name="connsiteY1" fmla="*/ 1528314 h 1551317"/>
              <a:gd name="connsiteX2" fmla="*/ 432758 w 437072"/>
              <a:gd name="connsiteY2" fmla="*/ 1551317 h 1551317"/>
              <a:gd name="connsiteX3" fmla="*/ 27317 w 437072"/>
              <a:gd name="connsiteY3" fmla="*/ 813758 h 1551317"/>
              <a:gd name="connsiteX4" fmla="*/ 0 w 437072"/>
              <a:gd name="connsiteY4" fmla="*/ 0 h 1551317"/>
              <a:gd name="connsiteX0" fmla="*/ 0 w 419819"/>
              <a:gd name="connsiteY0" fmla="*/ 0 h 1581510"/>
              <a:gd name="connsiteX1" fmla="*/ 419819 w 419819"/>
              <a:gd name="connsiteY1" fmla="*/ 1558507 h 1581510"/>
              <a:gd name="connsiteX2" fmla="*/ 415505 w 419819"/>
              <a:gd name="connsiteY2" fmla="*/ 1581510 h 1581510"/>
              <a:gd name="connsiteX3" fmla="*/ 10064 w 419819"/>
              <a:gd name="connsiteY3" fmla="*/ 843951 h 1581510"/>
              <a:gd name="connsiteX4" fmla="*/ 0 w 419819"/>
              <a:gd name="connsiteY4" fmla="*/ 0 h 1581510"/>
              <a:gd name="connsiteX0" fmla="*/ 5032 w 424851"/>
              <a:gd name="connsiteY0" fmla="*/ 0 h 1581510"/>
              <a:gd name="connsiteX1" fmla="*/ 424851 w 424851"/>
              <a:gd name="connsiteY1" fmla="*/ 1558507 h 1581510"/>
              <a:gd name="connsiteX2" fmla="*/ 420537 w 424851"/>
              <a:gd name="connsiteY2" fmla="*/ 1581510 h 1581510"/>
              <a:gd name="connsiteX3" fmla="*/ 0 w 424851"/>
              <a:gd name="connsiteY3" fmla="*/ 792192 h 1581510"/>
              <a:gd name="connsiteX4" fmla="*/ 5032 w 424851"/>
              <a:gd name="connsiteY4" fmla="*/ 0 h 1581510"/>
              <a:gd name="connsiteX0" fmla="*/ 5032 w 420537"/>
              <a:gd name="connsiteY0" fmla="*/ 0 h 1581510"/>
              <a:gd name="connsiteX1" fmla="*/ 286829 w 420537"/>
              <a:gd name="connsiteY1" fmla="*/ 255918 h 1581510"/>
              <a:gd name="connsiteX2" fmla="*/ 420537 w 420537"/>
              <a:gd name="connsiteY2" fmla="*/ 1581510 h 1581510"/>
              <a:gd name="connsiteX3" fmla="*/ 0 w 420537"/>
              <a:gd name="connsiteY3" fmla="*/ 792192 h 1581510"/>
              <a:gd name="connsiteX4" fmla="*/ 5032 w 420537"/>
              <a:gd name="connsiteY4" fmla="*/ 0 h 1581510"/>
              <a:gd name="connsiteX0" fmla="*/ 5032 w 349369"/>
              <a:gd name="connsiteY0" fmla="*/ 0 h 792192"/>
              <a:gd name="connsiteX1" fmla="*/ 286829 w 349369"/>
              <a:gd name="connsiteY1" fmla="*/ 255918 h 792192"/>
              <a:gd name="connsiteX2" fmla="*/ 349369 w 349369"/>
              <a:gd name="connsiteY2" fmla="*/ 313427 h 792192"/>
              <a:gd name="connsiteX3" fmla="*/ 0 w 349369"/>
              <a:gd name="connsiteY3" fmla="*/ 792192 h 792192"/>
              <a:gd name="connsiteX4" fmla="*/ 5032 w 349369"/>
              <a:gd name="connsiteY4" fmla="*/ 0 h 7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69" h="792192">
                <a:moveTo>
                  <a:pt x="5032" y="0"/>
                </a:moveTo>
                <a:lnTo>
                  <a:pt x="286829" y="255918"/>
                </a:lnTo>
                <a:lnTo>
                  <a:pt x="349369" y="313427"/>
                </a:lnTo>
                <a:lnTo>
                  <a:pt x="0" y="792192"/>
                </a:lnTo>
                <a:cubicBezTo>
                  <a:pt x="1677" y="528128"/>
                  <a:pt x="3355" y="264064"/>
                  <a:pt x="5032" y="0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80868" y="2890009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5" name="Gerader Verbinder 24"/>
          <p:cNvCxnSpPr>
            <a:stCxn id="29" idx="3"/>
          </p:cNvCxnSpPr>
          <p:nvPr/>
        </p:nvCxnSpPr>
        <p:spPr>
          <a:xfrm flipV="1">
            <a:off x="8163551" y="2548161"/>
            <a:ext cx="398961" cy="5737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Standort </a:t>
            </a:r>
            <a:r>
              <a:rPr lang="de-DE" sz="2200" b="1" dirty="0"/>
              <a:t>–</a:t>
            </a:r>
            <a:r>
              <a:rPr lang="de-DE" sz="2200" b="1" dirty="0" smtClean="0"/>
              <a:t> unvollständig</a:t>
            </a:r>
            <a:endParaRPr lang="de-DE" sz="2200" b="1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0188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smtClean="0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/>
                  <a:t>2</a:t>
                </a:r>
                <a:r>
                  <a:rPr lang="de-DE" sz="2200" dirty="0" smtClean="0"/>
                  <a:t>. </a:t>
                </a:r>
                <a:r>
                  <a:rPr lang="de-DE" sz="2200" dirty="0" smtClean="0"/>
                  <a:t>Fall: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𝐿𝑒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1939"/>
          <a:stretch/>
        </p:blipFill>
        <p:spPr>
          <a:xfrm>
            <a:off x="6323162" y="1590196"/>
            <a:ext cx="4852716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90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9516032" y="3541880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358581" y="3138639"/>
            <a:ext cx="805073" cy="479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145467" y="3016466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8211798" y="2234934"/>
            <a:ext cx="349369" cy="792192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106392 h 1282460"/>
              <a:gd name="connsiteX1" fmla="*/ 1178944 w 1480868"/>
              <a:gd name="connsiteY1" fmla="*/ 0 h 1282460"/>
              <a:gd name="connsiteX2" fmla="*/ 1480868 w 1480868"/>
              <a:gd name="connsiteY2" fmla="*/ 1265207 h 1282460"/>
              <a:gd name="connsiteX3" fmla="*/ 644106 w 1480868"/>
              <a:gd name="connsiteY3" fmla="*/ 1282460 h 1282460"/>
              <a:gd name="connsiteX4" fmla="*/ 0 w 1480868"/>
              <a:gd name="connsiteY4" fmla="*/ 106392 h 1282460"/>
              <a:gd name="connsiteX0" fmla="*/ 0 w 1480868"/>
              <a:gd name="connsiteY0" fmla="*/ 0 h 1176068"/>
              <a:gd name="connsiteX1" fmla="*/ 1278148 w 1480868"/>
              <a:gd name="connsiteY1" fmla="*/ 320616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58815"/>
              <a:gd name="connsiteX1" fmla="*/ 1278148 w 1480868"/>
              <a:gd name="connsiteY1" fmla="*/ 320616 h 1158815"/>
              <a:gd name="connsiteX2" fmla="*/ 1480868 w 1480868"/>
              <a:gd name="connsiteY2" fmla="*/ 1158815 h 1158815"/>
              <a:gd name="connsiteX3" fmla="*/ 53197 w 1480868"/>
              <a:gd name="connsiteY3" fmla="*/ 848264 h 1158815"/>
              <a:gd name="connsiteX4" fmla="*/ 0 w 1480868"/>
              <a:gd name="connsiteY4" fmla="*/ 0 h 1158815"/>
              <a:gd name="connsiteX0" fmla="*/ 0 w 1454988"/>
              <a:gd name="connsiteY0" fmla="*/ 0 h 1124309"/>
              <a:gd name="connsiteX1" fmla="*/ 1252268 w 1454988"/>
              <a:gd name="connsiteY1" fmla="*/ 286110 h 1124309"/>
              <a:gd name="connsiteX2" fmla="*/ 1454988 w 1454988"/>
              <a:gd name="connsiteY2" fmla="*/ 1124309 h 1124309"/>
              <a:gd name="connsiteX3" fmla="*/ 27317 w 1454988"/>
              <a:gd name="connsiteY3" fmla="*/ 813758 h 1124309"/>
              <a:gd name="connsiteX4" fmla="*/ 0 w 1454988"/>
              <a:gd name="connsiteY4" fmla="*/ 0 h 1124309"/>
              <a:gd name="connsiteX0" fmla="*/ 0 w 1454988"/>
              <a:gd name="connsiteY0" fmla="*/ 0 h 1528314"/>
              <a:gd name="connsiteX1" fmla="*/ 437072 w 1454988"/>
              <a:gd name="connsiteY1" fmla="*/ 1528314 h 1528314"/>
              <a:gd name="connsiteX2" fmla="*/ 1454988 w 1454988"/>
              <a:gd name="connsiteY2" fmla="*/ 1124309 h 1528314"/>
              <a:gd name="connsiteX3" fmla="*/ 27317 w 1454988"/>
              <a:gd name="connsiteY3" fmla="*/ 813758 h 1528314"/>
              <a:gd name="connsiteX4" fmla="*/ 0 w 1454988"/>
              <a:gd name="connsiteY4" fmla="*/ 0 h 1528314"/>
              <a:gd name="connsiteX0" fmla="*/ 0 w 437072"/>
              <a:gd name="connsiteY0" fmla="*/ 0 h 1551317"/>
              <a:gd name="connsiteX1" fmla="*/ 437072 w 437072"/>
              <a:gd name="connsiteY1" fmla="*/ 1528314 h 1551317"/>
              <a:gd name="connsiteX2" fmla="*/ 432758 w 437072"/>
              <a:gd name="connsiteY2" fmla="*/ 1551317 h 1551317"/>
              <a:gd name="connsiteX3" fmla="*/ 27317 w 437072"/>
              <a:gd name="connsiteY3" fmla="*/ 813758 h 1551317"/>
              <a:gd name="connsiteX4" fmla="*/ 0 w 437072"/>
              <a:gd name="connsiteY4" fmla="*/ 0 h 1551317"/>
              <a:gd name="connsiteX0" fmla="*/ 0 w 419819"/>
              <a:gd name="connsiteY0" fmla="*/ 0 h 1581510"/>
              <a:gd name="connsiteX1" fmla="*/ 419819 w 419819"/>
              <a:gd name="connsiteY1" fmla="*/ 1558507 h 1581510"/>
              <a:gd name="connsiteX2" fmla="*/ 415505 w 419819"/>
              <a:gd name="connsiteY2" fmla="*/ 1581510 h 1581510"/>
              <a:gd name="connsiteX3" fmla="*/ 10064 w 419819"/>
              <a:gd name="connsiteY3" fmla="*/ 843951 h 1581510"/>
              <a:gd name="connsiteX4" fmla="*/ 0 w 419819"/>
              <a:gd name="connsiteY4" fmla="*/ 0 h 1581510"/>
              <a:gd name="connsiteX0" fmla="*/ 5032 w 424851"/>
              <a:gd name="connsiteY0" fmla="*/ 0 h 1581510"/>
              <a:gd name="connsiteX1" fmla="*/ 424851 w 424851"/>
              <a:gd name="connsiteY1" fmla="*/ 1558507 h 1581510"/>
              <a:gd name="connsiteX2" fmla="*/ 420537 w 424851"/>
              <a:gd name="connsiteY2" fmla="*/ 1581510 h 1581510"/>
              <a:gd name="connsiteX3" fmla="*/ 0 w 424851"/>
              <a:gd name="connsiteY3" fmla="*/ 792192 h 1581510"/>
              <a:gd name="connsiteX4" fmla="*/ 5032 w 424851"/>
              <a:gd name="connsiteY4" fmla="*/ 0 h 1581510"/>
              <a:gd name="connsiteX0" fmla="*/ 5032 w 420537"/>
              <a:gd name="connsiteY0" fmla="*/ 0 h 1581510"/>
              <a:gd name="connsiteX1" fmla="*/ 286829 w 420537"/>
              <a:gd name="connsiteY1" fmla="*/ 255918 h 1581510"/>
              <a:gd name="connsiteX2" fmla="*/ 420537 w 420537"/>
              <a:gd name="connsiteY2" fmla="*/ 1581510 h 1581510"/>
              <a:gd name="connsiteX3" fmla="*/ 0 w 420537"/>
              <a:gd name="connsiteY3" fmla="*/ 792192 h 1581510"/>
              <a:gd name="connsiteX4" fmla="*/ 5032 w 420537"/>
              <a:gd name="connsiteY4" fmla="*/ 0 h 1581510"/>
              <a:gd name="connsiteX0" fmla="*/ 5032 w 349369"/>
              <a:gd name="connsiteY0" fmla="*/ 0 h 792192"/>
              <a:gd name="connsiteX1" fmla="*/ 286829 w 349369"/>
              <a:gd name="connsiteY1" fmla="*/ 255918 h 792192"/>
              <a:gd name="connsiteX2" fmla="*/ 349369 w 349369"/>
              <a:gd name="connsiteY2" fmla="*/ 313427 h 792192"/>
              <a:gd name="connsiteX3" fmla="*/ 0 w 349369"/>
              <a:gd name="connsiteY3" fmla="*/ 792192 h 792192"/>
              <a:gd name="connsiteX4" fmla="*/ 5032 w 349369"/>
              <a:gd name="connsiteY4" fmla="*/ 0 h 7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69" h="792192">
                <a:moveTo>
                  <a:pt x="5032" y="0"/>
                </a:moveTo>
                <a:lnTo>
                  <a:pt x="286829" y="255918"/>
                </a:lnTo>
                <a:lnTo>
                  <a:pt x="349369" y="313427"/>
                </a:lnTo>
                <a:lnTo>
                  <a:pt x="0" y="792192"/>
                </a:lnTo>
                <a:cubicBezTo>
                  <a:pt x="1677" y="528128"/>
                  <a:pt x="3355" y="264064"/>
                  <a:pt x="5032" y="0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880868" y="2890009"/>
            <a:ext cx="373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t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5" name="Gerader Verbinder 24"/>
          <p:cNvCxnSpPr>
            <a:stCxn id="29" idx="3"/>
          </p:cNvCxnSpPr>
          <p:nvPr/>
        </p:nvCxnSpPr>
        <p:spPr>
          <a:xfrm flipV="1">
            <a:off x="8163551" y="2548161"/>
            <a:ext cx="398961" cy="5737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Es treten nun 3 Fälle auf, das Polygon ist:</a:t>
            </a:r>
          </a:p>
          <a:p>
            <a:endParaRPr lang="de-DE" sz="2200" dirty="0"/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</a:t>
            </a:r>
            <a:r>
              <a:rPr lang="de-DE" sz="2200" dirty="0"/>
              <a:t>–</a:t>
            </a:r>
            <a:r>
              <a:rPr lang="de-DE" sz="2200" dirty="0" smtClean="0"/>
              <a:t> vollständig</a:t>
            </a:r>
          </a:p>
          <a:p>
            <a:pPr marL="342900" indent="-342900">
              <a:buFontTx/>
              <a:buChar char="-"/>
            </a:pPr>
            <a:r>
              <a:rPr lang="de-DE" sz="2200" dirty="0" smtClean="0"/>
              <a:t>Flächen – unvollständig</a:t>
            </a:r>
          </a:p>
          <a:p>
            <a:pPr marL="342900" indent="-342900">
              <a:buFontTx/>
              <a:buChar char="-"/>
            </a:pPr>
            <a:r>
              <a:rPr lang="de-DE" sz="2200" b="1" dirty="0" smtClean="0"/>
              <a:t>Standort </a:t>
            </a:r>
            <a:r>
              <a:rPr lang="de-DE" sz="2200" b="1" dirty="0"/>
              <a:t>–</a:t>
            </a:r>
            <a:r>
              <a:rPr lang="de-DE" sz="2200" b="1" dirty="0" smtClean="0"/>
              <a:t> unvollständig</a:t>
            </a:r>
            <a:endParaRPr lang="de-DE" sz="2200" b="1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4101" y="4765975"/>
            <a:ext cx="65834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200" dirty="0" smtClean="0"/>
              <a:t>Neuordnen und erneut durch </a:t>
            </a:r>
            <a:r>
              <a:rPr lang="de-DE" sz="2200" i="1" dirty="0" err="1" smtClean="0"/>
              <a:t>NonConvexDivide</a:t>
            </a:r>
            <a:r>
              <a:rPr lang="de-DE" sz="2200" dirty="0" smtClean="0"/>
              <a:t> aufteilen</a:t>
            </a:r>
            <a:endParaRPr lang="de-DE" sz="2200" dirty="0"/>
          </a:p>
          <a:p>
            <a:pPr marL="457200" indent="-457200">
              <a:buFont typeface="+mj-lt"/>
              <a:buAutoNum type="arabicPeriod"/>
            </a:pPr>
            <a:endParaRPr lang="de-DE" sz="2200" dirty="0"/>
          </a:p>
          <a:p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953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Sonderfall: Innenliegende Standort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359660" y="3019245"/>
            <a:ext cx="69012" cy="69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Sonderfall: Innenliegende Standort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359660" y="3019245"/>
            <a:ext cx="69012" cy="69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Einfache Lösung:</a:t>
            </a:r>
          </a:p>
          <a:p>
            <a:endParaRPr lang="de-DE" sz="2200" dirty="0" smtClean="0"/>
          </a:p>
          <a:p>
            <a:pPr marL="457200" indent="-457200">
              <a:buAutoNum type="arabicPeriod"/>
            </a:pPr>
            <a:r>
              <a:rPr lang="de-DE" sz="2200" b="1" dirty="0" smtClean="0"/>
              <a:t>Aufteilung in konvexe Teilpolygone</a:t>
            </a:r>
          </a:p>
          <a:p>
            <a:pPr marL="457200" indent="-457200">
              <a:buAutoNum type="arabicPeriod"/>
            </a:pPr>
            <a:endParaRPr lang="de-DE" sz="2200" b="1" dirty="0" smtClean="0"/>
          </a:p>
        </p:txBody>
      </p:sp>
      <p:cxnSp>
        <p:nvCxnSpPr>
          <p:cNvPr id="5" name="Gerader Verbinder 4"/>
          <p:cNvCxnSpPr/>
          <p:nvPr/>
        </p:nvCxnSpPr>
        <p:spPr>
          <a:xfrm>
            <a:off x="7237562" y="2369389"/>
            <a:ext cx="497457" cy="718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801154" y="3697857"/>
            <a:ext cx="129397" cy="471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6465832" y="3556958"/>
            <a:ext cx="950010" cy="14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8220973" y="2812211"/>
            <a:ext cx="592348" cy="343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73373" y="3431877"/>
            <a:ext cx="439948" cy="195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 flipV="1">
            <a:off x="8813321" y="2812211"/>
            <a:ext cx="831011" cy="117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Sonderfall: Innenliegende Standort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359660" y="3019245"/>
            <a:ext cx="69012" cy="69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Einfache Lösung:</a:t>
            </a:r>
          </a:p>
          <a:p>
            <a:endParaRPr lang="de-DE" sz="2200" dirty="0" smtClean="0"/>
          </a:p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b="1" dirty="0" smtClean="0"/>
              <a:t>Einfügen einer neuer Linie, sodass Linie</a:t>
            </a:r>
            <a:br>
              <a:rPr lang="de-DE" sz="2200" b="1" dirty="0" smtClean="0"/>
            </a:br>
            <a:r>
              <a:rPr lang="de-DE" sz="2200" b="1" dirty="0" smtClean="0"/>
              <a:t>auf innen liegendem Standort liegt</a:t>
            </a:r>
            <a:endParaRPr lang="de-DE" sz="2200" b="1" dirty="0" smtClean="0"/>
          </a:p>
        </p:txBody>
      </p:sp>
      <p:cxnSp>
        <p:nvCxnSpPr>
          <p:cNvPr id="5" name="Gerader Verbinder 4"/>
          <p:cNvCxnSpPr/>
          <p:nvPr/>
        </p:nvCxnSpPr>
        <p:spPr>
          <a:xfrm>
            <a:off x="7237562" y="2369389"/>
            <a:ext cx="497457" cy="718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801154" y="3697857"/>
            <a:ext cx="129397" cy="471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6465832" y="3556958"/>
            <a:ext cx="950010" cy="140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8220973" y="2812211"/>
            <a:ext cx="592348" cy="343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73373" y="3431877"/>
            <a:ext cx="439948" cy="195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 flipV="1">
            <a:off x="8813321" y="2812211"/>
            <a:ext cx="831011" cy="117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9253269" y="2422103"/>
            <a:ext cx="347932" cy="1030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b="1" dirty="0" smtClean="0"/>
              <a:t>Neuordnung der Teilpolygone</a:t>
            </a:r>
            <a:endParaRPr lang="de-DE" sz="22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Einbettung des Polygons in </a:t>
                </a:r>
                <a:r>
                  <a:rPr lang="de-DE" sz="2200" b="1" dirty="0" smtClean="0"/>
                  <a:t>Nachbarschaftsgraph</a:t>
                </a:r>
              </a:p>
              <a:p>
                <a:endParaRPr lang="de-DE" sz="2200" dirty="0" smtClean="0"/>
              </a:p>
              <a:p>
                <a:r>
                  <a:rPr lang="de-DE" sz="2200" dirty="0" smtClean="0"/>
                  <a:t>Definieren ein </a:t>
                </a:r>
                <a:r>
                  <a:rPr lang="de-DE" sz="2200" b="1" dirty="0" smtClean="0"/>
                  <a:t>Blatt</a:t>
                </a:r>
                <a:r>
                  <a:rPr lang="de-DE" sz="2200" dirty="0" smtClean="0"/>
                  <a:t>, wenn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nur einen Nachbar hat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 smtClean="0"/>
                  <a:t> Alle Nachbarn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markiert wurden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/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 smtClean="0"/>
              </a:p>
              <a:p>
                <a:r>
                  <a:rPr lang="de-DE" sz="2200" b="1" dirty="0" smtClean="0"/>
                  <a:t>Tiefensuche</a:t>
                </a:r>
                <a:endParaRPr lang="de-DE" sz="2200" b="1" dirty="0"/>
              </a:p>
              <a:p>
                <a:r>
                  <a:rPr lang="de-DE" sz="2200" dirty="0" smtClean="0"/>
                  <a:t>Anfangs sind alle Knoten nicht markiert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blipFill>
                <a:blip r:embed="rId3"/>
                <a:stretch>
                  <a:fillRect l="-1485" t="-1359" r="-1379" b="-2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1392849" y="1188723"/>
            <a:ext cx="2759637" cy="24089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1586064" y="3713782"/>
            <a:ext cx="2373205" cy="22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8279307" y="3336969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2273</Words>
  <Application>Microsoft Office PowerPoint</Application>
  <PresentationFormat>Breitbild</PresentationFormat>
  <Paragraphs>632</Paragraphs>
  <Slides>57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Loder</dc:creator>
  <cp:lastModifiedBy>Jendrny, Steffen</cp:lastModifiedBy>
  <cp:revision>37</cp:revision>
  <dcterms:created xsi:type="dcterms:W3CDTF">2022-02-06T07:30:23Z</dcterms:created>
  <dcterms:modified xsi:type="dcterms:W3CDTF">2022-02-11T14:50:43Z</dcterms:modified>
</cp:coreProperties>
</file>