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946"/>
  </p:normalViewPr>
  <p:slideViewPr>
    <p:cSldViewPr snapToGrid="0" snapToObjects="1">
      <p:cViewPr varScale="1">
        <p:scale>
          <a:sx n="93" d="100"/>
          <a:sy n="93" d="100"/>
        </p:scale>
        <p:origin x="1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D63BC2-F428-4543-AAA3-32F61C0D59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5FA594-423A-4FA5-BED3-5430F70D9CCB}">
      <dgm:prSet custT="1"/>
      <dgm:spPr/>
      <dgm:t>
        <a:bodyPr/>
        <a:lstStyle/>
        <a:p>
          <a:pPr>
            <a:lnSpc>
              <a:spcPct val="100000"/>
            </a:lnSpc>
            <a:defRPr cap="all"/>
          </a:pPr>
          <a:r>
            <a:rPr lang="en-US" sz="2800" dirty="0">
              <a:solidFill>
                <a:schemeClr val="bg1">
                  <a:lumMod val="50000"/>
                </a:schemeClr>
              </a:solidFill>
              <a:latin typeface="Kefa" panose="02000506000000020004" pitchFamily="2" charset="77"/>
            </a:rPr>
            <a:t>Hashtag – </a:t>
          </a:r>
        </a:p>
        <a:p>
          <a:pPr>
            <a:lnSpc>
              <a:spcPct val="100000"/>
            </a:lnSpc>
            <a:defRPr cap="all"/>
          </a:pPr>
          <a:r>
            <a:rPr lang="en-US" sz="2000" dirty="0">
              <a:solidFill>
                <a:schemeClr val="bg1">
                  <a:lumMod val="50000"/>
                </a:schemeClr>
              </a:solidFill>
              <a:latin typeface="Kefa" panose="02000506000000020004" pitchFamily="2" charset="77"/>
            </a:rPr>
            <a:t>crowdsourcing</a:t>
          </a:r>
        </a:p>
      </dgm:t>
    </dgm:pt>
    <dgm:pt modelId="{63602EF3-8E11-4285-B30B-F67A59C3D64B}" type="parTrans" cxnId="{1588AE0C-9B74-4816-8F40-83362A22378E}">
      <dgm:prSet/>
      <dgm:spPr/>
      <dgm:t>
        <a:bodyPr/>
        <a:lstStyle/>
        <a:p>
          <a:endParaRPr lang="en-US"/>
        </a:p>
      </dgm:t>
    </dgm:pt>
    <dgm:pt modelId="{7191AF14-BD51-4A12-B0E9-E599A5443EA1}" type="sibTrans" cxnId="{1588AE0C-9B74-4816-8F40-83362A22378E}">
      <dgm:prSet/>
      <dgm:spPr/>
      <dgm:t>
        <a:bodyPr/>
        <a:lstStyle/>
        <a:p>
          <a:endParaRPr lang="en-US"/>
        </a:p>
      </dgm:t>
    </dgm:pt>
    <dgm:pt modelId="{D62AD365-BCA7-4F07-A626-E4752F838651}">
      <dgm:prSet custT="1"/>
      <dgm:spPr/>
      <dgm:t>
        <a:bodyPr/>
        <a:lstStyle/>
        <a:p>
          <a:pPr>
            <a:lnSpc>
              <a:spcPct val="100000"/>
            </a:lnSpc>
            <a:defRPr cap="all"/>
          </a:pPr>
          <a:r>
            <a:rPr lang="en-US" sz="2800" dirty="0">
              <a:solidFill>
                <a:schemeClr val="bg1">
                  <a:lumMod val="50000"/>
                </a:schemeClr>
              </a:solidFill>
              <a:latin typeface="Kefa" panose="02000506000000020004" pitchFamily="2" charset="77"/>
            </a:rPr>
            <a:t>Snorkel- </a:t>
          </a:r>
        </a:p>
        <a:p>
          <a:pPr>
            <a:lnSpc>
              <a:spcPct val="100000"/>
            </a:lnSpc>
            <a:defRPr cap="all"/>
          </a:pPr>
          <a:r>
            <a:rPr lang="en-US" sz="2100" dirty="0">
              <a:solidFill>
                <a:schemeClr val="bg1">
                  <a:lumMod val="50000"/>
                </a:schemeClr>
              </a:solidFill>
              <a:latin typeface="Kefa" panose="02000506000000020004" pitchFamily="2" charset="77"/>
            </a:rPr>
            <a:t>Data Labeling Platform</a:t>
          </a:r>
        </a:p>
      </dgm:t>
    </dgm:pt>
    <dgm:pt modelId="{1AF38547-7183-4734-83BE-0F46CD45F5A7}" type="parTrans" cxnId="{3618C865-EE7A-454A-86B2-D17F930D63CA}">
      <dgm:prSet/>
      <dgm:spPr/>
      <dgm:t>
        <a:bodyPr/>
        <a:lstStyle/>
        <a:p>
          <a:endParaRPr lang="en-US"/>
        </a:p>
      </dgm:t>
    </dgm:pt>
    <dgm:pt modelId="{2CC4E6A3-CF45-4330-8712-CC896FDBAC29}" type="sibTrans" cxnId="{3618C865-EE7A-454A-86B2-D17F930D63CA}">
      <dgm:prSet/>
      <dgm:spPr/>
      <dgm:t>
        <a:bodyPr/>
        <a:lstStyle/>
        <a:p>
          <a:endParaRPr lang="en-US"/>
        </a:p>
      </dgm:t>
    </dgm:pt>
    <dgm:pt modelId="{736FAE16-2CC6-4AD3-99B1-9D10306FC91A}" type="pres">
      <dgm:prSet presAssocID="{C3D63BC2-F428-4543-AAA3-32F61C0D598B}" presName="root" presStyleCnt="0">
        <dgm:presLayoutVars>
          <dgm:dir/>
          <dgm:resizeHandles val="exact"/>
        </dgm:presLayoutVars>
      </dgm:prSet>
      <dgm:spPr/>
    </dgm:pt>
    <dgm:pt modelId="{E07C6C02-87DF-427E-9A9C-89ABDE1F115C}" type="pres">
      <dgm:prSet presAssocID="{9C5FA594-423A-4FA5-BED3-5430F70D9CCB}" presName="compNode" presStyleCnt="0"/>
      <dgm:spPr/>
    </dgm:pt>
    <dgm:pt modelId="{3B0A62A2-F36C-41AB-9142-A1AA1AD3D4FD}" type="pres">
      <dgm:prSet presAssocID="{9C5FA594-423A-4FA5-BED3-5430F70D9CCB}" presName="iconBgRect" presStyleLbl="bgShp" presStyleIdx="0" presStyleCnt="2"/>
      <dgm:spPr/>
    </dgm:pt>
    <dgm:pt modelId="{61A44170-6581-4108-BCA0-5F14F4F8167B}" type="pres">
      <dgm:prSet presAssocID="{9C5FA594-423A-4FA5-BED3-5430F70D9C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8CF83C7F-2201-46B9-9728-9D0A89E8A85B}" type="pres">
      <dgm:prSet presAssocID="{9C5FA594-423A-4FA5-BED3-5430F70D9CCB}" presName="spaceRect" presStyleCnt="0"/>
      <dgm:spPr/>
    </dgm:pt>
    <dgm:pt modelId="{EDBB9DFF-8446-4191-9A59-8723B5C45E17}" type="pres">
      <dgm:prSet presAssocID="{9C5FA594-423A-4FA5-BED3-5430F70D9CCB}" presName="textRect" presStyleLbl="revTx" presStyleIdx="0" presStyleCnt="2" custLinFactNeighborY="-16975">
        <dgm:presLayoutVars>
          <dgm:chMax val="1"/>
          <dgm:chPref val="1"/>
        </dgm:presLayoutVars>
      </dgm:prSet>
      <dgm:spPr/>
    </dgm:pt>
    <dgm:pt modelId="{2D20B77F-0B20-4372-A613-DC361834B69B}" type="pres">
      <dgm:prSet presAssocID="{7191AF14-BD51-4A12-B0E9-E599A5443EA1}" presName="sibTrans" presStyleCnt="0"/>
      <dgm:spPr/>
    </dgm:pt>
    <dgm:pt modelId="{6A679950-1B94-4F3A-A94E-F5DAC59CFA30}" type="pres">
      <dgm:prSet presAssocID="{D62AD365-BCA7-4F07-A626-E4752F838651}" presName="compNode" presStyleCnt="0"/>
      <dgm:spPr/>
    </dgm:pt>
    <dgm:pt modelId="{0C7954F0-2954-4BF3-A3F5-95E8B8802AA7}" type="pres">
      <dgm:prSet presAssocID="{D62AD365-BCA7-4F07-A626-E4752F838651}" presName="iconBgRect" presStyleLbl="bgShp" presStyleIdx="1" presStyleCnt="2"/>
      <dgm:spPr/>
    </dgm:pt>
    <dgm:pt modelId="{679F5DD9-D862-4A2D-906E-4368A8FD2EDE}" type="pres">
      <dgm:prSet presAssocID="{D62AD365-BCA7-4F07-A626-E4752F8386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s"/>
        </a:ext>
      </dgm:extLst>
    </dgm:pt>
    <dgm:pt modelId="{B50D03F2-6700-47C3-B6DF-C84236DD9225}" type="pres">
      <dgm:prSet presAssocID="{D62AD365-BCA7-4F07-A626-E4752F838651}" presName="spaceRect" presStyleCnt="0"/>
      <dgm:spPr/>
    </dgm:pt>
    <dgm:pt modelId="{3265A8EE-C00E-44F6-9F6B-3AAE93CD0D41}" type="pres">
      <dgm:prSet presAssocID="{D62AD365-BCA7-4F07-A626-E4752F838651}" presName="textRect" presStyleLbl="revTx" presStyleIdx="1" presStyleCnt="2" custLinFactNeighborX="2535" custLinFactNeighborY="-16975">
        <dgm:presLayoutVars>
          <dgm:chMax val="1"/>
          <dgm:chPref val="1"/>
        </dgm:presLayoutVars>
      </dgm:prSet>
      <dgm:spPr/>
    </dgm:pt>
  </dgm:ptLst>
  <dgm:cxnLst>
    <dgm:cxn modelId="{1588AE0C-9B74-4816-8F40-83362A22378E}" srcId="{C3D63BC2-F428-4543-AAA3-32F61C0D598B}" destId="{9C5FA594-423A-4FA5-BED3-5430F70D9CCB}" srcOrd="0" destOrd="0" parTransId="{63602EF3-8E11-4285-B30B-F67A59C3D64B}" sibTransId="{7191AF14-BD51-4A12-B0E9-E599A5443EA1}"/>
    <dgm:cxn modelId="{ED2FF220-78E7-384F-8AC0-EE8ABB57C872}" type="presOf" srcId="{D62AD365-BCA7-4F07-A626-E4752F838651}" destId="{3265A8EE-C00E-44F6-9F6B-3AAE93CD0D41}" srcOrd="0" destOrd="0" presId="urn:microsoft.com/office/officeart/2018/5/layout/IconCircleLabelList"/>
    <dgm:cxn modelId="{3618C865-EE7A-454A-86B2-D17F930D63CA}" srcId="{C3D63BC2-F428-4543-AAA3-32F61C0D598B}" destId="{D62AD365-BCA7-4F07-A626-E4752F838651}" srcOrd="1" destOrd="0" parTransId="{1AF38547-7183-4734-83BE-0F46CD45F5A7}" sibTransId="{2CC4E6A3-CF45-4330-8712-CC896FDBAC29}"/>
    <dgm:cxn modelId="{1D51BC7E-ABD6-0E42-ABE9-8F4629B79F1A}" type="presOf" srcId="{9C5FA594-423A-4FA5-BED3-5430F70D9CCB}" destId="{EDBB9DFF-8446-4191-9A59-8723B5C45E17}" srcOrd="0" destOrd="0" presId="urn:microsoft.com/office/officeart/2018/5/layout/IconCircleLabelList"/>
    <dgm:cxn modelId="{30C5D79C-F46D-9F42-BB74-4B9508D90D5B}" type="presOf" srcId="{C3D63BC2-F428-4543-AAA3-32F61C0D598B}" destId="{736FAE16-2CC6-4AD3-99B1-9D10306FC91A}" srcOrd="0" destOrd="0" presId="urn:microsoft.com/office/officeart/2018/5/layout/IconCircleLabelList"/>
    <dgm:cxn modelId="{CFCB323C-4F37-5F40-805A-432932F8E886}" type="presParOf" srcId="{736FAE16-2CC6-4AD3-99B1-9D10306FC91A}" destId="{E07C6C02-87DF-427E-9A9C-89ABDE1F115C}" srcOrd="0" destOrd="0" presId="urn:microsoft.com/office/officeart/2018/5/layout/IconCircleLabelList"/>
    <dgm:cxn modelId="{9ADC5AA6-AA3B-764E-A5B3-40C91E7E3BFA}" type="presParOf" srcId="{E07C6C02-87DF-427E-9A9C-89ABDE1F115C}" destId="{3B0A62A2-F36C-41AB-9142-A1AA1AD3D4FD}" srcOrd="0" destOrd="0" presId="urn:microsoft.com/office/officeart/2018/5/layout/IconCircleLabelList"/>
    <dgm:cxn modelId="{A9047176-6D3F-D549-A73D-2B6EFBCD37C7}" type="presParOf" srcId="{E07C6C02-87DF-427E-9A9C-89ABDE1F115C}" destId="{61A44170-6581-4108-BCA0-5F14F4F8167B}" srcOrd="1" destOrd="0" presId="urn:microsoft.com/office/officeart/2018/5/layout/IconCircleLabelList"/>
    <dgm:cxn modelId="{641E85F6-A65B-4D4A-A936-0338204CD808}" type="presParOf" srcId="{E07C6C02-87DF-427E-9A9C-89ABDE1F115C}" destId="{8CF83C7F-2201-46B9-9728-9D0A89E8A85B}" srcOrd="2" destOrd="0" presId="urn:microsoft.com/office/officeart/2018/5/layout/IconCircleLabelList"/>
    <dgm:cxn modelId="{D59E3AAC-36ED-FB4E-AB5B-A4D303605747}" type="presParOf" srcId="{E07C6C02-87DF-427E-9A9C-89ABDE1F115C}" destId="{EDBB9DFF-8446-4191-9A59-8723B5C45E17}" srcOrd="3" destOrd="0" presId="urn:microsoft.com/office/officeart/2018/5/layout/IconCircleLabelList"/>
    <dgm:cxn modelId="{03A1B7AA-0A34-A445-9B3B-6238EAD2596C}" type="presParOf" srcId="{736FAE16-2CC6-4AD3-99B1-9D10306FC91A}" destId="{2D20B77F-0B20-4372-A613-DC361834B69B}" srcOrd="1" destOrd="0" presId="urn:microsoft.com/office/officeart/2018/5/layout/IconCircleLabelList"/>
    <dgm:cxn modelId="{D1D4B50A-993B-D646-96EB-988D212BA826}" type="presParOf" srcId="{736FAE16-2CC6-4AD3-99B1-9D10306FC91A}" destId="{6A679950-1B94-4F3A-A94E-F5DAC59CFA30}" srcOrd="2" destOrd="0" presId="urn:microsoft.com/office/officeart/2018/5/layout/IconCircleLabelList"/>
    <dgm:cxn modelId="{9E38DD42-B299-834F-AA19-73FE1BC7BAFB}" type="presParOf" srcId="{6A679950-1B94-4F3A-A94E-F5DAC59CFA30}" destId="{0C7954F0-2954-4BF3-A3F5-95E8B8802AA7}" srcOrd="0" destOrd="0" presId="urn:microsoft.com/office/officeart/2018/5/layout/IconCircleLabelList"/>
    <dgm:cxn modelId="{C573D842-C5BA-5D49-B978-E2DA947D530B}" type="presParOf" srcId="{6A679950-1B94-4F3A-A94E-F5DAC59CFA30}" destId="{679F5DD9-D862-4A2D-906E-4368A8FD2EDE}" srcOrd="1" destOrd="0" presId="urn:microsoft.com/office/officeart/2018/5/layout/IconCircleLabelList"/>
    <dgm:cxn modelId="{FC8C0DAA-A902-C249-8A69-2A8CC5E125C3}" type="presParOf" srcId="{6A679950-1B94-4F3A-A94E-F5DAC59CFA30}" destId="{B50D03F2-6700-47C3-B6DF-C84236DD9225}" srcOrd="2" destOrd="0" presId="urn:microsoft.com/office/officeart/2018/5/layout/IconCircleLabelList"/>
    <dgm:cxn modelId="{F0B45C16-4E2C-0541-AF46-04AB993B71B2}" type="presParOf" srcId="{6A679950-1B94-4F3A-A94E-F5DAC59CFA30}" destId="{3265A8EE-C00E-44F6-9F6B-3AAE93CD0D4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05EE2-8732-4704-97FD-685EBB537E5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CC96F06C-BE7F-42B2-82D8-3FF139584DD5}">
      <dgm:prSet/>
      <dgm:spPr/>
      <dgm:t>
        <a:bodyPr/>
        <a:lstStyle/>
        <a:p>
          <a:r>
            <a:rPr lang="en-US"/>
            <a:t>Keywords </a:t>
          </a:r>
        </a:p>
      </dgm:t>
    </dgm:pt>
    <dgm:pt modelId="{7C2B5409-0CCE-4AFA-93D8-04E59D956812}" type="parTrans" cxnId="{D70FBA8D-9E85-4C11-86B1-598AE1DCDF7D}">
      <dgm:prSet/>
      <dgm:spPr/>
      <dgm:t>
        <a:bodyPr/>
        <a:lstStyle/>
        <a:p>
          <a:endParaRPr lang="en-US"/>
        </a:p>
      </dgm:t>
    </dgm:pt>
    <dgm:pt modelId="{91398DD3-1A71-46C9-A197-BFAB19D4CEF0}" type="sibTrans" cxnId="{D70FBA8D-9E85-4C11-86B1-598AE1DCDF7D}">
      <dgm:prSet/>
      <dgm:spPr/>
      <dgm:t>
        <a:bodyPr/>
        <a:lstStyle/>
        <a:p>
          <a:endParaRPr lang="en-US"/>
        </a:p>
      </dgm:t>
    </dgm:pt>
    <dgm:pt modelId="{B7A0651A-21BA-4C25-9E34-3024EFFF2C80}">
      <dgm:prSet/>
      <dgm:spPr/>
      <dgm:t>
        <a:bodyPr/>
        <a:lstStyle/>
        <a:p>
          <a:r>
            <a:rPr lang="en-US"/>
            <a:t>Sentiment</a:t>
          </a:r>
        </a:p>
      </dgm:t>
    </dgm:pt>
    <dgm:pt modelId="{6C96A634-37A9-4D17-A248-7BDBA58E4070}" type="parTrans" cxnId="{AD28A55C-6B37-4412-9F2A-391249656731}">
      <dgm:prSet/>
      <dgm:spPr/>
      <dgm:t>
        <a:bodyPr/>
        <a:lstStyle/>
        <a:p>
          <a:endParaRPr lang="en-US"/>
        </a:p>
      </dgm:t>
    </dgm:pt>
    <dgm:pt modelId="{9295AB64-1769-4126-B289-7C99F772B25A}" type="sibTrans" cxnId="{AD28A55C-6B37-4412-9F2A-391249656731}">
      <dgm:prSet/>
      <dgm:spPr/>
      <dgm:t>
        <a:bodyPr/>
        <a:lstStyle/>
        <a:p>
          <a:endParaRPr lang="en-US"/>
        </a:p>
      </dgm:t>
    </dgm:pt>
    <dgm:pt modelId="{60177888-3F47-4957-9CFE-9415F614DDC6}">
      <dgm:prSet/>
      <dgm:spPr/>
      <dgm:t>
        <a:bodyPr/>
        <a:lstStyle/>
        <a:p>
          <a:r>
            <a:rPr lang="en-US"/>
            <a:t>subjectivity</a:t>
          </a:r>
        </a:p>
      </dgm:t>
    </dgm:pt>
    <dgm:pt modelId="{2407D25A-C093-4BDC-A95C-840AF0A30145}" type="parTrans" cxnId="{03F46C69-6838-4308-854F-C92717332827}">
      <dgm:prSet/>
      <dgm:spPr/>
      <dgm:t>
        <a:bodyPr/>
        <a:lstStyle/>
        <a:p>
          <a:endParaRPr lang="en-US"/>
        </a:p>
      </dgm:t>
    </dgm:pt>
    <dgm:pt modelId="{3A97FEC7-6167-4395-8B33-C81FEE17DAD1}" type="sibTrans" cxnId="{03F46C69-6838-4308-854F-C92717332827}">
      <dgm:prSet/>
      <dgm:spPr/>
      <dgm:t>
        <a:bodyPr/>
        <a:lstStyle/>
        <a:p>
          <a:endParaRPr lang="en-US"/>
        </a:p>
      </dgm:t>
    </dgm:pt>
    <dgm:pt modelId="{769947D0-27A1-4E86-804F-E7902A3AB996}">
      <dgm:prSet/>
      <dgm:spPr/>
      <dgm:t>
        <a:bodyPr/>
        <a:lstStyle/>
        <a:p>
          <a:r>
            <a:rPr lang="en-US"/>
            <a:t>Hashtags</a:t>
          </a:r>
        </a:p>
      </dgm:t>
    </dgm:pt>
    <dgm:pt modelId="{940FC9DD-D21A-4802-B248-6B6102975600}" type="parTrans" cxnId="{F27EF564-7579-4EFF-BCB4-492B50E605E6}">
      <dgm:prSet/>
      <dgm:spPr/>
      <dgm:t>
        <a:bodyPr/>
        <a:lstStyle/>
        <a:p>
          <a:endParaRPr lang="en-US"/>
        </a:p>
      </dgm:t>
    </dgm:pt>
    <dgm:pt modelId="{416CA661-8B37-42A5-9B31-02068A0574C4}" type="sibTrans" cxnId="{F27EF564-7579-4EFF-BCB4-492B50E605E6}">
      <dgm:prSet/>
      <dgm:spPr/>
      <dgm:t>
        <a:bodyPr/>
        <a:lstStyle/>
        <a:p>
          <a:endParaRPr lang="en-US"/>
        </a:p>
      </dgm:t>
    </dgm:pt>
    <dgm:pt modelId="{62754694-08F9-446E-AA2D-AC7EA4FB0853}">
      <dgm:prSet/>
      <dgm:spPr/>
      <dgm:t>
        <a:bodyPr/>
        <a:lstStyle/>
        <a:p>
          <a:r>
            <a:rPr lang="en-US"/>
            <a:t>Profanity words</a:t>
          </a:r>
        </a:p>
      </dgm:t>
    </dgm:pt>
    <dgm:pt modelId="{C540A22A-828F-41F5-B097-9ADFAC866600}" type="parTrans" cxnId="{18152C3F-1F17-49B5-88A9-4F1A37765633}">
      <dgm:prSet/>
      <dgm:spPr/>
      <dgm:t>
        <a:bodyPr/>
        <a:lstStyle/>
        <a:p>
          <a:endParaRPr lang="en-US"/>
        </a:p>
      </dgm:t>
    </dgm:pt>
    <dgm:pt modelId="{D16C10D3-FD69-4E45-9019-52FA76E6947A}" type="sibTrans" cxnId="{18152C3F-1F17-49B5-88A9-4F1A37765633}">
      <dgm:prSet/>
      <dgm:spPr/>
      <dgm:t>
        <a:bodyPr/>
        <a:lstStyle/>
        <a:p>
          <a:endParaRPr lang="en-US"/>
        </a:p>
      </dgm:t>
    </dgm:pt>
    <dgm:pt modelId="{BF1BD110-CB1E-204D-85E6-6D65A4BC0F77}" type="pres">
      <dgm:prSet presAssocID="{2EA05EE2-8732-4704-97FD-685EBB537E58}" presName="linear" presStyleCnt="0">
        <dgm:presLayoutVars>
          <dgm:dir/>
          <dgm:animLvl val="lvl"/>
          <dgm:resizeHandles val="exact"/>
        </dgm:presLayoutVars>
      </dgm:prSet>
      <dgm:spPr/>
    </dgm:pt>
    <dgm:pt modelId="{9FBD6242-6420-6445-AFEA-A9388AD6B1F6}" type="pres">
      <dgm:prSet presAssocID="{CC96F06C-BE7F-42B2-82D8-3FF139584DD5}" presName="parentLin" presStyleCnt="0"/>
      <dgm:spPr/>
    </dgm:pt>
    <dgm:pt modelId="{A86EC308-BE0F-A449-934A-B89787E76DEE}" type="pres">
      <dgm:prSet presAssocID="{CC96F06C-BE7F-42B2-82D8-3FF139584DD5}" presName="parentLeftMargin" presStyleLbl="node1" presStyleIdx="0" presStyleCnt="5"/>
      <dgm:spPr/>
    </dgm:pt>
    <dgm:pt modelId="{A66A7E8B-289A-1942-9D1F-6ED789218E6D}" type="pres">
      <dgm:prSet presAssocID="{CC96F06C-BE7F-42B2-82D8-3FF139584DD5}" presName="parentText" presStyleLbl="node1" presStyleIdx="0" presStyleCnt="5">
        <dgm:presLayoutVars>
          <dgm:chMax val="0"/>
          <dgm:bulletEnabled val="1"/>
        </dgm:presLayoutVars>
      </dgm:prSet>
      <dgm:spPr/>
    </dgm:pt>
    <dgm:pt modelId="{596F3BA0-E250-324D-AA04-E808EDDD3F26}" type="pres">
      <dgm:prSet presAssocID="{CC96F06C-BE7F-42B2-82D8-3FF139584DD5}" presName="negativeSpace" presStyleCnt="0"/>
      <dgm:spPr/>
    </dgm:pt>
    <dgm:pt modelId="{5912D334-B78F-EA49-89A5-0F120DBD7CB7}" type="pres">
      <dgm:prSet presAssocID="{CC96F06C-BE7F-42B2-82D8-3FF139584DD5}" presName="childText" presStyleLbl="conFgAcc1" presStyleIdx="0" presStyleCnt="5">
        <dgm:presLayoutVars>
          <dgm:bulletEnabled val="1"/>
        </dgm:presLayoutVars>
      </dgm:prSet>
      <dgm:spPr/>
    </dgm:pt>
    <dgm:pt modelId="{B72C3885-C034-D644-8892-3BD7A00AE09A}" type="pres">
      <dgm:prSet presAssocID="{91398DD3-1A71-46C9-A197-BFAB19D4CEF0}" presName="spaceBetweenRectangles" presStyleCnt="0"/>
      <dgm:spPr/>
    </dgm:pt>
    <dgm:pt modelId="{69FB174F-4D91-CF48-B074-8A18E5B79195}" type="pres">
      <dgm:prSet presAssocID="{B7A0651A-21BA-4C25-9E34-3024EFFF2C80}" presName="parentLin" presStyleCnt="0"/>
      <dgm:spPr/>
    </dgm:pt>
    <dgm:pt modelId="{24C2C7F1-6965-894E-9E49-E0E5F411E915}" type="pres">
      <dgm:prSet presAssocID="{B7A0651A-21BA-4C25-9E34-3024EFFF2C80}" presName="parentLeftMargin" presStyleLbl="node1" presStyleIdx="0" presStyleCnt="5"/>
      <dgm:spPr/>
    </dgm:pt>
    <dgm:pt modelId="{8B8A3BC7-863C-9E4C-8777-8FE6A28C83B4}" type="pres">
      <dgm:prSet presAssocID="{B7A0651A-21BA-4C25-9E34-3024EFFF2C80}" presName="parentText" presStyleLbl="node1" presStyleIdx="1" presStyleCnt="5">
        <dgm:presLayoutVars>
          <dgm:chMax val="0"/>
          <dgm:bulletEnabled val="1"/>
        </dgm:presLayoutVars>
      </dgm:prSet>
      <dgm:spPr/>
    </dgm:pt>
    <dgm:pt modelId="{224FC274-27B4-834E-8E12-A02DB414CF74}" type="pres">
      <dgm:prSet presAssocID="{B7A0651A-21BA-4C25-9E34-3024EFFF2C80}" presName="negativeSpace" presStyleCnt="0"/>
      <dgm:spPr/>
    </dgm:pt>
    <dgm:pt modelId="{AA193504-31DD-794D-81A7-3CB716B8E615}" type="pres">
      <dgm:prSet presAssocID="{B7A0651A-21BA-4C25-9E34-3024EFFF2C80}" presName="childText" presStyleLbl="conFgAcc1" presStyleIdx="1" presStyleCnt="5">
        <dgm:presLayoutVars>
          <dgm:bulletEnabled val="1"/>
        </dgm:presLayoutVars>
      </dgm:prSet>
      <dgm:spPr/>
    </dgm:pt>
    <dgm:pt modelId="{4F578C8F-0702-E24B-AEB4-AF04C1D65ADE}" type="pres">
      <dgm:prSet presAssocID="{9295AB64-1769-4126-B289-7C99F772B25A}" presName="spaceBetweenRectangles" presStyleCnt="0"/>
      <dgm:spPr/>
    </dgm:pt>
    <dgm:pt modelId="{F9797C3E-359B-BD49-ADD4-D361BC7AAAEA}" type="pres">
      <dgm:prSet presAssocID="{60177888-3F47-4957-9CFE-9415F614DDC6}" presName="parentLin" presStyleCnt="0"/>
      <dgm:spPr/>
    </dgm:pt>
    <dgm:pt modelId="{A5772EE9-515E-1343-9A49-CB6DD90237DE}" type="pres">
      <dgm:prSet presAssocID="{60177888-3F47-4957-9CFE-9415F614DDC6}" presName="parentLeftMargin" presStyleLbl="node1" presStyleIdx="1" presStyleCnt="5"/>
      <dgm:spPr/>
    </dgm:pt>
    <dgm:pt modelId="{33061415-ABC8-2A41-98CA-1A61FA83884D}" type="pres">
      <dgm:prSet presAssocID="{60177888-3F47-4957-9CFE-9415F614DDC6}" presName="parentText" presStyleLbl="node1" presStyleIdx="2" presStyleCnt="5">
        <dgm:presLayoutVars>
          <dgm:chMax val="0"/>
          <dgm:bulletEnabled val="1"/>
        </dgm:presLayoutVars>
      </dgm:prSet>
      <dgm:spPr/>
    </dgm:pt>
    <dgm:pt modelId="{21EC45F1-827F-704A-A650-FE7B05B2DC51}" type="pres">
      <dgm:prSet presAssocID="{60177888-3F47-4957-9CFE-9415F614DDC6}" presName="negativeSpace" presStyleCnt="0"/>
      <dgm:spPr/>
    </dgm:pt>
    <dgm:pt modelId="{51D8114A-E994-0440-B12E-541332D65DC1}" type="pres">
      <dgm:prSet presAssocID="{60177888-3F47-4957-9CFE-9415F614DDC6}" presName="childText" presStyleLbl="conFgAcc1" presStyleIdx="2" presStyleCnt="5">
        <dgm:presLayoutVars>
          <dgm:bulletEnabled val="1"/>
        </dgm:presLayoutVars>
      </dgm:prSet>
      <dgm:spPr/>
    </dgm:pt>
    <dgm:pt modelId="{B28EF9E3-EF69-F94C-A0A3-C8BFA40320CC}" type="pres">
      <dgm:prSet presAssocID="{3A97FEC7-6167-4395-8B33-C81FEE17DAD1}" presName="spaceBetweenRectangles" presStyleCnt="0"/>
      <dgm:spPr/>
    </dgm:pt>
    <dgm:pt modelId="{22751F61-8D9D-9E4E-BC16-ECC4B6898029}" type="pres">
      <dgm:prSet presAssocID="{769947D0-27A1-4E86-804F-E7902A3AB996}" presName="parentLin" presStyleCnt="0"/>
      <dgm:spPr/>
    </dgm:pt>
    <dgm:pt modelId="{F19AFC94-31E4-D24F-A268-578F40ECD9BE}" type="pres">
      <dgm:prSet presAssocID="{769947D0-27A1-4E86-804F-E7902A3AB996}" presName="parentLeftMargin" presStyleLbl="node1" presStyleIdx="2" presStyleCnt="5"/>
      <dgm:spPr/>
    </dgm:pt>
    <dgm:pt modelId="{1568C464-F449-4F4A-9A1F-EBF3360F8420}" type="pres">
      <dgm:prSet presAssocID="{769947D0-27A1-4E86-804F-E7902A3AB996}" presName="parentText" presStyleLbl="node1" presStyleIdx="3" presStyleCnt="5">
        <dgm:presLayoutVars>
          <dgm:chMax val="0"/>
          <dgm:bulletEnabled val="1"/>
        </dgm:presLayoutVars>
      </dgm:prSet>
      <dgm:spPr/>
    </dgm:pt>
    <dgm:pt modelId="{5CCFADB8-02DF-5B44-8BA7-1DC348616FBC}" type="pres">
      <dgm:prSet presAssocID="{769947D0-27A1-4E86-804F-E7902A3AB996}" presName="negativeSpace" presStyleCnt="0"/>
      <dgm:spPr/>
    </dgm:pt>
    <dgm:pt modelId="{27A4B26D-300A-024E-B832-03388E1F65C2}" type="pres">
      <dgm:prSet presAssocID="{769947D0-27A1-4E86-804F-E7902A3AB996}" presName="childText" presStyleLbl="conFgAcc1" presStyleIdx="3" presStyleCnt="5">
        <dgm:presLayoutVars>
          <dgm:bulletEnabled val="1"/>
        </dgm:presLayoutVars>
      </dgm:prSet>
      <dgm:spPr/>
    </dgm:pt>
    <dgm:pt modelId="{7A5EDAFB-CC35-0248-854D-7769ADD7E68E}" type="pres">
      <dgm:prSet presAssocID="{416CA661-8B37-42A5-9B31-02068A0574C4}" presName="spaceBetweenRectangles" presStyleCnt="0"/>
      <dgm:spPr/>
    </dgm:pt>
    <dgm:pt modelId="{4E4E7761-86FB-9849-A39F-79AF98F9233B}" type="pres">
      <dgm:prSet presAssocID="{62754694-08F9-446E-AA2D-AC7EA4FB0853}" presName="parentLin" presStyleCnt="0"/>
      <dgm:spPr/>
    </dgm:pt>
    <dgm:pt modelId="{128A4032-128C-B147-92B1-2E702535DFE7}" type="pres">
      <dgm:prSet presAssocID="{62754694-08F9-446E-AA2D-AC7EA4FB0853}" presName="parentLeftMargin" presStyleLbl="node1" presStyleIdx="3" presStyleCnt="5"/>
      <dgm:spPr/>
    </dgm:pt>
    <dgm:pt modelId="{1D0FBE2D-3B48-9A4F-BB71-2340F740D971}" type="pres">
      <dgm:prSet presAssocID="{62754694-08F9-446E-AA2D-AC7EA4FB0853}" presName="parentText" presStyleLbl="node1" presStyleIdx="4" presStyleCnt="5">
        <dgm:presLayoutVars>
          <dgm:chMax val="0"/>
          <dgm:bulletEnabled val="1"/>
        </dgm:presLayoutVars>
      </dgm:prSet>
      <dgm:spPr/>
    </dgm:pt>
    <dgm:pt modelId="{E1B31FA6-2B66-5240-B843-0730CF73D023}" type="pres">
      <dgm:prSet presAssocID="{62754694-08F9-446E-AA2D-AC7EA4FB0853}" presName="negativeSpace" presStyleCnt="0"/>
      <dgm:spPr/>
    </dgm:pt>
    <dgm:pt modelId="{F4934FE1-B0A2-2743-94ED-71C568BFC39B}" type="pres">
      <dgm:prSet presAssocID="{62754694-08F9-446E-AA2D-AC7EA4FB0853}" presName="childText" presStyleLbl="conFgAcc1" presStyleIdx="4" presStyleCnt="5">
        <dgm:presLayoutVars>
          <dgm:bulletEnabled val="1"/>
        </dgm:presLayoutVars>
      </dgm:prSet>
      <dgm:spPr/>
    </dgm:pt>
  </dgm:ptLst>
  <dgm:cxnLst>
    <dgm:cxn modelId="{40360E1B-7986-F64C-8DD1-4A2AE7E09AC5}" type="presOf" srcId="{2EA05EE2-8732-4704-97FD-685EBB537E58}" destId="{BF1BD110-CB1E-204D-85E6-6D65A4BC0F77}" srcOrd="0" destOrd="0" presId="urn:microsoft.com/office/officeart/2005/8/layout/list1"/>
    <dgm:cxn modelId="{64257D38-FC76-8040-99FB-D17583DE80E9}" type="presOf" srcId="{62754694-08F9-446E-AA2D-AC7EA4FB0853}" destId="{128A4032-128C-B147-92B1-2E702535DFE7}" srcOrd="0" destOrd="0" presId="urn:microsoft.com/office/officeart/2005/8/layout/list1"/>
    <dgm:cxn modelId="{18152C3F-1F17-49B5-88A9-4F1A37765633}" srcId="{2EA05EE2-8732-4704-97FD-685EBB537E58}" destId="{62754694-08F9-446E-AA2D-AC7EA4FB0853}" srcOrd="4" destOrd="0" parTransId="{C540A22A-828F-41F5-B097-9ADFAC866600}" sibTransId="{D16C10D3-FD69-4E45-9019-52FA76E6947A}"/>
    <dgm:cxn modelId="{75437047-FE97-EF47-B5C2-FC740E287537}" type="presOf" srcId="{769947D0-27A1-4E86-804F-E7902A3AB996}" destId="{1568C464-F449-4F4A-9A1F-EBF3360F8420}" srcOrd="1" destOrd="0" presId="urn:microsoft.com/office/officeart/2005/8/layout/list1"/>
    <dgm:cxn modelId="{AD28A55C-6B37-4412-9F2A-391249656731}" srcId="{2EA05EE2-8732-4704-97FD-685EBB537E58}" destId="{B7A0651A-21BA-4C25-9E34-3024EFFF2C80}" srcOrd="1" destOrd="0" parTransId="{6C96A634-37A9-4D17-A248-7BDBA58E4070}" sibTransId="{9295AB64-1769-4126-B289-7C99F772B25A}"/>
    <dgm:cxn modelId="{F27EF564-7579-4EFF-BCB4-492B50E605E6}" srcId="{2EA05EE2-8732-4704-97FD-685EBB537E58}" destId="{769947D0-27A1-4E86-804F-E7902A3AB996}" srcOrd="3" destOrd="0" parTransId="{940FC9DD-D21A-4802-B248-6B6102975600}" sibTransId="{416CA661-8B37-42A5-9B31-02068A0574C4}"/>
    <dgm:cxn modelId="{03F46C69-6838-4308-854F-C92717332827}" srcId="{2EA05EE2-8732-4704-97FD-685EBB537E58}" destId="{60177888-3F47-4957-9CFE-9415F614DDC6}" srcOrd="2" destOrd="0" parTransId="{2407D25A-C093-4BDC-A95C-840AF0A30145}" sibTransId="{3A97FEC7-6167-4395-8B33-C81FEE17DAD1}"/>
    <dgm:cxn modelId="{82DB0A6E-9944-5A4B-BF90-C5B23976B85B}" type="presOf" srcId="{60177888-3F47-4957-9CFE-9415F614DDC6}" destId="{33061415-ABC8-2A41-98CA-1A61FA83884D}" srcOrd="1" destOrd="0" presId="urn:microsoft.com/office/officeart/2005/8/layout/list1"/>
    <dgm:cxn modelId="{A1DAD987-5850-F443-9396-0BEFA2A703D0}" type="presOf" srcId="{B7A0651A-21BA-4C25-9E34-3024EFFF2C80}" destId="{24C2C7F1-6965-894E-9E49-E0E5F411E915}" srcOrd="0" destOrd="0" presId="urn:microsoft.com/office/officeart/2005/8/layout/list1"/>
    <dgm:cxn modelId="{D70FBA8D-9E85-4C11-86B1-598AE1DCDF7D}" srcId="{2EA05EE2-8732-4704-97FD-685EBB537E58}" destId="{CC96F06C-BE7F-42B2-82D8-3FF139584DD5}" srcOrd="0" destOrd="0" parTransId="{7C2B5409-0CCE-4AFA-93D8-04E59D956812}" sibTransId="{91398DD3-1A71-46C9-A197-BFAB19D4CEF0}"/>
    <dgm:cxn modelId="{A8B12C9F-1BD6-A348-AB57-B43EA1121888}" type="presOf" srcId="{60177888-3F47-4957-9CFE-9415F614DDC6}" destId="{A5772EE9-515E-1343-9A49-CB6DD90237DE}" srcOrd="0" destOrd="0" presId="urn:microsoft.com/office/officeart/2005/8/layout/list1"/>
    <dgm:cxn modelId="{339A54BB-774D-9640-B15C-A72D2FCC7B10}" type="presOf" srcId="{769947D0-27A1-4E86-804F-E7902A3AB996}" destId="{F19AFC94-31E4-D24F-A268-578F40ECD9BE}" srcOrd="0" destOrd="0" presId="urn:microsoft.com/office/officeart/2005/8/layout/list1"/>
    <dgm:cxn modelId="{E967B5BF-C690-0A44-B54D-27C14F3DCA3C}" type="presOf" srcId="{B7A0651A-21BA-4C25-9E34-3024EFFF2C80}" destId="{8B8A3BC7-863C-9E4C-8777-8FE6A28C83B4}" srcOrd="1" destOrd="0" presId="urn:microsoft.com/office/officeart/2005/8/layout/list1"/>
    <dgm:cxn modelId="{6E9387CD-7CAC-7B4B-81AF-125C025A1E5B}" type="presOf" srcId="{CC96F06C-BE7F-42B2-82D8-3FF139584DD5}" destId="{A86EC308-BE0F-A449-934A-B89787E76DEE}" srcOrd="0" destOrd="0" presId="urn:microsoft.com/office/officeart/2005/8/layout/list1"/>
    <dgm:cxn modelId="{4E5E27E9-2499-5043-9D06-9F39BB63AAD7}" type="presOf" srcId="{CC96F06C-BE7F-42B2-82D8-3FF139584DD5}" destId="{A66A7E8B-289A-1942-9D1F-6ED789218E6D}" srcOrd="1" destOrd="0" presId="urn:microsoft.com/office/officeart/2005/8/layout/list1"/>
    <dgm:cxn modelId="{354861FD-57ED-5447-A5DE-08BC2491F057}" type="presOf" srcId="{62754694-08F9-446E-AA2D-AC7EA4FB0853}" destId="{1D0FBE2D-3B48-9A4F-BB71-2340F740D971}" srcOrd="1" destOrd="0" presId="urn:microsoft.com/office/officeart/2005/8/layout/list1"/>
    <dgm:cxn modelId="{20271891-DCAC-BA46-997F-69C07AE758B3}" type="presParOf" srcId="{BF1BD110-CB1E-204D-85E6-6D65A4BC0F77}" destId="{9FBD6242-6420-6445-AFEA-A9388AD6B1F6}" srcOrd="0" destOrd="0" presId="urn:microsoft.com/office/officeart/2005/8/layout/list1"/>
    <dgm:cxn modelId="{95086058-38BF-304C-9E57-AE48B4BF862D}" type="presParOf" srcId="{9FBD6242-6420-6445-AFEA-A9388AD6B1F6}" destId="{A86EC308-BE0F-A449-934A-B89787E76DEE}" srcOrd="0" destOrd="0" presId="urn:microsoft.com/office/officeart/2005/8/layout/list1"/>
    <dgm:cxn modelId="{D4EE1BC5-7772-D14F-B961-E25192C0843F}" type="presParOf" srcId="{9FBD6242-6420-6445-AFEA-A9388AD6B1F6}" destId="{A66A7E8B-289A-1942-9D1F-6ED789218E6D}" srcOrd="1" destOrd="0" presId="urn:microsoft.com/office/officeart/2005/8/layout/list1"/>
    <dgm:cxn modelId="{68D1FF4E-0272-C841-AD7C-5590739A21B1}" type="presParOf" srcId="{BF1BD110-CB1E-204D-85E6-6D65A4BC0F77}" destId="{596F3BA0-E250-324D-AA04-E808EDDD3F26}" srcOrd="1" destOrd="0" presId="urn:microsoft.com/office/officeart/2005/8/layout/list1"/>
    <dgm:cxn modelId="{87B17623-13E4-444D-A259-1901F904F8AA}" type="presParOf" srcId="{BF1BD110-CB1E-204D-85E6-6D65A4BC0F77}" destId="{5912D334-B78F-EA49-89A5-0F120DBD7CB7}" srcOrd="2" destOrd="0" presId="urn:microsoft.com/office/officeart/2005/8/layout/list1"/>
    <dgm:cxn modelId="{94DE0BFF-A599-F146-B41E-B7287429ECAD}" type="presParOf" srcId="{BF1BD110-CB1E-204D-85E6-6D65A4BC0F77}" destId="{B72C3885-C034-D644-8892-3BD7A00AE09A}" srcOrd="3" destOrd="0" presId="urn:microsoft.com/office/officeart/2005/8/layout/list1"/>
    <dgm:cxn modelId="{834FB7B9-AD1A-3B44-8CA8-722AB997BD78}" type="presParOf" srcId="{BF1BD110-CB1E-204D-85E6-6D65A4BC0F77}" destId="{69FB174F-4D91-CF48-B074-8A18E5B79195}" srcOrd="4" destOrd="0" presId="urn:microsoft.com/office/officeart/2005/8/layout/list1"/>
    <dgm:cxn modelId="{AF75EE03-E9D5-7D40-AC03-7186B96152A6}" type="presParOf" srcId="{69FB174F-4D91-CF48-B074-8A18E5B79195}" destId="{24C2C7F1-6965-894E-9E49-E0E5F411E915}" srcOrd="0" destOrd="0" presId="urn:microsoft.com/office/officeart/2005/8/layout/list1"/>
    <dgm:cxn modelId="{53331FBE-69BB-B649-9303-8D03875C2A1A}" type="presParOf" srcId="{69FB174F-4D91-CF48-B074-8A18E5B79195}" destId="{8B8A3BC7-863C-9E4C-8777-8FE6A28C83B4}" srcOrd="1" destOrd="0" presId="urn:microsoft.com/office/officeart/2005/8/layout/list1"/>
    <dgm:cxn modelId="{D0610B6D-719E-6543-9121-EF12FE231102}" type="presParOf" srcId="{BF1BD110-CB1E-204D-85E6-6D65A4BC0F77}" destId="{224FC274-27B4-834E-8E12-A02DB414CF74}" srcOrd="5" destOrd="0" presId="urn:microsoft.com/office/officeart/2005/8/layout/list1"/>
    <dgm:cxn modelId="{23AA74E4-E10F-474D-B82D-112034287792}" type="presParOf" srcId="{BF1BD110-CB1E-204D-85E6-6D65A4BC0F77}" destId="{AA193504-31DD-794D-81A7-3CB716B8E615}" srcOrd="6" destOrd="0" presId="urn:microsoft.com/office/officeart/2005/8/layout/list1"/>
    <dgm:cxn modelId="{27B52548-1030-8346-8413-FEFCECFC838A}" type="presParOf" srcId="{BF1BD110-CB1E-204D-85E6-6D65A4BC0F77}" destId="{4F578C8F-0702-E24B-AEB4-AF04C1D65ADE}" srcOrd="7" destOrd="0" presId="urn:microsoft.com/office/officeart/2005/8/layout/list1"/>
    <dgm:cxn modelId="{B8785C23-279D-5447-8208-FF8D1DA584F5}" type="presParOf" srcId="{BF1BD110-CB1E-204D-85E6-6D65A4BC0F77}" destId="{F9797C3E-359B-BD49-ADD4-D361BC7AAAEA}" srcOrd="8" destOrd="0" presId="urn:microsoft.com/office/officeart/2005/8/layout/list1"/>
    <dgm:cxn modelId="{42808215-5246-124D-9904-659573B554BB}" type="presParOf" srcId="{F9797C3E-359B-BD49-ADD4-D361BC7AAAEA}" destId="{A5772EE9-515E-1343-9A49-CB6DD90237DE}" srcOrd="0" destOrd="0" presId="urn:microsoft.com/office/officeart/2005/8/layout/list1"/>
    <dgm:cxn modelId="{B0CD87F3-D610-6449-A018-5E47841D80AB}" type="presParOf" srcId="{F9797C3E-359B-BD49-ADD4-D361BC7AAAEA}" destId="{33061415-ABC8-2A41-98CA-1A61FA83884D}" srcOrd="1" destOrd="0" presId="urn:microsoft.com/office/officeart/2005/8/layout/list1"/>
    <dgm:cxn modelId="{1611876B-C670-5F4D-B1E2-A4A99D7F59E8}" type="presParOf" srcId="{BF1BD110-CB1E-204D-85E6-6D65A4BC0F77}" destId="{21EC45F1-827F-704A-A650-FE7B05B2DC51}" srcOrd="9" destOrd="0" presId="urn:microsoft.com/office/officeart/2005/8/layout/list1"/>
    <dgm:cxn modelId="{C3A4AC93-864A-6243-A0EF-4A582497D100}" type="presParOf" srcId="{BF1BD110-CB1E-204D-85E6-6D65A4BC0F77}" destId="{51D8114A-E994-0440-B12E-541332D65DC1}" srcOrd="10" destOrd="0" presId="urn:microsoft.com/office/officeart/2005/8/layout/list1"/>
    <dgm:cxn modelId="{0F2CB119-3C39-8543-B05F-B3BCBA7AB60C}" type="presParOf" srcId="{BF1BD110-CB1E-204D-85E6-6D65A4BC0F77}" destId="{B28EF9E3-EF69-F94C-A0A3-C8BFA40320CC}" srcOrd="11" destOrd="0" presId="urn:microsoft.com/office/officeart/2005/8/layout/list1"/>
    <dgm:cxn modelId="{5F78CB47-74CA-8446-A81B-ECD87795C6F4}" type="presParOf" srcId="{BF1BD110-CB1E-204D-85E6-6D65A4BC0F77}" destId="{22751F61-8D9D-9E4E-BC16-ECC4B6898029}" srcOrd="12" destOrd="0" presId="urn:microsoft.com/office/officeart/2005/8/layout/list1"/>
    <dgm:cxn modelId="{04F2EB49-1242-DA42-BEB3-A7AE99EFE82C}" type="presParOf" srcId="{22751F61-8D9D-9E4E-BC16-ECC4B6898029}" destId="{F19AFC94-31E4-D24F-A268-578F40ECD9BE}" srcOrd="0" destOrd="0" presId="urn:microsoft.com/office/officeart/2005/8/layout/list1"/>
    <dgm:cxn modelId="{F6045DDF-1465-2149-B9D0-6297F0C25181}" type="presParOf" srcId="{22751F61-8D9D-9E4E-BC16-ECC4B6898029}" destId="{1568C464-F449-4F4A-9A1F-EBF3360F8420}" srcOrd="1" destOrd="0" presId="urn:microsoft.com/office/officeart/2005/8/layout/list1"/>
    <dgm:cxn modelId="{9DE6908B-F3E7-3640-B2D2-BE6F1F375E84}" type="presParOf" srcId="{BF1BD110-CB1E-204D-85E6-6D65A4BC0F77}" destId="{5CCFADB8-02DF-5B44-8BA7-1DC348616FBC}" srcOrd="13" destOrd="0" presId="urn:microsoft.com/office/officeart/2005/8/layout/list1"/>
    <dgm:cxn modelId="{5D38766F-CE6D-7346-8E69-254325980C2D}" type="presParOf" srcId="{BF1BD110-CB1E-204D-85E6-6D65A4BC0F77}" destId="{27A4B26D-300A-024E-B832-03388E1F65C2}" srcOrd="14" destOrd="0" presId="urn:microsoft.com/office/officeart/2005/8/layout/list1"/>
    <dgm:cxn modelId="{96AEF81B-8632-C948-AE32-D0FA494A4439}" type="presParOf" srcId="{BF1BD110-CB1E-204D-85E6-6D65A4BC0F77}" destId="{7A5EDAFB-CC35-0248-854D-7769ADD7E68E}" srcOrd="15" destOrd="0" presId="urn:microsoft.com/office/officeart/2005/8/layout/list1"/>
    <dgm:cxn modelId="{A580A509-C9F2-F847-B91F-189CE5D69CD0}" type="presParOf" srcId="{BF1BD110-CB1E-204D-85E6-6D65A4BC0F77}" destId="{4E4E7761-86FB-9849-A39F-79AF98F9233B}" srcOrd="16" destOrd="0" presId="urn:microsoft.com/office/officeart/2005/8/layout/list1"/>
    <dgm:cxn modelId="{FA10F04F-E146-3B4E-8310-216C6D5E7F7F}" type="presParOf" srcId="{4E4E7761-86FB-9849-A39F-79AF98F9233B}" destId="{128A4032-128C-B147-92B1-2E702535DFE7}" srcOrd="0" destOrd="0" presId="urn:microsoft.com/office/officeart/2005/8/layout/list1"/>
    <dgm:cxn modelId="{3620C79F-26BE-354D-ABCA-3BB7B172B7CB}" type="presParOf" srcId="{4E4E7761-86FB-9849-A39F-79AF98F9233B}" destId="{1D0FBE2D-3B48-9A4F-BB71-2340F740D971}" srcOrd="1" destOrd="0" presId="urn:microsoft.com/office/officeart/2005/8/layout/list1"/>
    <dgm:cxn modelId="{25F3132F-53C3-8C49-963E-1F5E63B51859}" type="presParOf" srcId="{BF1BD110-CB1E-204D-85E6-6D65A4BC0F77}" destId="{E1B31FA6-2B66-5240-B843-0730CF73D023}" srcOrd="17" destOrd="0" presId="urn:microsoft.com/office/officeart/2005/8/layout/list1"/>
    <dgm:cxn modelId="{D1B091B6-0F7D-D240-A177-82E62FA85BA2}" type="presParOf" srcId="{BF1BD110-CB1E-204D-85E6-6D65A4BC0F77}" destId="{F4934FE1-B0A2-2743-94ED-71C568BFC39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A55508-429A-4F9B-BC30-AEF5A15EA68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F6F7B1E-44E5-41F9-B2FB-69D62313659F}">
      <dgm:prSet custT="1"/>
      <dgm:spPr/>
      <dgm:t>
        <a:bodyPr/>
        <a:lstStyle/>
        <a:p>
          <a:r>
            <a:rPr lang="en-US" sz="3200" dirty="0">
              <a:solidFill>
                <a:schemeClr val="bg1">
                  <a:lumMod val="50000"/>
                </a:schemeClr>
              </a:solidFill>
              <a:latin typeface="Kefa" panose="02000506000000020004" pitchFamily="2" charset="77"/>
            </a:rPr>
            <a:t>development set accuracy = </a:t>
          </a:r>
        </a:p>
        <a:p>
          <a:r>
            <a:rPr lang="en-US" sz="3200" dirty="0">
              <a:solidFill>
                <a:schemeClr val="bg1">
                  <a:lumMod val="50000"/>
                </a:schemeClr>
              </a:solidFill>
              <a:latin typeface="Kefa" panose="02000506000000020004" pitchFamily="2" charset="77"/>
            </a:rPr>
            <a:t>59.2%</a:t>
          </a:r>
        </a:p>
      </dgm:t>
    </dgm:pt>
    <dgm:pt modelId="{1C08A55C-2DF0-4FAC-8079-8F3C9AB1A4DC}" type="parTrans" cxnId="{89C4F61C-1D00-4B71-82F0-00AE2C245EE3}">
      <dgm:prSet/>
      <dgm:spPr/>
      <dgm:t>
        <a:bodyPr/>
        <a:lstStyle/>
        <a:p>
          <a:endParaRPr lang="en-US"/>
        </a:p>
      </dgm:t>
    </dgm:pt>
    <dgm:pt modelId="{FDD5829B-2EA2-48D6-903E-2B9B48465FFF}" type="sibTrans" cxnId="{89C4F61C-1D00-4B71-82F0-00AE2C245EE3}">
      <dgm:prSet/>
      <dgm:spPr/>
      <dgm:t>
        <a:bodyPr/>
        <a:lstStyle/>
        <a:p>
          <a:endParaRPr lang="en-US"/>
        </a:p>
      </dgm:t>
    </dgm:pt>
    <dgm:pt modelId="{847A4E4F-06E7-4BED-B36C-00CBFFBAC7DC}">
      <dgm:prSet custT="1"/>
      <dgm:spPr/>
      <dgm:t>
        <a:bodyPr/>
        <a:lstStyle/>
        <a:p>
          <a:r>
            <a:rPr lang="en-US" sz="3200" dirty="0">
              <a:solidFill>
                <a:schemeClr val="bg1">
                  <a:lumMod val="50000"/>
                </a:schemeClr>
              </a:solidFill>
              <a:latin typeface="Kefa" panose="02000506000000020004" pitchFamily="2" charset="77"/>
            </a:rPr>
            <a:t>hashtag subset accuracy = </a:t>
          </a:r>
        </a:p>
        <a:p>
          <a:r>
            <a:rPr lang="en-US" sz="3200" dirty="0">
              <a:solidFill>
                <a:schemeClr val="bg1">
                  <a:lumMod val="50000"/>
                </a:schemeClr>
              </a:solidFill>
              <a:latin typeface="Kefa" panose="02000506000000020004" pitchFamily="2" charset="77"/>
            </a:rPr>
            <a:t>61.5%</a:t>
          </a:r>
        </a:p>
      </dgm:t>
    </dgm:pt>
    <dgm:pt modelId="{88AA8E3D-FCD1-40C2-8F7F-D14BF3DBA28D}" type="parTrans" cxnId="{18823121-3693-4713-8AB8-1F0C1FA3B918}">
      <dgm:prSet/>
      <dgm:spPr/>
      <dgm:t>
        <a:bodyPr/>
        <a:lstStyle/>
        <a:p>
          <a:endParaRPr lang="en-US"/>
        </a:p>
      </dgm:t>
    </dgm:pt>
    <dgm:pt modelId="{C9C4120F-2F22-4509-B6A2-828BC3E15414}" type="sibTrans" cxnId="{18823121-3693-4713-8AB8-1F0C1FA3B918}">
      <dgm:prSet/>
      <dgm:spPr/>
      <dgm:t>
        <a:bodyPr/>
        <a:lstStyle/>
        <a:p>
          <a:endParaRPr lang="en-US"/>
        </a:p>
      </dgm:t>
    </dgm:pt>
    <dgm:pt modelId="{C8BAAA22-C528-44CC-B995-D337BBC39F1D}">
      <dgm:prSet custT="1"/>
      <dgm:spPr/>
      <dgm:t>
        <a:bodyPr/>
        <a:lstStyle/>
        <a:p>
          <a:r>
            <a:rPr lang="en-US" sz="3200" b="0" dirty="0">
              <a:solidFill>
                <a:schemeClr val="bg1">
                  <a:lumMod val="50000"/>
                </a:schemeClr>
              </a:solidFill>
              <a:latin typeface="Kefa" panose="02000506000000020004" pitchFamily="2" charset="77"/>
            </a:rPr>
            <a:t>Coverage</a:t>
          </a:r>
          <a:r>
            <a:rPr lang="en-US" sz="3200" dirty="0">
              <a:solidFill>
                <a:schemeClr val="bg1">
                  <a:lumMod val="50000"/>
                </a:schemeClr>
              </a:solidFill>
              <a:latin typeface="Kefa" panose="02000506000000020004" pitchFamily="2" charset="77"/>
            </a:rPr>
            <a:t>: </a:t>
          </a:r>
        </a:p>
        <a:p>
          <a:r>
            <a:rPr lang="en-US" sz="3200" dirty="0">
              <a:solidFill>
                <a:schemeClr val="bg1">
                  <a:lumMod val="50000"/>
                </a:schemeClr>
              </a:solidFill>
              <a:latin typeface="Kefa" panose="02000506000000020004" pitchFamily="2" charset="77"/>
            </a:rPr>
            <a:t>75,644 out of 111,959 rows</a:t>
          </a:r>
        </a:p>
      </dgm:t>
    </dgm:pt>
    <dgm:pt modelId="{C121E49C-91B6-461A-AAF7-B7116DC899CD}" type="parTrans" cxnId="{3A19E9C6-127B-4E6F-AA8C-11F8C37E1DA4}">
      <dgm:prSet/>
      <dgm:spPr/>
      <dgm:t>
        <a:bodyPr/>
        <a:lstStyle/>
        <a:p>
          <a:endParaRPr lang="en-US"/>
        </a:p>
      </dgm:t>
    </dgm:pt>
    <dgm:pt modelId="{E31B13B2-07B7-4E65-839C-2298B06B0E7C}" type="sibTrans" cxnId="{3A19E9C6-127B-4E6F-AA8C-11F8C37E1DA4}">
      <dgm:prSet/>
      <dgm:spPr/>
      <dgm:t>
        <a:bodyPr/>
        <a:lstStyle/>
        <a:p>
          <a:endParaRPr lang="en-US"/>
        </a:p>
      </dgm:t>
    </dgm:pt>
    <dgm:pt modelId="{886C44D6-2643-4F37-88C9-F0E4B9ACEB90}">
      <dgm:prSet custT="1"/>
      <dgm:spPr/>
      <dgm:t>
        <a:bodyPr/>
        <a:lstStyle/>
        <a:p>
          <a:r>
            <a:rPr lang="en-US" sz="3200" b="0" dirty="0">
              <a:solidFill>
                <a:schemeClr val="bg1">
                  <a:lumMod val="50000"/>
                </a:schemeClr>
              </a:solidFill>
              <a:latin typeface="Kefa" panose="02000506000000020004" pitchFamily="2" charset="77"/>
            </a:rPr>
            <a:t>label distribution</a:t>
          </a:r>
          <a:r>
            <a:rPr lang="en-US" sz="3200" dirty="0">
              <a:solidFill>
                <a:schemeClr val="bg1">
                  <a:lumMod val="50000"/>
                </a:schemeClr>
              </a:solidFill>
              <a:latin typeface="Kefa" panose="02000506000000020004" pitchFamily="2" charset="77"/>
            </a:rPr>
            <a:t>: </a:t>
          </a:r>
        </a:p>
        <a:p>
          <a:r>
            <a:rPr lang="en-US" sz="3200" dirty="0">
              <a:solidFill>
                <a:schemeClr val="bg1">
                  <a:lumMod val="50000"/>
                </a:schemeClr>
              </a:solidFill>
              <a:latin typeface="Kefa" panose="02000506000000020004" pitchFamily="2" charset="77"/>
            </a:rPr>
            <a:t>pro-vax (0.86),  anti-vax (0.14)</a:t>
          </a:r>
        </a:p>
      </dgm:t>
    </dgm:pt>
    <dgm:pt modelId="{A605D04C-96A8-4C5C-AC73-5029DE432F8C}" type="parTrans" cxnId="{0F86F134-3084-4506-9117-6DFF3003B639}">
      <dgm:prSet/>
      <dgm:spPr/>
      <dgm:t>
        <a:bodyPr/>
        <a:lstStyle/>
        <a:p>
          <a:endParaRPr lang="en-US"/>
        </a:p>
      </dgm:t>
    </dgm:pt>
    <dgm:pt modelId="{BF34BB83-77D3-4B91-B24D-092134FBC2BA}" type="sibTrans" cxnId="{0F86F134-3084-4506-9117-6DFF3003B639}">
      <dgm:prSet/>
      <dgm:spPr/>
      <dgm:t>
        <a:bodyPr/>
        <a:lstStyle/>
        <a:p>
          <a:endParaRPr lang="en-US"/>
        </a:p>
      </dgm:t>
    </dgm:pt>
    <dgm:pt modelId="{6AF3DBC6-1966-FE4F-8655-0B17095A51E2}" type="pres">
      <dgm:prSet presAssocID="{5EA55508-429A-4F9B-BC30-AEF5A15EA68F}" presName="vert0" presStyleCnt="0">
        <dgm:presLayoutVars>
          <dgm:dir/>
          <dgm:animOne val="branch"/>
          <dgm:animLvl val="lvl"/>
        </dgm:presLayoutVars>
      </dgm:prSet>
      <dgm:spPr/>
    </dgm:pt>
    <dgm:pt modelId="{079EB5B9-897F-914B-BBF2-90CBB954297B}" type="pres">
      <dgm:prSet presAssocID="{3F6F7B1E-44E5-41F9-B2FB-69D62313659F}" presName="thickLine" presStyleLbl="alignNode1" presStyleIdx="0" presStyleCnt="4"/>
      <dgm:spPr/>
    </dgm:pt>
    <dgm:pt modelId="{6FF2001E-D52F-5343-A3E9-12F3B97245AF}" type="pres">
      <dgm:prSet presAssocID="{3F6F7B1E-44E5-41F9-B2FB-69D62313659F}" presName="horz1" presStyleCnt="0"/>
      <dgm:spPr/>
    </dgm:pt>
    <dgm:pt modelId="{2B2E2658-6D4E-594E-9F61-01B4295F8390}" type="pres">
      <dgm:prSet presAssocID="{3F6F7B1E-44E5-41F9-B2FB-69D62313659F}" presName="tx1" presStyleLbl="revTx" presStyleIdx="0" presStyleCnt="4"/>
      <dgm:spPr/>
    </dgm:pt>
    <dgm:pt modelId="{99058046-7569-D947-AB38-5620D690BB52}" type="pres">
      <dgm:prSet presAssocID="{3F6F7B1E-44E5-41F9-B2FB-69D62313659F}" presName="vert1" presStyleCnt="0"/>
      <dgm:spPr/>
    </dgm:pt>
    <dgm:pt modelId="{8EC03108-F80D-FE45-872F-5507A7DC65BF}" type="pres">
      <dgm:prSet presAssocID="{847A4E4F-06E7-4BED-B36C-00CBFFBAC7DC}" presName="thickLine" presStyleLbl="alignNode1" presStyleIdx="1" presStyleCnt="4"/>
      <dgm:spPr/>
    </dgm:pt>
    <dgm:pt modelId="{BDCE9F21-69A6-774C-8710-C938CD5141C2}" type="pres">
      <dgm:prSet presAssocID="{847A4E4F-06E7-4BED-B36C-00CBFFBAC7DC}" presName="horz1" presStyleCnt="0"/>
      <dgm:spPr/>
    </dgm:pt>
    <dgm:pt modelId="{6CB493FF-3CBD-EF46-B642-FE1C49C62196}" type="pres">
      <dgm:prSet presAssocID="{847A4E4F-06E7-4BED-B36C-00CBFFBAC7DC}" presName="tx1" presStyleLbl="revTx" presStyleIdx="1" presStyleCnt="4"/>
      <dgm:spPr/>
    </dgm:pt>
    <dgm:pt modelId="{C0B5B0A6-10CB-1248-9232-77DB75C498C8}" type="pres">
      <dgm:prSet presAssocID="{847A4E4F-06E7-4BED-B36C-00CBFFBAC7DC}" presName="vert1" presStyleCnt="0"/>
      <dgm:spPr/>
    </dgm:pt>
    <dgm:pt modelId="{6B1E5893-A8E4-0C48-B26F-60466C9AA5DF}" type="pres">
      <dgm:prSet presAssocID="{C8BAAA22-C528-44CC-B995-D337BBC39F1D}" presName="thickLine" presStyleLbl="alignNode1" presStyleIdx="2" presStyleCnt="4"/>
      <dgm:spPr/>
    </dgm:pt>
    <dgm:pt modelId="{9419C9B4-701D-0C4B-AC8D-47273D3BEA75}" type="pres">
      <dgm:prSet presAssocID="{C8BAAA22-C528-44CC-B995-D337BBC39F1D}" presName="horz1" presStyleCnt="0"/>
      <dgm:spPr/>
    </dgm:pt>
    <dgm:pt modelId="{1D7A76AF-C7EE-E34C-AF14-667EA5D47A39}" type="pres">
      <dgm:prSet presAssocID="{C8BAAA22-C528-44CC-B995-D337BBC39F1D}" presName="tx1" presStyleLbl="revTx" presStyleIdx="2" presStyleCnt="4"/>
      <dgm:spPr/>
    </dgm:pt>
    <dgm:pt modelId="{A666EE9D-9657-E141-9C28-B7FB12FF96BC}" type="pres">
      <dgm:prSet presAssocID="{C8BAAA22-C528-44CC-B995-D337BBC39F1D}" presName="vert1" presStyleCnt="0"/>
      <dgm:spPr/>
    </dgm:pt>
    <dgm:pt modelId="{F8540A47-4FD4-664F-85DC-45EEEEBD32F1}" type="pres">
      <dgm:prSet presAssocID="{886C44D6-2643-4F37-88C9-F0E4B9ACEB90}" presName="thickLine" presStyleLbl="alignNode1" presStyleIdx="3" presStyleCnt="4"/>
      <dgm:spPr/>
    </dgm:pt>
    <dgm:pt modelId="{8DC9E136-F618-BF47-972B-CAB3E769BD15}" type="pres">
      <dgm:prSet presAssocID="{886C44D6-2643-4F37-88C9-F0E4B9ACEB90}" presName="horz1" presStyleCnt="0"/>
      <dgm:spPr/>
    </dgm:pt>
    <dgm:pt modelId="{2F5364B3-CA25-214D-8542-52256EDC8994}" type="pres">
      <dgm:prSet presAssocID="{886C44D6-2643-4F37-88C9-F0E4B9ACEB90}" presName="tx1" presStyleLbl="revTx" presStyleIdx="3" presStyleCnt="4"/>
      <dgm:spPr/>
    </dgm:pt>
    <dgm:pt modelId="{574BB94F-E60E-E14D-8F9F-8C45675EE66E}" type="pres">
      <dgm:prSet presAssocID="{886C44D6-2643-4F37-88C9-F0E4B9ACEB90}" presName="vert1" presStyleCnt="0"/>
      <dgm:spPr/>
    </dgm:pt>
  </dgm:ptLst>
  <dgm:cxnLst>
    <dgm:cxn modelId="{89C4F61C-1D00-4B71-82F0-00AE2C245EE3}" srcId="{5EA55508-429A-4F9B-BC30-AEF5A15EA68F}" destId="{3F6F7B1E-44E5-41F9-B2FB-69D62313659F}" srcOrd="0" destOrd="0" parTransId="{1C08A55C-2DF0-4FAC-8079-8F3C9AB1A4DC}" sibTransId="{FDD5829B-2EA2-48D6-903E-2B9B48465FFF}"/>
    <dgm:cxn modelId="{18823121-3693-4713-8AB8-1F0C1FA3B918}" srcId="{5EA55508-429A-4F9B-BC30-AEF5A15EA68F}" destId="{847A4E4F-06E7-4BED-B36C-00CBFFBAC7DC}" srcOrd="1" destOrd="0" parTransId="{88AA8E3D-FCD1-40C2-8F7F-D14BF3DBA28D}" sibTransId="{C9C4120F-2F22-4509-B6A2-828BC3E15414}"/>
    <dgm:cxn modelId="{244CF725-113F-4E49-B14C-A63E443EE15D}" type="presOf" srcId="{886C44D6-2643-4F37-88C9-F0E4B9ACEB90}" destId="{2F5364B3-CA25-214D-8542-52256EDC8994}" srcOrd="0" destOrd="0" presId="urn:microsoft.com/office/officeart/2008/layout/LinedList"/>
    <dgm:cxn modelId="{0F86F134-3084-4506-9117-6DFF3003B639}" srcId="{5EA55508-429A-4F9B-BC30-AEF5A15EA68F}" destId="{886C44D6-2643-4F37-88C9-F0E4B9ACEB90}" srcOrd="3" destOrd="0" parTransId="{A605D04C-96A8-4C5C-AC73-5029DE432F8C}" sibTransId="{BF34BB83-77D3-4B91-B24D-092134FBC2BA}"/>
    <dgm:cxn modelId="{CD4F008E-2CCE-3D4B-B0B5-DC4566FE6E03}" type="presOf" srcId="{3F6F7B1E-44E5-41F9-B2FB-69D62313659F}" destId="{2B2E2658-6D4E-594E-9F61-01B4295F8390}" srcOrd="0" destOrd="0" presId="urn:microsoft.com/office/officeart/2008/layout/LinedList"/>
    <dgm:cxn modelId="{5C572DA1-5339-544B-82DA-8131F8C0A0D8}" type="presOf" srcId="{C8BAAA22-C528-44CC-B995-D337BBC39F1D}" destId="{1D7A76AF-C7EE-E34C-AF14-667EA5D47A39}" srcOrd="0" destOrd="0" presId="urn:microsoft.com/office/officeart/2008/layout/LinedList"/>
    <dgm:cxn modelId="{3A19E9C6-127B-4E6F-AA8C-11F8C37E1DA4}" srcId="{5EA55508-429A-4F9B-BC30-AEF5A15EA68F}" destId="{C8BAAA22-C528-44CC-B995-D337BBC39F1D}" srcOrd="2" destOrd="0" parTransId="{C121E49C-91B6-461A-AAF7-B7116DC899CD}" sibTransId="{E31B13B2-07B7-4E65-839C-2298B06B0E7C}"/>
    <dgm:cxn modelId="{D54CF5DA-6501-6642-86EB-4ED30A9EC7E0}" type="presOf" srcId="{5EA55508-429A-4F9B-BC30-AEF5A15EA68F}" destId="{6AF3DBC6-1966-FE4F-8655-0B17095A51E2}" srcOrd="0" destOrd="0" presId="urn:microsoft.com/office/officeart/2008/layout/LinedList"/>
    <dgm:cxn modelId="{27E9C2EB-94C0-EE4F-B7F3-DCCDEE5C605C}" type="presOf" srcId="{847A4E4F-06E7-4BED-B36C-00CBFFBAC7DC}" destId="{6CB493FF-3CBD-EF46-B642-FE1C49C62196}" srcOrd="0" destOrd="0" presId="urn:microsoft.com/office/officeart/2008/layout/LinedList"/>
    <dgm:cxn modelId="{41867F78-9C72-5F47-811C-C367BB31AA32}" type="presParOf" srcId="{6AF3DBC6-1966-FE4F-8655-0B17095A51E2}" destId="{079EB5B9-897F-914B-BBF2-90CBB954297B}" srcOrd="0" destOrd="0" presId="urn:microsoft.com/office/officeart/2008/layout/LinedList"/>
    <dgm:cxn modelId="{3EB94AAD-A90E-6F4B-B5C4-5B290A31065D}" type="presParOf" srcId="{6AF3DBC6-1966-FE4F-8655-0B17095A51E2}" destId="{6FF2001E-D52F-5343-A3E9-12F3B97245AF}" srcOrd="1" destOrd="0" presId="urn:microsoft.com/office/officeart/2008/layout/LinedList"/>
    <dgm:cxn modelId="{7A9BD484-5CCD-934D-B279-A69EC9C27338}" type="presParOf" srcId="{6FF2001E-D52F-5343-A3E9-12F3B97245AF}" destId="{2B2E2658-6D4E-594E-9F61-01B4295F8390}" srcOrd="0" destOrd="0" presId="urn:microsoft.com/office/officeart/2008/layout/LinedList"/>
    <dgm:cxn modelId="{E4ACCEC6-743F-CE4A-BA29-578655836D39}" type="presParOf" srcId="{6FF2001E-D52F-5343-A3E9-12F3B97245AF}" destId="{99058046-7569-D947-AB38-5620D690BB52}" srcOrd="1" destOrd="0" presId="urn:microsoft.com/office/officeart/2008/layout/LinedList"/>
    <dgm:cxn modelId="{C42E36E8-E501-094D-B984-A78953800A83}" type="presParOf" srcId="{6AF3DBC6-1966-FE4F-8655-0B17095A51E2}" destId="{8EC03108-F80D-FE45-872F-5507A7DC65BF}" srcOrd="2" destOrd="0" presId="urn:microsoft.com/office/officeart/2008/layout/LinedList"/>
    <dgm:cxn modelId="{C14712D3-1B22-9F41-9C45-C50F4258E0DD}" type="presParOf" srcId="{6AF3DBC6-1966-FE4F-8655-0B17095A51E2}" destId="{BDCE9F21-69A6-774C-8710-C938CD5141C2}" srcOrd="3" destOrd="0" presId="urn:microsoft.com/office/officeart/2008/layout/LinedList"/>
    <dgm:cxn modelId="{325B9A1A-5E78-DE4D-9689-2ECC2CC52130}" type="presParOf" srcId="{BDCE9F21-69A6-774C-8710-C938CD5141C2}" destId="{6CB493FF-3CBD-EF46-B642-FE1C49C62196}" srcOrd="0" destOrd="0" presId="urn:microsoft.com/office/officeart/2008/layout/LinedList"/>
    <dgm:cxn modelId="{7E644569-5F34-6548-95CF-AE7E34DD7F7A}" type="presParOf" srcId="{BDCE9F21-69A6-774C-8710-C938CD5141C2}" destId="{C0B5B0A6-10CB-1248-9232-77DB75C498C8}" srcOrd="1" destOrd="0" presId="urn:microsoft.com/office/officeart/2008/layout/LinedList"/>
    <dgm:cxn modelId="{F2927837-1629-844B-90EF-10F15C71BA27}" type="presParOf" srcId="{6AF3DBC6-1966-FE4F-8655-0B17095A51E2}" destId="{6B1E5893-A8E4-0C48-B26F-60466C9AA5DF}" srcOrd="4" destOrd="0" presId="urn:microsoft.com/office/officeart/2008/layout/LinedList"/>
    <dgm:cxn modelId="{C0A3B91A-F1F8-5045-9BCA-90F460711A9A}" type="presParOf" srcId="{6AF3DBC6-1966-FE4F-8655-0B17095A51E2}" destId="{9419C9B4-701D-0C4B-AC8D-47273D3BEA75}" srcOrd="5" destOrd="0" presId="urn:microsoft.com/office/officeart/2008/layout/LinedList"/>
    <dgm:cxn modelId="{49FB459C-0AC8-9249-B4C6-027E19F25155}" type="presParOf" srcId="{9419C9B4-701D-0C4B-AC8D-47273D3BEA75}" destId="{1D7A76AF-C7EE-E34C-AF14-667EA5D47A39}" srcOrd="0" destOrd="0" presId="urn:microsoft.com/office/officeart/2008/layout/LinedList"/>
    <dgm:cxn modelId="{8E7ED437-CF91-0C44-918C-8D7A000CDD3A}" type="presParOf" srcId="{9419C9B4-701D-0C4B-AC8D-47273D3BEA75}" destId="{A666EE9D-9657-E141-9C28-B7FB12FF96BC}" srcOrd="1" destOrd="0" presId="urn:microsoft.com/office/officeart/2008/layout/LinedList"/>
    <dgm:cxn modelId="{4307248F-E425-1247-B127-DD49B1B31C64}" type="presParOf" srcId="{6AF3DBC6-1966-FE4F-8655-0B17095A51E2}" destId="{F8540A47-4FD4-664F-85DC-45EEEEBD32F1}" srcOrd="6" destOrd="0" presId="urn:microsoft.com/office/officeart/2008/layout/LinedList"/>
    <dgm:cxn modelId="{6BB14397-9725-0F45-ABA1-F75F02F2B5BE}" type="presParOf" srcId="{6AF3DBC6-1966-FE4F-8655-0B17095A51E2}" destId="{8DC9E136-F618-BF47-972B-CAB3E769BD15}" srcOrd="7" destOrd="0" presId="urn:microsoft.com/office/officeart/2008/layout/LinedList"/>
    <dgm:cxn modelId="{8B768039-8E22-C64B-8E4B-6BFCB04D8AEF}" type="presParOf" srcId="{8DC9E136-F618-BF47-972B-CAB3E769BD15}" destId="{2F5364B3-CA25-214D-8542-52256EDC8994}" srcOrd="0" destOrd="0" presId="urn:microsoft.com/office/officeart/2008/layout/LinedList"/>
    <dgm:cxn modelId="{8F50F8DF-874B-954E-9E29-4082BD88BCEA}" type="presParOf" srcId="{8DC9E136-F618-BF47-972B-CAB3E769BD15}" destId="{574BB94F-E60E-E14D-8F9F-8C45675EE66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62A2-F36C-41AB-9142-A1AA1AD3D4FD}">
      <dsp:nvSpPr>
        <dsp:cNvPr id="0" name=""/>
        <dsp:cNvSpPr/>
      </dsp:nvSpPr>
      <dsp:spPr>
        <a:xfrm>
          <a:off x="2044800" y="303994"/>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44170-6581-4108-BCA0-5F14F4F8167B}">
      <dsp:nvSpPr>
        <dsp:cNvPr id="0" name=""/>
        <dsp:cNvSpPr/>
      </dsp:nvSpPr>
      <dsp:spPr>
        <a:xfrm>
          <a:off x="2512800" y="77199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BB9DFF-8446-4191-9A59-8723B5C45E17}">
      <dsp:nvSpPr>
        <dsp:cNvPr id="0" name=""/>
        <dsp:cNvSpPr/>
      </dsp:nvSpPr>
      <dsp:spPr>
        <a:xfrm>
          <a:off x="1342800" y="3037440"/>
          <a:ext cx="3600000" cy="863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kern="1200" dirty="0">
              <a:solidFill>
                <a:schemeClr val="bg1">
                  <a:lumMod val="50000"/>
                </a:schemeClr>
              </a:solidFill>
              <a:latin typeface="Kefa" panose="02000506000000020004" pitchFamily="2" charset="77"/>
            </a:rPr>
            <a:t>Hashtag – </a:t>
          </a:r>
        </a:p>
        <a:p>
          <a:pPr marL="0" lvl="0" indent="0" algn="ctr" defTabSz="1244600">
            <a:lnSpc>
              <a:spcPct val="100000"/>
            </a:lnSpc>
            <a:spcBef>
              <a:spcPct val="0"/>
            </a:spcBef>
            <a:spcAft>
              <a:spcPct val="35000"/>
            </a:spcAft>
            <a:buNone/>
            <a:defRPr cap="all"/>
          </a:pPr>
          <a:r>
            <a:rPr lang="en-US" sz="2000" kern="1200" dirty="0">
              <a:solidFill>
                <a:schemeClr val="bg1">
                  <a:lumMod val="50000"/>
                </a:schemeClr>
              </a:solidFill>
              <a:latin typeface="Kefa" panose="02000506000000020004" pitchFamily="2" charset="77"/>
            </a:rPr>
            <a:t>crowdsourcing</a:t>
          </a:r>
        </a:p>
      </dsp:txBody>
      <dsp:txXfrm>
        <a:off x="1342800" y="3037440"/>
        <a:ext cx="3600000" cy="863349"/>
      </dsp:txXfrm>
    </dsp:sp>
    <dsp:sp modelId="{0C7954F0-2954-4BF3-A3F5-95E8B8802AA7}">
      <dsp:nvSpPr>
        <dsp:cNvPr id="0" name=""/>
        <dsp:cNvSpPr/>
      </dsp:nvSpPr>
      <dsp:spPr>
        <a:xfrm>
          <a:off x="6274800" y="303994"/>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F5DD9-D862-4A2D-906E-4368A8FD2EDE}">
      <dsp:nvSpPr>
        <dsp:cNvPr id="0" name=""/>
        <dsp:cNvSpPr/>
      </dsp:nvSpPr>
      <dsp:spPr>
        <a:xfrm>
          <a:off x="6742800" y="77199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5A8EE-C00E-44F6-9F6B-3AAE93CD0D41}">
      <dsp:nvSpPr>
        <dsp:cNvPr id="0" name=""/>
        <dsp:cNvSpPr/>
      </dsp:nvSpPr>
      <dsp:spPr>
        <a:xfrm>
          <a:off x="5664060" y="3037440"/>
          <a:ext cx="3600000" cy="863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kern="1200" dirty="0">
              <a:solidFill>
                <a:schemeClr val="bg1">
                  <a:lumMod val="50000"/>
                </a:schemeClr>
              </a:solidFill>
              <a:latin typeface="Kefa" panose="02000506000000020004" pitchFamily="2" charset="77"/>
            </a:rPr>
            <a:t>Snorkel- </a:t>
          </a:r>
        </a:p>
        <a:p>
          <a:pPr marL="0" lvl="0" indent="0" algn="ctr" defTabSz="1244600">
            <a:lnSpc>
              <a:spcPct val="100000"/>
            </a:lnSpc>
            <a:spcBef>
              <a:spcPct val="0"/>
            </a:spcBef>
            <a:spcAft>
              <a:spcPct val="35000"/>
            </a:spcAft>
            <a:buNone/>
            <a:defRPr cap="all"/>
          </a:pPr>
          <a:r>
            <a:rPr lang="en-US" sz="2100" kern="1200" dirty="0">
              <a:solidFill>
                <a:schemeClr val="bg1">
                  <a:lumMod val="50000"/>
                </a:schemeClr>
              </a:solidFill>
              <a:latin typeface="Kefa" panose="02000506000000020004" pitchFamily="2" charset="77"/>
            </a:rPr>
            <a:t>Data Labeling Platform</a:t>
          </a:r>
        </a:p>
      </dsp:txBody>
      <dsp:txXfrm>
        <a:off x="5664060" y="3037440"/>
        <a:ext cx="3600000" cy="863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D334-B78F-EA49-89A5-0F120DBD7CB7}">
      <dsp:nvSpPr>
        <dsp:cNvPr id="0" name=""/>
        <dsp:cNvSpPr/>
      </dsp:nvSpPr>
      <dsp:spPr>
        <a:xfrm>
          <a:off x="0" y="440609"/>
          <a:ext cx="5811128"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6A7E8B-289A-1942-9D1F-6ED789218E6D}">
      <dsp:nvSpPr>
        <dsp:cNvPr id="0" name=""/>
        <dsp:cNvSpPr/>
      </dsp:nvSpPr>
      <dsp:spPr>
        <a:xfrm>
          <a:off x="290556" y="71609"/>
          <a:ext cx="4067789"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Keywords </a:t>
          </a:r>
        </a:p>
      </dsp:txBody>
      <dsp:txXfrm>
        <a:off x="326582" y="107635"/>
        <a:ext cx="3995737" cy="665948"/>
      </dsp:txXfrm>
    </dsp:sp>
    <dsp:sp modelId="{AA193504-31DD-794D-81A7-3CB716B8E615}">
      <dsp:nvSpPr>
        <dsp:cNvPr id="0" name=""/>
        <dsp:cNvSpPr/>
      </dsp:nvSpPr>
      <dsp:spPr>
        <a:xfrm>
          <a:off x="0" y="1574609"/>
          <a:ext cx="5811128"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8A3BC7-863C-9E4C-8777-8FE6A28C83B4}">
      <dsp:nvSpPr>
        <dsp:cNvPr id="0" name=""/>
        <dsp:cNvSpPr/>
      </dsp:nvSpPr>
      <dsp:spPr>
        <a:xfrm>
          <a:off x="290556" y="1205609"/>
          <a:ext cx="4067789"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Sentiment</a:t>
          </a:r>
        </a:p>
      </dsp:txBody>
      <dsp:txXfrm>
        <a:off x="326582" y="1241635"/>
        <a:ext cx="3995737" cy="665948"/>
      </dsp:txXfrm>
    </dsp:sp>
    <dsp:sp modelId="{51D8114A-E994-0440-B12E-541332D65DC1}">
      <dsp:nvSpPr>
        <dsp:cNvPr id="0" name=""/>
        <dsp:cNvSpPr/>
      </dsp:nvSpPr>
      <dsp:spPr>
        <a:xfrm>
          <a:off x="0" y="2708609"/>
          <a:ext cx="5811128"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061415-ABC8-2A41-98CA-1A61FA83884D}">
      <dsp:nvSpPr>
        <dsp:cNvPr id="0" name=""/>
        <dsp:cNvSpPr/>
      </dsp:nvSpPr>
      <dsp:spPr>
        <a:xfrm>
          <a:off x="290556" y="2339609"/>
          <a:ext cx="4067789"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subjectivity</a:t>
          </a:r>
        </a:p>
      </dsp:txBody>
      <dsp:txXfrm>
        <a:off x="326582" y="2375635"/>
        <a:ext cx="3995737" cy="665948"/>
      </dsp:txXfrm>
    </dsp:sp>
    <dsp:sp modelId="{27A4B26D-300A-024E-B832-03388E1F65C2}">
      <dsp:nvSpPr>
        <dsp:cNvPr id="0" name=""/>
        <dsp:cNvSpPr/>
      </dsp:nvSpPr>
      <dsp:spPr>
        <a:xfrm>
          <a:off x="0" y="3842609"/>
          <a:ext cx="5811128"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8C464-F449-4F4A-9A1F-EBF3360F8420}">
      <dsp:nvSpPr>
        <dsp:cNvPr id="0" name=""/>
        <dsp:cNvSpPr/>
      </dsp:nvSpPr>
      <dsp:spPr>
        <a:xfrm>
          <a:off x="290556" y="3473609"/>
          <a:ext cx="4067789"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Hashtags</a:t>
          </a:r>
        </a:p>
      </dsp:txBody>
      <dsp:txXfrm>
        <a:off x="326582" y="3509635"/>
        <a:ext cx="3995737" cy="665948"/>
      </dsp:txXfrm>
    </dsp:sp>
    <dsp:sp modelId="{F4934FE1-B0A2-2743-94ED-71C568BFC39B}">
      <dsp:nvSpPr>
        <dsp:cNvPr id="0" name=""/>
        <dsp:cNvSpPr/>
      </dsp:nvSpPr>
      <dsp:spPr>
        <a:xfrm>
          <a:off x="0" y="4976609"/>
          <a:ext cx="5811128"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0FBE2D-3B48-9A4F-BB71-2340F740D971}">
      <dsp:nvSpPr>
        <dsp:cNvPr id="0" name=""/>
        <dsp:cNvSpPr/>
      </dsp:nvSpPr>
      <dsp:spPr>
        <a:xfrm>
          <a:off x="290556" y="4607609"/>
          <a:ext cx="4067789"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Profanity words</a:t>
          </a:r>
        </a:p>
      </dsp:txBody>
      <dsp:txXfrm>
        <a:off x="326582" y="4643635"/>
        <a:ext cx="3995737"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EB5B9-897F-914B-BBF2-90CBB954297B}">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2E2658-6D4E-594E-9F61-01B4295F8390}">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lumMod val="50000"/>
                </a:schemeClr>
              </a:solidFill>
              <a:latin typeface="Kefa" panose="02000506000000020004" pitchFamily="2" charset="77"/>
            </a:rPr>
            <a:t>development set accuracy = </a:t>
          </a:r>
        </a:p>
        <a:p>
          <a:pPr marL="0" lvl="0" indent="0" algn="l" defTabSz="1422400">
            <a:lnSpc>
              <a:spcPct val="90000"/>
            </a:lnSpc>
            <a:spcBef>
              <a:spcPct val="0"/>
            </a:spcBef>
            <a:spcAft>
              <a:spcPct val="35000"/>
            </a:spcAft>
            <a:buNone/>
          </a:pPr>
          <a:r>
            <a:rPr lang="en-US" sz="3200" kern="1200" dirty="0">
              <a:solidFill>
                <a:schemeClr val="bg1">
                  <a:lumMod val="50000"/>
                </a:schemeClr>
              </a:solidFill>
              <a:latin typeface="Kefa" panose="02000506000000020004" pitchFamily="2" charset="77"/>
            </a:rPr>
            <a:t>59.2%</a:t>
          </a:r>
        </a:p>
      </dsp:txBody>
      <dsp:txXfrm>
        <a:off x="0" y="0"/>
        <a:ext cx="6900512" cy="1384035"/>
      </dsp:txXfrm>
    </dsp:sp>
    <dsp:sp modelId="{8EC03108-F80D-FE45-872F-5507A7DC65BF}">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493FF-3CBD-EF46-B642-FE1C49C6219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lumMod val="50000"/>
                </a:schemeClr>
              </a:solidFill>
              <a:latin typeface="Kefa" panose="02000506000000020004" pitchFamily="2" charset="77"/>
            </a:rPr>
            <a:t>hashtag subset accuracy = </a:t>
          </a:r>
        </a:p>
        <a:p>
          <a:pPr marL="0" lvl="0" indent="0" algn="l" defTabSz="1422400">
            <a:lnSpc>
              <a:spcPct val="90000"/>
            </a:lnSpc>
            <a:spcBef>
              <a:spcPct val="0"/>
            </a:spcBef>
            <a:spcAft>
              <a:spcPct val="35000"/>
            </a:spcAft>
            <a:buNone/>
          </a:pPr>
          <a:r>
            <a:rPr lang="en-US" sz="3200" kern="1200" dirty="0">
              <a:solidFill>
                <a:schemeClr val="bg1">
                  <a:lumMod val="50000"/>
                </a:schemeClr>
              </a:solidFill>
              <a:latin typeface="Kefa" panose="02000506000000020004" pitchFamily="2" charset="77"/>
            </a:rPr>
            <a:t>61.5%</a:t>
          </a:r>
        </a:p>
      </dsp:txBody>
      <dsp:txXfrm>
        <a:off x="0" y="1384035"/>
        <a:ext cx="6900512" cy="1384035"/>
      </dsp:txXfrm>
    </dsp:sp>
    <dsp:sp modelId="{6B1E5893-A8E4-0C48-B26F-60466C9AA5D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A76AF-C7EE-E34C-AF14-667EA5D47A39}">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kern="1200" dirty="0">
              <a:solidFill>
                <a:schemeClr val="bg1">
                  <a:lumMod val="50000"/>
                </a:schemeClr>
              </a:solidFill>
              <a:latin typeface="Kefa" panose="02000506000000020004" pitchFamily="2" charset="77"/>
            </a:rPr>
            <a:t>Coverage</a:t>
          </a:r>
          <a:r>
            <a:rPr lang="en-US" sz="3200" kern="1200" dirty="0">
              <a:solidFill>
                <a:schemeClr val="bg1">
                  <a:lumMod val="50000"/>
                </a:schemeClr>
              </a:solidFill>
              <a:latin typeface="Kefa" panose="02000506000000020004" pitchFamily="2" charset="77"/>
            </a:rPr>
            <a:t>: </a:t>
          </a:r>
        </a:p>
        <a:p>
          <a:pPr marL="0" lvl="0" indent="0" algn="l" defTabSz="1422400">
            <a:lnSpc>
              <a:spcPct val="90000"/>
            </a:lnSpc>
            <a:spcBef>
              <a:spcPct val="0"/>
            </a:spcBef>
            <a:spcAft>
              <a:spcPct val="35000"/>
            </a:spcAft>
            <a:buNone/>
          </a:pPr>
          <a:r>
            <a:rPr lang="en-US" sz="3200" kern="1200" dirty="0">
              <a:solidFill>
                <a:schemeClr val="bg1">
                  <a:lumMod val="50000"/>
                </a:schemeClr>
              </a:solidFill>
              <a:latin typeface="Kefa" panose="02000506000000020004" pitchFamily="2" charset="77"/>
            </a:rPr>
            <a:t>75,644 out of 111,959 rows</a:t>
          </a:r>
        </a:p>
      </dsp:txBody>
      <dsp:txXfrm>
        <a:off x="0" y="2768070"/>
        <a:ext cx="6900512" cy="1384035"/>
      </dsp:txXfrm>
    </dsp:sp>
    <dsp:sp modelId="{F8540A47-4FD4-664F-85DC-45EEEEBD32F1}">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364B3-CA25-214D-8542-52256EDC8994}">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kern="1200" dirty="0">
              <a:solidFill>
                <a:schemeClr val="bg1">
                  <a:lumMod val="50000"/>
                </a:schemeClr>
              </a:solidFill>
              <a:latin typeface="Kefa" panose="02000506000000020004" pitchFamily="2" charset="77"/>
            </a:rPr>
            <a:t>label distribution</a:t>
          </a:r>
          <a:r>
            <a:rPr lang="en-US" sz="3200" kern="1200" dirty="0">
              <a:solidFill>
                <a:schemeClr val="bg1">
                  <a:lumMod val="50000"/>
                </a:schemeClr>
              </a:solidFill>
              <a:latin typeface="Kefa" panose="02000506000000020004" pitchFamily="2" charset="77"/>
            </a:rPr>
            <a:t>: </a:t>
          </a:r>
        </a:p>
        <a:p>
          <a:pPr marL="0" lvl="0" indent="0" algn="l" defTabSz="1422400">
            <a:lnSpc>
              <a:spcPct val="90000"/>
            </a:lnSpc>
            <a:spcBef>
              <a:spcPct val="0"/>
            </a:spcBef>
            <a:spcAft>
              <a:spcPct val="35000"/>
            </a:spcAft>
            <a:buNone/>
          </a:pPr>
          <a:r>
            <a:rPr lang="en-US" sz="3200" kern="1200" dirty="0">
              <a:solidFill>
                <a:schemeClr val="bg1">
                  <a:lumMod val="50000"/>
                </a:schemeClr>
              </a:solidFill>
              <a:latin typeface="Kefa" panose="02000506000000020004" pitchFamily="2" charset="77"/>
            </a:rPr>
            <a:t>pro-vax (0.86),  anti-vax (0.14)</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DEB83-97D1-ED40-87C5-173B86416650}" type="datetimeFigureOut">
              <a:rPr lang="en-US" smtClean="0"/>
              <a:t>8/16/22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38F0C-C3F4-7546-B392-ACF4854D2147}" type="slidenum">
              <a:rPr lang="en-US" smtClean="0"/>
              <a:t>‹#›</a:t>
            </a:fld>
            <a:endParaRPr lang="en-US"/>
          </a:p>
        </p:txBody>
      </p:sp>
    </p:spTree>
    <p:extLst>
      <p:ext uri="{BB962C8B-B14F-4D97-AF65-F5344CB8AC3E}">
        <p14:creationId xmlns:p14="http://schemas.microsoft.com/office/powerpoint/2010/main" val="422162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today I am going to be sharing my work on Labeling Twitter open-source text data about covid19 vaccine and modeling binary classification on the labeled data. The premise is that I am part of a data science team in a pharmaceutical company and we are to come up with a method to analyze social network data for business applications. </a:t>
            </a:r>
          </a:p>
        </p:txBody>
      </p:sp>
      <p:sp>
        <p:nvSpPr>
          <p:cNvPr id="4" name="Slide Number Placeholder 3"/>
          <p:cNvSpPr>
            <a:spLocks noGrp="1"/>
          </p:cNvSpPr>
          <p:nvPr>
            <p:ph type="sldNum" sz="quarter" idx="5"/>
          </p:nvPr>
        </p:nvSpPr>
        <p:spPr/>
        <p:txBody>
          <a:bodyPr/>
          <a:lstStyle/>
          <a:p>
            <a:fld id="{07D38F0C-C3F4-7546-B392-ACF4854D2147}" type="slidenum">
              <a:rPr lang="en-US" smtClean="0"/>
              <a:t>1</a:t>
            </a:fld>
            <a:endParaRPr lang="en-US"/>
          </a:p>
        </p:txBody>
      </p:sp>
    </p:spTree>
    <p:extLst>
      <p:ext uri="{BB962C8B-B14F-4D97-AF65-F5344CB8AC3E}">
        <p14:creationId xmlns:p14="http://schemas.microsoft.com/office/powerpoint/2010/main" val="246814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Social networks services(SNS) such as Facebook, Twitter, and Instagram serve as great resources for public opinions on different topics. Same applies to COVID19 and its vaccine industries, as COVID virus continues to live through in our communities. However, such open-text data are hard to be used as it is in machine learning or deep learning process as they usually don't have necessary y-labels to predict on. The goal of this project is to **find out an optimal labeling method for twitter posts regarding COVID19 vaccines** to classify them into "pro-vaccination" vs "anti-vaccination". With the proper labeling method established, it can have various future use cases such as  predicting future vaccine outlook or user-specific advertising based on their view on the vaccines.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7D38F0C-C3F4-7546-B392-ACF4854D2147}" type="slidenum">
              <a:rPr lang="en-US" smtClean="0"/>
              <a:t>2</a:t>
            </a:fld>
            <a:endParaRPr lang="en-US"/>
          </a:p>
        </p:txBody>
      </p:sp>
    </p:spTree>
    <p:extLst>
      <p:ext uri="{BB962C8B-B14F-4D97-AF65-F5344CB8AC3E}">
        <p14:creationId xmlns:p14="http://schemas.microsoft.com/office/powerpoint/2010/main" val="123685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share some backgrounds on the kind of classification that I will be doing, </a:t>
            </a:r>
          </a:p>
          <a:p>
            <a:r>
              <a:rPr lang="en-US" dirty="0"/>
              <a:t>we all know that COVID19 pandemic marks an unusual case in the modern world; because its unexpected rise and out of norm, public opinion has been fluctuating over how to deal with the pandemic. One of the biggest arguments regarding the topic is whether or not to require or mandate the vaccines, and the United States public has been divided over whether or not to obtain COVID-19 vaccines. </a:t>
            </a:r>
          </a:p>
          <a:p>
            <a:endParaRPr lang="en-US" dirty="0"/>
          </a:p>
          <a:p>
            <a:r>
              <a:rPr lang="en-US" dirty="0"/>
              <a:t>Here are some example tweets. There are many reasons that each side argues on. </a:t>
            </a:r>
          </a:p>
          <a:p>
            <a:endParaRPr lang="en-US" dirty="0"/>
          </a:p>
          <a:p>
            <a:r>
              <a:rPr lang="en-US" dirty="0"/>
              <a:t>Antivax group relate vaccines to many side effects, diseases, its efficacy being low, and etc. </a:t>
            </a:r>
          </a:p>
          <a:p>
            <a:endParaRPr lang="en-US" dirty="0"/>
          </a:p>
          <a:p>
            <a:r>
              <a:rPr lang="en-US" dirty="0"/>
              <a:t>Pro vax would argue for vaccine lowering symptoms, often thanking the fact they they got vaccine and etc.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D38F0C-C3F4-7546-B392-ACF4854D2147}" type="slidenum">
              <a:rPr lang="en-US" smtClean="0"/>
              <a:t>3</a:t>
            </a:fld>
            <a:endParaRPr lang="en-US"/>
          </a:p>
        </p:txBody>
      </p:sp>
    </p:spTree>
    <p:extLst>
      <p:ext uri="{BB962C8B-B14F-4D97-AF65-F5344CB8AC3E}">
        <p14:creationId xmlns:p14="http://schemas.microsoft.com/office/powerpoint/2010/main" val="110193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particular project, I am comparing across two labeling methods, although I’m sure there are more out there.</a:t>
            </a:r>
          </a:p>
          <a:p>
            <a:endParaRPr lang="en-US" dirty="0"/>
          </a:p>
          <a:p>
            <a:r>
              <a:rPr lang="en-US" dirty="0"/>
              <a:t>First is an easy way through, labeling using Hashtags. In this case, hashtags can serve as a method of crowdsource labeling, that is given by individuals who upload the posts. In order to obtain such "crowdsource" labeled data via hashtag, I would simply have to scrape </a:t>
            </a:r>
            <a:r>
              <a:rPr lang="en-US" dirty="0" err="1"/>
              <a:t>sns</a:t>
            </a:r>
            <a:r>
              <a:rPr lang="en-US" dirty="0"/>
              <a:t> data based on specified </a:t>
            </a:r>
            <a:r>
              <a:rPr lang="en-US" dirty="0" err="1"/>
              <a:t>hashtaged</a:t>
            </a:r>
            <a:r>
              <a:rPr lang="en-US" dirty="0"/>
              <a:t> parameters.  In order to do this, I did a simply google search on popular anti and pro vax hashtags. </a:t>
            </a:r>
          </a:p>
          <a:p>
            <a:endParaRPr lang="en-US" dirty="0"/>
          </a:p>
          <a:p>
            <a:r>
              <a:rPr lang="en-US" dirty="0"/>
              <a:t>Second method that I used is Snorkel, a platform that contains data labeling tool. </a:t>
            </a:r>
          </a:p>
          <a:p>
            <a:endParaRPr lang="en-US" dirty="0"/>
          </a:p>
          <a:p>
            <a:endParaRPr lang="en-US" dirty="0"/>
          </a:p>
        </p:txBody>
      </p:sp>
      <p:sp>
        <p:nvSpPr>
          <p:cNvPr id="4" name="Slide Number Placeholder 3"/>
          <p:cNvSpPr>
            <a:spLocks noGrp="1"/>
          </p:cNvSpPr>
          <p:nvPr>
            <p:ph type="sldNum" sz="quarter" idx="5"/>
          </p:nvPr>
        </p:nvSpPr>
        <p:spPr/>
        <p:txBody>
          <a:bodyPr/>
          <a:lstStyle/>
          <a:p>
            <a:fld id="{07D38F0C-C3F4-7546-B392-ACF4854D2147}" type="slidenum">
              <a:rPr lang="en-US" smtClean="0"/>
              <a:t>4</a:t>
            </a:fld>
            <a:endParaRPr lang="en-US"/>
          </a:p>
        </p:txBody>
      </p:sp>
    </p:spTree>
    <p:extLst>
      <p:ext uri="{BB962C8B-B14F-4D97-AF65-F5344CB8AC3E}">
        <p14:creationId xmlns:p14="http://schemas.microsoft.com/office/powerpoint/2010/main" val="65915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briefly explain what snorkel is and 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system that facilitates the process of building and managing training datasets without manual labelling. Because manually labeling millions of rows isn’t just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you would take for this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component of a Snorkel pipeline includes labelling functions, which are designed to be weak heuristic functions that predict a label given unlabeled data.  For example, it is as simple as just saying If the text contains the word booster, label it pro-vax. It doesn’t have to be too accurate, and in fact, they recommend that the functions are simple. After you make many of these functions, you compile them by taking a majority vote.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functions may have higher weights. </a:t>
            </a:r>
            <a:endParaRPr lang="en-US" dirty="0"/>
          </a:p>
        </p:txBody>
      </p:sp>
      <p:sp>
        <p:nvSpPr>
          <p:cNvPr id="4" name="Slide Number Placeholder 3"/>
          <p:cNvSpPr>
            <a:spLocks noGrp="1"/>
          </p:cNvSpPr>
          <p:nvPr>
            <p:ph type="sldNum" sz="quarter" idx="5"/>
          </p:nvPr>
        </p:nvSpPr>
        <p:spPr/>
        <p:txBody>
          <a:bodyPr/>
          <a:lstStyle/>
          <a:p>
            <a:fld id="{07D38F0C-C3F4-7546-B392-ACF4854D2147}" type="slidenum">
              <a:rPr lang="en-US" smtClean="0"/>
              <a:t>5</a:t>
            </a:fld>
            <a:endParaRPr lang="en-US"/>
          </a:p>
        </p:txBody>
      </p:sp>
    </p:spTree>
    <p:extLst>
      <p:ext uri="{BB962C8B-B14F-4D97-AF65-F5344CB8AC3E}">
        <p14:creationId xmlns:p14="http://schemas.microsoft.com/office/powerpoint/2010/main" val="86890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are the datasets that I used for this projects. I scraped them using </a:t>
            </a:r>
            <a:r>
              <a:rPr lang="en-US" dirty="0" err="1"/>
              <a:t>SNScrape</a:t>
            </a:r>
            <a:r>
              <a:rPr lang="en-US" dirty="0"/>
              <a:t> API that allows me to specify a search field and request the most recent posts of specified number of posts. </a:t>
            </a:r>
          </a:p>
          <a:p>
            <a:r>
              <a:rPr lang="en-US" dirty="0"/>
              <a:t>I did 2 separate scraping for hashtag labeled and unlabeled data. To get the hashtag labeled data, I simply specified the list of hashtags depending on the label that I want to get – pro or anti vax. </a:t>
            </a:r>
          </a:p>
          <a:p>
            <a:endParaRPr lang="en-US" dirty="0"/>
          </a:p>
          <a:p>
            <a:r>
              <a:rPr lang="en-US" dirty="0"/>
              <a:t>unlabeled data, I just made general specification on covid19 vaccine across different dates. </a:t>
            </a:r>
          </a:p>
          <a:p>
            <a:endParaRPr lang="en-US" dirty="0"/>
          </a:p>
          <a:p>
            <a:endParaRPr lang="en-US" dirty="0"/>
          </a:p>
        </p:txBody>
      </p:sp>
      <p:sp>
        <p:nvSpPr>
          <p:cNvPr id="4" name="Slide Number Placeholder 3"/>
          <p:cNvSpPr>
            <a:spLocks noGrp="1"/>
          </p:cNvSpPr>
          <p:nvPr>
            <p:ph type="sldNum" sz="quarter" idx="5"/>
          </p:nvPr>
        </p:nvSpPr>
        <p:spPr/>
        <p:txBody>
          <a:bodyPr/>
          <a:lstStyle/>
          <a:p>
            <a:fld id="{07D38F0C-C3F4-7546-B392-ACF4854D2147}" type="slidenum">
              <a:rPr lang="en-US" smtClean="0"/>
              <a:t>6</a:t>
            </a:fld>
            <a:endParaRPr lang="en-US"/>
          </a:p>
        </p:txBody>
      </p:sp>
    </p:spTree>
    <p:extLst>
      <p:ext uri="{BB962C8B-B14F-4D97-AF65-F5344CB8AC3E}">
        <p14:creationId xmlns:p14="http://schemas.microsoft.com/office/powerpoint/2010/main" val="228890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first went on to explore some of the features in the hashtag labeled data to see what features may be helpful and possibly apply to the labeling function. I first examined whether there were any hashtags other than the ones used for labeled data scraping that were prevalent in each class of text. These were some top hashtags found from each dataset, and n is the number of times mentioned. </a:t>
            </a:r>
          </a:p>
        </p:txBody>
      </p:sp>
      <p:sp>
        <p:nvSpPr>
          <p:cNvPr id="4" name="Slide Number Placeholder 3"/>
          <p:cNvSpPr>
            <a:spLocks noGrp="1"/>
          </p:cNvSpPr>
          <p:nvPr>
            <p:ph type="sldNum" sz="quarter" idx="5"/>
          </p:nvPr>
        </p:nvSpPr>
        <p:spPr/>
        <p:txBody>
          <a:bodyPr/>
          <a:lstStyle/>
          <a:p>
            <a:fld id="{07D38F0C-C3F4-7546-B392-ACF4854D2147}" type="slidenum">
              <a:rPr lang="en-US" smtClean="0"/>
              <a:t>7</a:t>
            </a:fld>
            <a:endParaRPr lang="en-US"/>
          </a:p>
        </p:txBody>
      </p:sp>
    </p:spTree>
    <p:extLst>
      <p:ext uri="{BB962C8B-B14F-4D97-AF65-F5344CB8AC3E}">
        <p14:creationId xmlns:p14="http://schemas.microsoft.com/office/powerpoint/2010/main" val="121898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38F0C-C3F4-7546-B392-ACF4854D2147}" type="slidenum">
              <a:rPr lang="en-US" smtClean="0"/>
              <a:t>10</a:t>
            </a:fld>
            <a:endParaRPr lang="en-US"/>
          </a:p>
        </p:txBody>
      </p:sp>
    </p:spTree>
    <p:extLst>
      <p:ext uri="{BB962C8B-B14F-4D97-AF65-F5344CB8AC3E}">
        <p14:creationId xmlns:p14="http://schemas.microsoft.com/office/powerpoint/2010/main" val="121954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1070-E601-C3EA-46CE-BCFAC291E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E07346-DBF8-6BD6-CFCD-4F6154DD92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71632-3864-AF08-7857-8C2630B9409D}"/>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5" name="Footer Placeholder 4">
            <a:extLst>
              <a:ext uri="{FF2B5EF4-FFF2-40B4-BE49-F238E27FC236}">
                <a16:creationId xmlns:a16="http://schemas.microsoft.com/office/drawing/2014/main" id="{1D941D57-8098-18FE-EAF2-6E4409EC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F0947-19BE-3C95-2F72-17F1F37F8ED0}"/>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314255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7DF-8010-60D7-742B-FA26DA583F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6954D-DDE1-EA90-B291-8BF28BF47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F38A5-3444-87DC-9A1A-89AA446F7759}"/>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5" name="Footer Placeholder 4">
            <a:extLst>
              <a:ext uri="{FF2B5EF4-FFF2-40B4-BE49-F238E27FC236}">
                <a16:creationId xmlns:a16="http://schemas.microsoft.com/office/drawing/2014/main" id="{0511C2BC-0DE6-6B73-C9DE-A36BA6EBA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55992-0066-2098-F976-20338D4AD040}"/>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58303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FD295-46C8-427A-9359-7BD2238C8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128E5-C9A8-C45E-AAF2-DB83EF0ED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2FC1F-8916-CEAE-4A4F-55802DFD2975}"/>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5" name="Footer Placeholder 4">
            <a:extLst>
              <a:ext uri="{FF2B5EF4-FFF2-40B4-BE49-F238E27FC236}">
                <a16:creationId xmlns:a16="http://schemas.microsoft.com/office/drawing/2014/main" id="{B0881F43-2B5A-5E99-89D0-BD9E2C8E9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4C44-02C4-C954-66D9-A94E33E74ABF}"/>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3763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BAC-BEBE-AA8B-F0E6-AB3ECACB0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ED169-36A7-D5CA-48B3-3C83722D7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19657-58B5-526A-E428-2F68A8CADC65}"/>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5" name="Footer Placeholder 4">
            <a:extLst>
              <a:ext uri="{FF2B5EF4-FFF2-40B4-BE49-F238E27FC236}">
                <a16:creationId xmlns:a16="http://schemas.microsoft.com/office/drawing/2014/main" id="{DB399376-485E-99AB-CC69-13C7FA246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AC231-7E75-9F9A-EEE9-660B1E245AE8}"/>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117175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D83B-C9BA-ED52-FD64-BB949FE74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52DA2-FDFD-216F-2DDF-AD86F095A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F4D0F-FC80-CB9D-F30C-F3D19AD8435B}"/>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5" name="Footer Placeholder 4">
            <a:extLst>
              <a:ext uri="{FF2B5EF4-FFF2-40B4-BE49-F238E27FC236}">
                <a16:creationId xmlns:a16="http://schemas.microsoft.com/office/drawing/2014/main" id="{E3B1721B-7092-4199-5AC6-268217DCD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6026E-1B96-3217-562B-0CB78C5382CD}"/>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138868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68A2-7E52-D38F-D59B-01F7BE654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EF363-269A-5504-BD2C-F1885DBD7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84A10-D3BB-410D-276F-1E826196D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70D86-D3D0-1FD5-F901-C4825A2D6A8A}"/>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6" name="Footer Placeholder 5">
            <a:extLst>
              <a:ext uri="{FF2B5EF4-FFF2-40B4-BE49-F238E27FC236}">
                <a16:creationId xmlns:a16="http://schemas.microsoft.com/office/drawing/2014/main" id="{BB16B981-DE45-3E69-1D6E-EC0759A31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7AEEA-4986-223A-B245-CE5096BA1C14}"/>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84911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CAB-4362-9FDB-3E13-17F669E82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5D7D8-2C8F-3002-5F30-0FB3B0CB9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6DA33-6CF0-B104-F0C1-D33296410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D133CA-AC30-314A-B884-601DF62BB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86589-B308-5406-D368-D6699DE455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BC821-C341-3EDF-0360-96D84C582665}"/>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8" name="Footer Placeholder 7">
            <a:extLst>
              <a:ext uri="{FF2B5EF4-FFF2-40B4-BE49-F238E27FC236}">
                <a16:creationId xmlns:a16="http://schemas.microsoft.com/office/drawing/2014/main" id="{221FE933-4737-88BC-359F-8ED0705D5E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84ED78-1E56-08B4-B03F-DCD281B05802}"/>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37532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A7D3-7B07-A711-CF19-E8BCF99FA9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6635EA-B540-A4D4-ACC3-228720968F47}"/>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4" name="Footer Placeholder 3">
            <a:extLst>
              <a:ext uri="{FF2B5EF4-FFF2-40B4-BE49-F238E27FC236}">
                <a16:creationId xmlns:a16="http://schemas.microsoft.com/office/drawing/2014/main" id="{79FC6CBB-4C2C-A5FC-3959-F7B05A312D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F62651-AA9A-CA3A-9E4C-DD58F4027C00}"/>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421796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5A852-B71D-DA32-0E79-643384CDB140}"/>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3" name="Footer Placeholder 2">
            <a:extLst>
              <a:ext uri="{FF2B5EF4-FFF2-40B4-BE49-F238E27FC236}">
                <a16:creationId xmlns:a16="http://schemas.microsoft.com/office/drawing/2014/main" id="{F4B335A2-1B47-4AA0-B6B4-3CAD0A8207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AFE3E0-9053-CE1F-FDF8-E643E30B821C}"/>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179353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04F3-9207-2DE5-84AA-263662964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9C8E6-26B2-76DC-4324-E5C9E1464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12650-A3E3-27CB-3894-3107F4FED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42308-A78E-3B72-16E6-0BF834BDF26F}"/>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6" name="Footer Placeholder 5">
            <a:extLst>
              <a:ext uri="{FF2B5EF4-FFF2-40B4-BE49-F238E27FC236}">
                <a16:creationId xmlns:a16="http://schemas.microsoft.com/office/drawing/2014/main" id="{97AA597B-5DE9-12C8-8A6B-DC983DB6E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8BCA9-8B51-387D-98A5-E382FF72B8AD}"/>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144499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657C-5290-351E-4E3E-2D95146A2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4ADB63-8292-6A36-05BF-DDC2936D3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A4176-C603-2F2B-38C2-A61DCA606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54482-63B9-8112-CB17-A818D651D256}"/>
              </a:ext>
            </a:extLst>
          </p:cNvPr>
          <p:cNvSpPr>
            <a:spLocks noGrp="1"/>
          </p:cNvSpPr>
          <p:nvPr>
            <p:ph type="dt" sz="half" idx="10"/>
          </p:nvPr>
        </p:nvSpPr>
        <p:spPr/>
        <p:txBody>
          <a:bodyPr/>
          <a:lstStyle/>
          <a:p>
            <a:fld id="{BA2B596B-C2E7-2E46-8C61-3A9022159246}" type="datetimeFigureOut">
              <a:rPr lang="en-US" smtClean="0"/>
              <a:t>8/16/22</a:t>
            </a:fld>
            <a:endParaRPr lang="en-US"/>
          </a:p>
        </p:txBody>
      </p:sp>
      <p:sp>
        <p:nvSpPr>
          <p:cNvPr id="6" name="Footer Placeholder 5">
            <a:extLst>
              <a:ext uri="{FF2B5EF4-FFF2-40B4-BE49-F238E27FC236}">
                <a16:creationId xmlns:a16="http://schemas.microsoft.com/office/drawing/2014/main" id="{9B2732B7-7098-7DDE-40F7-861CD06A3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F0D7B-9F64-F1AE-C0E1-B726634075B1}"/>
              </a:ext>
            </a:extLst>
          </p:cNvPr>
          <p:cNvSpPr>
            <a:spLocks noGrp="1"/>
          </p:cNvSpPr>
          <p:nvPr>
            <p:ph type="sldNum" sz="quarter" idx="12"/>
          </p:nvPr>
        </p:nvSpPr>
        <p:spPr/>
        <p:txBody>
          <a:bodyPr/>
          <a:lstStyle/>
          <a:p>
            <a:fld id="{82AA78B4-C9D1-3443-AC48-AB1BB040E5D4}" type="slidenum">
              <a:rPr lang="en-US" smtClean="0"/>
              <a:t>‹#›</a:t>
            </a:fld>
            <a:endParaRPr lang="en-US"/>
          </a:p>
        </p:txBody>
      </p:sp>
    </p:spTree>
    <p:extLst>
      <p:ext uri="{BB962C8B-B14F-4D97-AF65-F5344CB8AC3E}">
        <p14:creationId xmlns:p14="http://schemas.microsoft.com/office/powerpoint/2010/main" val="42065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A5CDE-9544-D0DA-1AF7-04D763025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AD9208-2207-1B45-5527-E2D04028D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4700A-7AE3-2881-4349-A0FA15B49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B596B-C2E7-2E46-8C61-3A9022159246}" type="datetimeFigureOut">
              <a:rPr lang="en-US" smtClean="0"/>
              <a:t>8/16/22</a:t>
            </a:fld>
            <a:endParaRPr lang="en-US"/>
          </a:p>
        </p:txBody>
      </p:sp>
      <p:sp>
        <p:nvSpPr>
          <p:cNvPr id="5" name="Footer Placeholder 4">
            <a:extLst>
              <a:ext uri="{FF2B5EF4-FFF2-40B4-BE49-F238E27FC236}">
                <a16:creationId xmlns:a16="http://schemas.microsoft.com/office/drawing/2014/main" id="{7250B9AE-FBCB-84BA-C054-9D5762A45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74854A-9E95-E6C1-2083-C8EFA2180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A78B4-C9D1-3443-AC48-AB1BB040E5D4}" type="slidenum">
              <a:rPr lang="en-US" smtClean="0"/>
              <a:t>‹#›</a:t>
            </a:fld>
            <a:endParaRPr lang="en-US"/>
          </a:p>
        </p:txBody>
      </p:sp>
    </p:spTree>
    <p:extLst>
      <p:ext uri="{BB962C8B-B14F-4D97-AF65-F5344CB8AC3E}">
        <p14:creationId xmlns:p14="http://schemas.microsoft.com/office/powerpoint/2010/main" val="921589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527D0-5D83-FC79-DFE7-5DB470AB3905}"/>
              </a:ext>
            </a:extLst>
          </p:cNvPr>
          <p:cNvSpPr>
            <a:spLocks noGrp="1"/>
          </p:cNvSpPr>
          <p:nvPr>
            <p:ph type="ctrTitle"/>
          </p:nvPr>
        </p:nvSpPr>
        <p:spPr>
          <a:xfrm>
            <a:off x="6441929" y="959536"/>
            <a:ext cx="5334930" cy="3004145"/>
          </a:xfrm>
        </p:spPr>
        <p:txBody>
          <a:bodyPr>
            <a:normAutofit/>
          </a:bodyPr>
          <a:lstStyle/>
          <a:p>
            <a:pPr algn="l"/>
            <a:r>
              <a:rPr lang="en-US" sz="4800" dirty="0">
                <a:highlight>
                  <a:srgbClr val="C0C0C0"/>
                </a:highlight>
                <a:latin typeface="Kefa" panose="02000506000000020004" pitchFamily="2" charset="77"/>
                <a:ea typeface="Baskerville" panose="02020502070401020303" pitchFamily="18" charset="0"/>
                <a:cs typeface="Angsana New" panose="02020603050405020304" pitchFamily="18" charset="-34"/>
              </a:rPr>
              <a:t>COVID19 Vaccine Twitter Posts: Data Labeling and Text Classification</a:t>
            </a:r>
          </a:p>
        </p:txBody>
      </p:sp>
      <p:sp>
        <p:nvSpPr>
          <p:cNvPr id="3" name="Subtitle 2">
            <a:extLst>
              <a:ext uri="{FF2B5EF4-FFF2-40B4-BE49-F238E27FC236}">
                <a16:creationId xmlns:a16="http://schemas.microsoft.com/office/drawing/2014/main" id="{C7080639-7406-39B8-A1B3-EB1536FBCC94}"/>
              </a:ext>
            </a:extLst>
          </p:cNvPr>
          <p:cNvSpPr>
            <a:spLocks noGrp="1"/>
          </p:cNvSpPr>
          <p:nvPr>
            <p:ph type="subTitle" idx="1"/>
          </p:nvPr>
        </p:nvSpPr>
        <p:spPr>
          <a:xfrm>
            <a:off x="6579342" y="4316233"/>
            <a:ext cx="5334931" cy="2189214"/>
          </a:xfrm>
        </p:spPr>
        <p:txBody>
          <a:bodyPr anchor="ctr">
            <a:normAutofit/>
          </a:bodyPr>
          <a:lstStyle/>
          <a:p>
            <a:pPr algn="l">
              <a:lnSpc>
                <a:spcPct val="100000"/>
              </a:lnSpc>
            </a:pPr>
            <a:r>
              <a:rPr lang="en-US" sz="3200" dirty="0">
                <a:highlight>
                  <a:srgbClr val="C0C0C0"/>
                </a:highlight>
                <a:latin typeface="Kefa" panose="02000506000000020004" pitchFamily="2" charset="77"/>
                <a:ea typeface="Baskerville" panose="02020502070401020303" pitchFamily="18" charset="0"/>
                <a:cs typeface="Angsana New" panose="02020603050405020304" pitchFamily="18" charset="-34"/>
              </a:rPr>
              <a:t>Rhoeun Park</a:t>
            </a:r>
          </a:p>
          <a:p>
            <a:pPr algn="l">
              <a:lnSpc>
                <a:spcPct val="100000"/>
              </a:lnSpc>
            </a:pPr>
            <a:r>
              <a:rPr lang="en-US" sz="3200" dirty="0">
                <a:highlight>
                  <a:srgbClr val="C0C0C0"/>
                </a:highlight>
                <a:latin typeface="Kefa" panose="02000506000000020004" pitchFamily="2" charset="77"/>
                <a:ea typeface="Baskerville" panose="02020502070401020303" pitchFamily="18" charset="0"/>
                <a:cs typeface="Angsana New" panose="02020603050405020304" pitchFamily="18" charset="-34"/>
              </a:rPr>
              <a:t>dsir-fx-222</a:t>
            </a:r>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Curative - Crunchbase Company Profile &amp; Funding">
            <a:extLst>
              <a:ext uri="{FF2B5EF4-FFF2-40B4-BE49-F238E27FC236}">
                <a16:creationId xmlns:a16="http://schemas.microsoft.com/office/drawing/2014/main" id="{9F22FF58-3C26-4186-F458-A279D03641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 b="7"/>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48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6522F-8FFE-C553-4168-24606A39F2BE}"/>
              </a:ext>
            </a:extLst>
          </p:cNvPr>
          <p:cNvSpPr>
            <a:spLocks noGrp="1"/>
          </p:cNvSpPr>
          <p:nvPr>
            <p:ph type="title"/>
          </p:nvPr>
        </p:nvSpPr>
        <p:spPr>
          <a:xfrm>
            <a:off x="635000" y="640823"/>
            <a:ext cx="3418659" cy="5583148"/>
          </a:xfrm>
        </p:spPr>
        <p:txBody>
          <a:bodyPr anchor="ctr">
            <a:normAutofit/>
          </a:bodyPr>
          <a:lstStyle/>
          <a:p>
            <a:r>
              <a:rPr lang="en-US" sz="5400" dirty="0">
                <a:latin typeface="Kefa" panose="02000506000000020004" pitchFamily="2" charset="77"/>
              </a:rPr>
              <a:t>Snorkel Results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09073F-423E-FA34-66BD-EDE680977238}"/>
              </a:ext>
            </a:extLst>
          </p:cNvPr>
          <p:cNvGraphicFramePr>
            <a:graphicFrameLocks noGrp="1"/>
          </p:cNvGraphicFramePr>
          <p:nvPr>
            <p:ph idx="1"/>
            <p:extLst>
              <p:ext uri="{D42A27DB-BD31-4B8C-83A1-F6EECF244321}">
                <p14:modId xmlns:p14="http://schemas.microsoft.com/office/powerpoint/2010/main" val="63077496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348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D6CD-C29A-9148-4DEE-216DF6ECD4C5}"/>
              </a:ext>
            </a:extLst>
          </p:cNvPr>
          <p:cNvSpPr>
            <a:spLocks noGrp="1"/>
          </p:cNvSpPr>
          <p:nvPr>
            <p:ph type="title"/>
          </p:nvPr>
        </p:nvSpPr>
        <p:spPr/>
        <p:txBody>
          <a:bodyPr/>
          <a:lstStyle/>
          <a:p>
            <a:r>
              <a:rPr lang="en-US" dirty="0">
                <a:solidFill>
                  <a:schemeClr val="bg1">
                    <a:lumMod val="50000"/>
                  </a:schemeClr>
                </a:solidFill>
                <a:latin typeface="Kefa" panose="02000506000000020004" pitchFamily="2" charset="77"/>
              </a:rPr>
              <a:t>Model results – Hashtag Labeled</a:t>
            </a:r>
          </a:p>
        </p:txBody>
      </p:sp>
      <p:pic>
        <p:nvPicPr>
          <p:cNvPr id="3074" name="Picture 2">
            <a:extLst>
              <a:ext uri="{FF2B5EF4-FFF2-40B4-BE49-F238E27FC236}">
                <a16:creationId xmlns:a16="http://schemas.microsoft.com/office/drawing/2014/main" id="{06377E3E-ED12-F12F-022D-9A83B4F2B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74524"/>
            <a:ext cx="4051300" cy="3327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2C2D77C-9C46-FD5E-DC7F-543925FC2007}"/>
              </a:ext>
            </a:extLst>
          </p:cNvPr>
          <p:cNvGraphicFramePr>
            <a:graphicFrameLocks noGrp="1"/>
          </p:cNvGraphicFramePr>
          <p:nvPr>
            <p:extLst>
              <p:ext uri="{D42A27DB-BD31-4B8C-83A1-F6EECF244321}">
                <p14:modId xmlns:p14="http://schemas.microsoft.com/office/powerpoint/2010/main" val="2320029481"/>
              </p:ext>
            </p:extLst>
          </p:nvPr>
        </p:nvGraphicFramePr>
        <p:xfrm>
          <a:off x="5654707" y="2901542"/>
          <a:ext cx="6145994" cy="1901688"/>
        </p:xfrm>
        <a:graphic>
          <a:graphicData uri="http://schemas.openxmlformats.org/drawingml/2006/table">
            <a:tbl>
              <a:tblPr firstRow="1">
                <a:tableStyleId>{7DF18680-E054-41AD-8BC1-D1AEF772440D}</a:tableStyleId>
              </a:tblPr>
              <a:tblGrid>
                <a:gridCol w="1519934">
                  <a:extLst>
                    <a:ext uri="{9D8B030D-6E8A-4147-A177-3AD203B41FA5}">
                      <a16:colId xmlns:a16="http://schemas.microsoft.com/office/drawing/2014/main" val="3122795579"/>
                    </a:ext>
                  </a:extLst>
                </a:gridCol>
                <a:gridCol w="1542020">
                  <a:extLst>
                    <a:ext uri="{9D8B030D-6E8A-4147-A177-3AD203B41FA5}">
                      <a16:colId xmlns:a16="http://schemas.microsoft.com/office/drawing/2014/main" val="179359463"/>
                    </a:ext>
                  </a:extLst>
                </a:gridCol>
                <a:gridCol w="1542020">
                  <a:extLst>
                    <a:ext uri="{9D8B030D-6E8A-4147-A177-3AD203B41FA5}">
                      <a16:colId xmlns:a16="http://schemas.microsoft.com/office/drawing/2014/main" val="373138867"/>
                    </a:ext>
                  </a:extLst>
                </a:gridCol>
                <a:gridCol w="1542020">
                  <a:extLst>
                    <a:ext uri="{9D8B030D-6E8A-4147-A177-3AD203B41FA5}">
                      <a16:colId xmlns:a16="http://schemas.microsoft.com/office/drawing/2014/main" val="3436009223"/>
                    </a:ext>
                  </a:extLst>
                </a:gridCol>
              </a:tblGrid>
              <a:tr h="475422">
                <a:tc>
                  <a:txBody>
                    <a:bodyPr/>
                    <a:lstStyle/>
                    <a:p>
                      <a:pPr algn="ctr"/>
                      <a:r>
                        <a:rPr lang="en-US" b="1" dirty="0">
                          <a:effectLst/>
                          <a:latin typeface="Kefa" panose="02000506000000020004" pitchFamily="2" charset="77"/>
                        </a:rPr>
                        <a:t>precision</a:t>
                      </a:r>
                    </a:p>
                  </a:txBody>
                  <a:tcPr marL="123825" marR="123825" marT="57150" marB="57150" anchor="ctr"/>
                </a:tc>
                <a:tc>
                  <a:txBody>
                    <a:bodyPr/>
                    <a:lstStyle/>
                    <a:p>
                      <a:pPr algn="ctr"/>
                      <a:r>
                        <a:rPr lang="en-US" b="1" dirty="0">
                          <a:effectLst/>
                          <a:latin typeface="Kefa" panose="02000506000000020004" pitchFamily="2" charset="77"/>
                        </a:rPr>
                        <a:t>recall</a:t>
                      </a:r>
                    </a:p>
                  </a:txBody>
                  <a:tcPr marL="123825" marR="123825" marT="57150" marB="57150" anchor="ctr"/>
                </a:tc>
                <a:tc>
                  <a:txBody>
                    <a:bodyPr/>
                    <a:lstStyle/>
                    <a:p>
                      <a:pPr algn="ctr"/>
                      <a:r>
                        <a:rPr lang="en-US" b="1" dirty="0">
                          <a:effectLst/>
                          <a:latin typeface="Kefa" panose="02000506000000020004" pitchFamily="2" charset="77"/>
                        </a:rPr>
                        <a:t>f1-score</a:t>
                      </a:r>
                    </a:p>
                  </a:txBody>
                  <a:tcPr marL="123825" marR="123825" marT="57150" marB="57150" anchor="ctr"/>
                </a:tc>
                <a:tc>
                  <a:txBody>
                    <a:bodyPr/>
                    <a:lstStyle/>
                    <a:p>
                      <a:pPr algn="ctr"/>
                      <a:endParaRPr lang="en-US" dirty="0">
                        <a:latin typeface="Kefa" panose="02000506000000020004" pitchFamily="2" charset="77"/>
                      </a:endParaRPr>
                    </a:p>
                  </a:txBody>
                  <a:tcPr anchor="ctr"/>
                </a:tc>
                <a:extLst>
                  <a:ext uri="{0D108BD9-81ED-4DB2-BD59-A6C34878D82A}">
                    <a16:rowId xmlns:a16="http://schemas.microsoft.com/office/drawing/2014/main" val="932438612"/>
                  </a:ext>
                </a:extLst>
              </a:tr>
              <a:tr h="475422">
                <a:tc>
                  <a:txBody>
                    <a:bodyPr/>
                    <a:lstStyle/>
                    <a:p>
                      <a:pPr algn="ctr"/>
                      <a:r>
                        <a:rPr lang="en-US" dirty="0">
                          <a:solidFill>
                            <a:schemeClr val="bg1">
                              <a:lumMod val="50000"/>
                            </a:schemeClr>
                          </a:solidFill>
                          <a:effectLst/>
                          <a:latin typeface="Kefa" panose="02000506000000020004" pitchFamily="2" charset="77"/>
                        </a:rPr>
                        <a:t>0</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0.75</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0.82</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0.78</a:t>
                      </a:r>
                    </a:p>
                  </a:txBody>
                  <a:tcPr marL="123825" marR="123825" marT="57150" marB="57150" anchor="ctr"/>
                </a:tc>
                <a:extLst>
                  <a:ext uri="{0D108BD9-81ED-4DB2-BD59-A6C34878D82A}">
                    <a16:rowId xmlns:a16="http://schemas.microsoft.com/office/drawing/2014/main" val="1544750876"/>
                  </a:ext>
                </a:extLst>
              </a:tr>
              <a:tr h="475422">
                <a:tc>
                  <a:txBody>
                    <a:bodyPr/>
                    <a:lstStyle/>
                    <a:p>
                      <a:pPr algn="ctr"/>
                      <a:r>
                        <a:rPr lang="en-US" dirty="0">
                          <a:solidFill>
                            <a:schemeClr val="bg1">
                              <a:lumMod val="50000"/>
                            </a:schemeClr>
                          </a:solidFill>
                          <a:effectLst/>
                          <a:latin typeface="Kefa" panose="02000506000000020004" pitchFamily="2" charset="77"/>
                        </a:rPr>
                        <a:t>1</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0.79</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0.72</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0.76</a:t>
                      </a:r>
                    </a:p>
                  </a:txBody>
                  <a:tcPr marL="123825" marR="123825" marT="57150" marB="57150" anchor="ctr"/>
                </a:tc>
                <a:extLst>
                  <a:ext uri="{0D108BD9-81ED-4DB2-BD59-A6C34878D82A}">
                    <a16:rowId xmlns:a16="http://schemas.microsoft.com/office/drawing/2014/main" val="3242085408"/>
                  </a:ext>
                </a:extLst>
              </a:tr>
              <a:tr h="475422">
                <a:tc>
                  <a:txBody>
                    <a:bodyPr/>
                    <a:lstStyle/>
                    <a:p>
                      <a:pPr algn="ctr"/>
                      <a:r>
                        <a:rPr lang="en-US" dirty="0">
                          <a:solidFill>
                            <a:schemeClr val="bg1">
                              <a:lumMod val="50000"/>
                            </a:schemeClr>
                          </a:solidFill>
                          <a:effectLst/>
                          <a:latin typeface="Kefa" panose="02000506000000020004" pitchFamily="2" charset="77"/>
                        </a:rPr>
                        <a:t>accuracy</a:t>
                      </a:r>
                    </a:p>
                  </a:txBody>
                  <a:tcPr marL="123825" marR="123825" marT="57150" marB="57150" anchor="ctr"/>
                </a:tc>
                <a:tc>
                  <a:txBody>
                    <a:bodyPr/>
                    <a:lstStyle/>
                    <a:p>
                      <a:pPr algn="ctr"/>
                      <a:endParaRPr lang="en-US" dirty="0">
                        <a:solidFill>
                          <a:schemeClr val="bg1">
                            <a:lumMod val="50000"/>
                          </a:schemeClr>
                        </a:solidFill>
                        <a:effectLst/>
                        <a:latin typeface="Kefa" panose="02000506000000020004" pitchFamily="2" charset="77"/>
                      </a:endParaRPr>
                    </a:p>
                  </a:txBody>
                  <a:tcPr marL="123825" marR="123825" marT="57150" marB="57150" anchor="ctr"/>
                </a:tc>
                <a:tc>
                  <a:txBody>
                    <a:bodyPr/>
                    <a:lstStyle/>
                    <a:p>
                      <a:pPr algn="ctr"/>
                      <a:endParaRPr lang="en-US" dirty="0">
                        <a:solidFill>
                          <a:schemeClr val="bg1">
                            <a:lumMod val="50000"/>
                          </a:schemeClr>
                        </a:solidFill>
                        <a:effectLst/>
                        <a:latin typeface="Kefa" panose="02000506000000020004" pitchFamily="2" charset="77"/>
                      </a:endParaRP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0.77</a:t>
                      </a:r>
                    </a:p>
                  </a:txBody>
                  <a:tcPr marL="123825" marR="123825" marT="57150" marB="57150" anchor="ctr"/>
                </a:tc>
                <a:extLst>
                  <a:ext uri="{0D108BD9-81ED-4DB2-BD59-A6C34878D82A}">
                    <a16:rowId xmlns:a16="http://schemas.microsoft.com/office/drawing/2014/main" val="2453436091"/>
                  </a:ext>
                </a:extLst>
              </a:tr>
            </a:tbl>
          </a:graphicData>
        </a:graphic>
      </p:graphicFrame>
    </p:spTree>
    <p:extLst>
      <p:ext uri="{BB962C8B-B14F-4D97-AF65-F5344CB8AC3E}">
        <p14:creationId xmlns:p14="http://schemas.microsoft.com/office/powerpoint/2010/main" val="144600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5036-B0E7-B70C-BF2E-D50156A50B4C}"/>
              </a:ext>
            </a:extLst>
          </p:cNvPr>
          <p:cNvSpPr>
            <a:spLocks noGrp="1"/>
          </p:cNvSpPr>
          <p:nvPr>
            <p:ph type="title"/>
          </p:nvPr>
        </p:nvSpPr>
        <p:spPr/>
        <p:txBody>
          <a:bodyPr/>
          <a:lstStyle/>
          <a:p>
            <a:r>
              <a:rPr lang="en-US" dirty="0">
                <a:solidFill>
                  <a:schemeClr val="bg1">
                    <a:lumMod val="50000"/>
                  </a:schemeClr>
                </a:solidFill>
                <a:latin typeface="Kefa" panose="02000506000000020004" pitchFamily="2" charset="77"/>
              </a:rPr>
              <a:t>Model results – Snorkel Labeled</a:t>
            </a:r>
            <a:endParaRPr lang="en-US" dirty="0"/>
          </a:p>
        </p:txBody>
      </p:sp>
      <p:pic>
        <p:nvPicPr>
          <p:cNvPr id="4098" name="Picture 2">
            <a:extLst>
              <a:ext uri="{FF2B5EF4-FFF2-40B4-BE49-F238E27FC236}">
                <a16:creationId xmlns:a16="http://schemas.microsoft.com/office/drawing/2014/main" id="{739F6E9D-82D4-5D06-2652-52E3CE16B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96145"/>
            <a:ext cx="4127500" cy="337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7F8061F7-499C-CC7A-5131-18AA95BDB81A}"/>
              </a:ext>
            </a:extLst>
          </p:cNvPr>
          <p:cNvGraphicFramePr>
            <a:graphicFrameLocks noGrp="1"/>
          </p:cNvGraphicFramePr>
          <p:nvPr>
            <p:extLst>
              <p:ext uri="{D42A27DB-BD31-4B8C-83A1-F6EECF244321}">
                <p14:modId xmlns:p14="http://schemas.microsoft.com/office/powerpoint/2010/main" val="1771598713"/>
              </p:ext>
            </p:extLst>
          </p:nvPr>
        </p:nvGraphicFramePr>
        <p:xfrm>
          <a:off x="5519352" y="3040117"/>
          <a:ext cx="5834448" cy="1684629"/>
        </p:xfrm>
        <a:graphic>
          <a:graphicData uri="http://schemas.openxmlformats.org/drawingml/2006/table">
            <a:tbl>
              <a:tblPr firstRow="1">
                <a:tableStyleId>{93296810-A885-4BE3-A3E7-6D5BEEA58F35}</a:tableStyleId>
              </a:tblPr>
              <a:tblGrid>
                <a:gridCol w="1457600">
                  <a:extLst>
                    <a:ext uri="{9D8B030D-6E8A-4147-A177-3AD203B41FA5}">
                      <a16:colId xmlns:a16="http://schemas.microsoft.com/office/drawing/2014/main" val="693951082"/>
                    </a:ext>
                  </a:extLst>
                </a:gridCol>
                <a:gridCol w="1459624">
                  <a:extLst>
                    <a:ext uri="{9D8B030D-6E8A-4147-A177-3AD203B41FA5}">
                      <a16:colId xmlns:a16="http://schemas.microsoft.com/office/drawing/2014/main" val="3718827386"/>
                    </a:ext>
                  </a:extLst>
                </a:gridCol>
                <a:gridCol w="1458612">
                  <a:extLst>
                    <a:ext uri="{9D8B030D-6E8A-4147-A177-3AD203B41FA5}">
                      <a16:colId xmlns:a16="http://schemas.microsoft.com/office/drawing/2014/main" val="3040024297"/>
                    </a:ext>
                  </a:extLst>
                </a:gridCol>
                <a:gridCol w="1458612">
                  <a:extLst>
                    <a:ext uri="{9D8B030D-6E8A-4147-A177-3AD203B41FA5}">
                      <a16:colId xmlns:a16="http://schemas.microsoft.com/office/drawing/2014/main" val="2783475571"/>
                    </a:ext>
                  </a:extLst>
                </a:gridCol>
              </a:tblGrid>
              <a:tr h="518769">
                <a:tc>
                  <a:txBody>
                    <a:bodyPr/>
                    <a:lstStyle/>
                    <a:p>
                      <a:pPr algn="ctr"/>
                      <a:r>
                        <a:rPr lang="en-US" b="1" dirty="0">
                          <a:effectLst/>
                          <a:latin typeface="Kefa" panose="02000506000000020004" pitchFamily="2" charset="77"/>
                        </a:rPr>
                        <a:t>precision</a:t>
                      </a:r>
                    </a:p>
                  </a:txBody>
                  <a:tcPr marL="123825" marR="123825" marT="57150" marB="57150" anchor="ctr"/>
                </a:tc>
                <a:tc>
                  <a:txBody>
                    <a:bodyPr/>
                    <a:lstStyle/>
                    <a:p>
                      <a:pPr algn="ctr"/>
                      <a:r>
                        <a:rPr lang="en-US" b="1">
                          <a:effectLst/>
                          <a:latin typeface="Kefa" panose="02000506000000020004" pitchFamily="2" charset="77"/>
                        </a:rPr>
                        <a:t>recall</a:t>
                      </a:r>
                    </a:p>
                  </a:txBody>
                  <a:tcPr marL="123825" marR="123825" marT="57150" marB="57150" anchor="ctr"/>
                </a:tc>
                <a:tc>
                  <a:txBody>
                    <a:bodyPr/>
                    <a:lstStyle/>
                    <a:p>
                      <a:pPr algn="ctr"/>
                      <a:r>
                        <a:rPr lang="en-US" b="1">
                          <a:effectLst/>
                          <a:latin typeface="Kefa" panose="02000506000000020004" pitchFamily="2" charset="77"/>
                        </a:rPr>
                        <a:t>f1-score</a:t>
                      </a:r>
                    </a:p>
                  </a:txBody>
                  <a:tcPr marL="123825" marR="123825" marT="57150" marB="57150" anchor="ctr"/>
                </a:tc>
                <a:tc>
                  <a:txBody>
                    <a:bodyPr/>
                    <a:lstStyle/>
                    <a:p>
                      <a:pPr algn="ctr"/>
                      <a:endParaRPr lang="en-US" dirty="0">
                        <a:latin typeface="Kefa" panose="02000506000000020004" pitchFamily="2" charset="77"/>
                      </a:endParaRPr>
                    </a:p>
                  </a:txBody>
                  <a:tcPr anchor="ctr"/>
                </a:tc>
                <a:extLst>
                  <a:ext uri="{0D108BD9-81ED-4DB2-BD59-A6C34878D82A}">
                    <a16:rowId xmlns:a16="http://schemas.microsoft.com/office/drawing/2014/main" val="3444385205"/>
                  </a:ext>
                </a:extLst>
              </a:tr>
              <a:tr h="304106">
                <a:tc>
                  <a:txBody>
                    <a:bodyPr/>
                    <a:lstStyle/>
                    <a:p>
                      <a:pPr algn="ctr"/>
                      <a:r>
                        <a:rPr lang="en-US" dirty="0">
                          <a:solidFill>
                            <a:schemeClr val="bg1">
                              <a:lumMod val="50000"/>
                            </a:schemeClr>
                          </a:solidFill>
                          <a:effectLst/>
                          <a:latin typeface="Kefa" panose="02000506000000020004" pitchFamily="2" charset="77"/>
                        </a:rPr>
                        <a:t>0</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0.61</a:t>
                      </a:r>
                    </a:p>
                  </a:txBody>
                  <a:tcPr marL="123825" marR="123825" marT="57150" marB="57150" anchor="ctr"/>
                </a:tc>
                <a:tc>
                  <a:txBody>
                    <a:bodyPr/>
                    <a:lstStyle/>
                    <a:p>
                      <a:pPr algn="ctr"/>
                      <a:r>
                        <a:rPr lang="en-US">
                          <a:solidFill>
                            <a:schemeClr val="bg1">
                              <a:lumMod val="50000"/>
                            </a:schemeClr>
                          </a:solidFill>
                          <a:effectLst/>
                          <a:latin typeface="Kefa" panose="02000506000000020004" pitchFamily="2" charset="77"/>
                        </a:rPr>
                        <a:t>0.84</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0.78</a:t>
                      </a:r>
                    </a:p>
                  </a:txBody>
                  <a:tcPr marL="123825" marR="123825" marT="57150" marB="57150" anchor="ctr"/>
                </a:tc>
                <a:extLst>
                  <a:ext uri="{0D108BD9-81ED-4DB2-BD59-A6C34878D82A}">
                    <a16:rowId xmlns:a16="http://schemas.microsoft.com/office/drawing/2014/main" val="2875181092"/>
                  </a:ext>
                </a:extLst>
              </a:tr>
              <a:tr h="304106">
                <a:tc>
                  <a:txBody>
                    <a:bodyPr/>
                    <a:lstStyle/>
                    <a:p>
                      <a:pPr algn="ctr"/>
                      <a:r>
                        <a:rPr lang="en-US" dirty="0">
                          <a:solidFill>
                            <a:schemeClr val="bg1">
                              <a:lumMod val="50000"/>
                            </a:schemeClr>
                          </a:solidFill>
                          <a:effectLst/>
                          <a:latin typeface="Kefa" panose="02000506000000020004" pitchFamily="2" charset="77"/>
                        </a:rPr>
                        <a:t>1</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0.97</a:t>
                      </a: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0.92</a:t>
                      </a:r>
                    </a:p>
                  </a:txBody>
                  <a:tcPr marL="123825" marR="123825" marT="57150" marB="57150" anchor="ctr"/>
                </a:tc>
                <a:tc>
                  <a:txBody>
                    <a:bodyPr/>
                    <a:lstStyle/>
                    <a:p>
                      <a:pPr algn="ctr"/>
                      <a:r>
                        <a:rPr lang="en-US">
                          <a:solidFill>
                            <a:schemeClr val="bg1">
                              <a:lumMod val="50000"/>
                            </a:schemeClr>
                          </a:solidFill>
                          <a:effectLst/>
                          <a:latin typeface="Kefa" panose="02000506000000020004" pitchFamily="2" charset="77"/>
                        </a:rPr>
                        <a:t>0.94</a:t>
                      </a:r>
                    </a:p>
                  </a:txBody>
                  <a:tcPr marL="123825" marR="123825" marT="57150" marB="57150" anchor="ctr"/>
                </a:tc>
                <a:extLst>
                  <a:ext uri="{0D108BD9-81ED-4DB2-BD59-A6C34878D82A}">
                    <a16:rowId xmlns:a16="http://schemas.microsoft.com/office/drawing/2014/main" val="2023963195"/>
                  </a:ext>
                </a:extLst>
              </a:tr>
              <a:tr h="304106">
                <a:tc>
                  <a:txBody>
                    <a:bodyPr/>
                    <a:lstStyle/>
                    <a:p>
                      <a:pPr algn="ctr"/>
                      <a:r>
                        <a:rPr lang="en-US">
                          <a:solidFill>
                            <a:schemeClr val="bg1">
                              <a:lumMod val="50000"/>
                            </a:schemeClr>
                          </a:solidFill>
                          <a:effectLst/>
                          <a:latin typeface="Kefa" panose="02000506000000020004" pitchFamily="2" charset="77"/>
                        </a:rPr>
                        <a:t>accuracy</a:t>
                      </a:r>
                    </a:p>
                  </a:txBody>
                  <a:tcPr marL="123825" marR="123825" marT="57150" marB="57150" anchor="ctr"/>
                </a:tc>
                <a:tc>
                  <a:txBody>
                    <a:bodyPr/>
                    <a:lstStyle/>
                    <a:p>
                      <a:pPr algn="ctr"/>
                      <a:endParaRPr lang="en-US">
                        <a:solidFill>
                          <a:schemeClr val="bg1">
                            <a:lumMod val="50000"/>
                          </a:schemeClr>
                        </a:solidFill>
                        <a:effectLst/>
                        <a:latin typeface="Kefa" panose="02000506000000020004" pitchFamily="2" charset="77"/>
                      </a:endParaRPr>
                    </a:p>
                  </a:txBody>
                  <a:tcPr marL="123825" marR="123825" marT="57150" marB="57150" anchor="ctr"/>
                </a:tc>
                <a:tc>
                  <a:txBody>
                    <a:bodyPr/>
                    <a:lstStyle/>
                    <a:p>
                      <a:pPr algn="ctr"/>
                      <a:endParaRPr lang="en-US" dirty="0">
                        <a:solidFill>
                          <a:schemeClr val="bg1">
                            <a:lumMod val="50000"/>
                          </a:schemeClr>
                        </a:solidFill>
                        <a:effectLst/>
                        <a:latin typeface="Kefa" panose="02000506000000020004" pitchFamily="2" charset="77"/>
                      </a:endParaRPr>
                    </a:p>
                  </a:txBody>
                  <a:tcPr marL="123825" marR="123825" marT="57150" marB="57150" anchor="ctr"/>
                </a:tc>
                <a:tc>
                  <a:txBody>
                    <a:bodyPr/>
                    <a:lstStyle/>
                    <a:p>
                      <a:pPr algn="ctr"/>
                      <a:r>
                        <a:rPr lang="en-US" dirty="0">
                          <a:solidFill>
                            <a:schemeClr val="bg1">
                              <a:lumMod val="50000"/>
                            </a:schemeClr>
                          </a:solidFill>
                          <a:effectLst/>
                          <a:latin typeface="Kefa" panose="02000506000000020004" pitchFamily="2" charset="77"/>
                        </a:rPr>
                        <a:t>0.91</a:t>
                      </a:r>
                    </a:p>
                  </a:txBody>
                  <a:tcPr marL="123825" marR="123825" marT="57150" marB="57150" anchor="ctr"/>
                </a:tc>
                <a:extLst>
                  <a:ext uri="{0D108BD9-81ED-4DB2-BD59-A6C34878D82A}">
                    <a16:rowId xmlns:a16="http://schemas.microsoft.com/office/drawing/2014/main" val="3834227115"/>
                  </a:ext>
                </a:extLst>
              </a:tr>
            </a:tbl>
          </a:graphicData>
        </a:graphic>
      </p:graphicFrame>
    </p:spTree>
    <p:extLst>
      <p:ext uri="{BB962C8B-B14F-4D97-AF65-F5344CB8AC3E}">
        <p14:creationId xmlns:p14="http://schemas.microsoft.com/office/powerpoint/2010/main" val="73455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06D1-0766-9948-9D02-CB4AE986530E}"/>
              </a:ext>
            </a:extLst>
          </p:cNvPr>
          <p:cNvSpPr>
            <a:spLocks noGrp="1"/>
          </p:cNvSpPr>
          <p:nvPr>
            <p:ph type="title"/>
          </p:nvPr>
        </p:nvSpPr>
        <p:spPr>
          <a:xfrm>
            <a:off x="1389278" y="1233241"/>
            <a:ext cx="3240506" cy="4064628"/>
          </a:xfrm>
        </p:spPr>
        <p:txBody>
          <a:bodyPr>
            <a:normAutofit/>
          </a:bodyPr>
          <a:lstStyle/>
          <a:p>
            <a:r>
              <a:rPr lang="en-US" dirty="0">
                <a:solidFill>
                  <a:srgbClr val="FFFFFF"/>
                </a:solidFill>
                <a:latin typeface="Kefa" panose="02000506000000020004" pitchFamily="2" charset="77"/>
              </a:rPr>
              <a:t>Conclusion &amp; next steps</a:t>
            </a: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0C48EA-F24B-47EA-01ED-B18F4E367810}"/>
              </a:ext>
            </a:extLst>
          </p:cNvPr>
          <p:cNvSpPr>
            <a:spLocks noGrp="1"/>
          </p:cNvSpPr>
          <p:nvPr>
            <p:ph idx="1"/>
          </p:nvPr>
        </p:nvSpPr>
        <p:spPr>
          <a:xfrm>
            <a:off x="6096000" y="820880"/>
            <a:ext cx="5257799" cy="4889350"/>
          </a:xfrm>
        </p:spPr>
        <p:txBody>
          <a:bodyPr anchor="t">
            <a:normAutofit fontScale="92500"/>
          </a:bodyPr>
          <a:lstStyle/>
          <a:p>
            <a:r>
              <a:rPr lang="en-US" sz="2400" dirty="0">
                <a:solidFill>
                  <a:schemeClr val="bg1">
                    <a:lumMod val="50000"/>
                  </a:schemeClr>
                </a:solidFill>
                <a:latin typeface="Kefa" panose="02000506000000020004" pitchFamily="2" charset="77"/>
              </a:rPr>
              <a:t>Snorkel Labeled data is better in terms of accuracy, recall, and precision</a:t>
            </a:r>
          </a:p>
          <a:p>
            <a:endParaRPr lang="en-US" sz="2400" dirty="0">
              <a:solidFill>
                <a:schemeClr val="bg1">
                  <a:lumMod val="50000"/>
                </a:schemeClr>
              </a:solidFill>
              <a:latin typeface="Kefa" panose="02000506000000020004" pitchFamily="2" charset="77"/>
            </a:endParaRPr>
          </a:p>
          <a:p>
            <a:r>
              <a:rPr lang="en-US" sz="2400" dirty="0">
                <a:solidFill>
                  <a:schemeClr val="bg1">
                    <a:lumMod val="50000"/>
                  </a:schemeClr>
                </a:solidFill>
                <a:latin typeface="Kefa" panose="02000506000000020004" pitchFamily="2" charset="77"/>
              </a:rPr>
              <a:t>Snorkel model integrity could be questionable</a:t>
            </a:r>
          </a:p>
          <a:p>
            <a:endParaRPr lang="en-US" sz="2400" dirty="0">
              <a:solidFill>
                <a:schemeClr val="bg1">
                  <a:lumMod val="50000"/>
                </a:schemeClr>
              </a:solidFill>
              <a:latin typeface="Kefa" panose="02000506000000020004" pitchFamily="2" charset="77"/>
            </a:endParaRPr>
          </a:p>
          <a:p>
            <a:r>
              <a:rPr lang="en-US" sz="2400" dirty="0">
                <a:solidFill>
                  <a:schemeClr val="bg1">
                    <a:lumMod val="50000"/>
                  </a:schemeClr>
                </a:solidFill>
                <a:latin typeface="Kefa" panose="02000506000000020004" pitchFamily="2" charset="77"/>
              </a:rPr>
              <a:t>Hashtag labeling is easier, but limited </a:t>
            </a:r>
          </a:p>
          <a:p>
            <a:endParaRPr lang="en-US" sz="2400" dirty="0">
              <a:solidFill>
                <a:schemeClr val="bg1">
                  <a:lumMod val="50000"/>
                </a:schemeClr>
              </a:solidFill>
              <a:latin typeface="Kefa" panose="02000506000000020004" pitchFamily="2" charset="77"/>
            </a:endParaRPr>
          </a:p>
          <a:p>
            <a:r>
              <a:rPr lang="en-US" sz="2400" b="1" dirty="0">
                <a:solidFill>
                  <a:schemeClr val="bg1">
                    <a:lumMod val="50000"/>
                  </a:schemeClr>
                </a:solidFill>
                <a:latin typeface="Kefa" panose="02000506000000020004" pitchFamily="2" charset="77"/>
              </a:rPr>
              <a:t>Next step: </a:t>
            </a:r>
          </a:p>
          <a:p>
            <a:pPr>
              <a:buFontTx/>
              <a:buChar char="-"/>
            </a:pPr>
            <a:r>
              <a:rPr lang="en-US" sz="2400" dirty="0">
                <a:solidFill>
                  <a:schemeClr val="bg1">
                    <a:lumMod val="50000"/>
                  </a:schemeClr>
                </a:solidFill>
                <a:latin typeface="Kefa" panose="02000506000000020004" pitchFamily="2" charset="77"/>
              </a:rPr>
              <a:t>compare across the two models </a:t>
            </a:r>
          </a:p>
          <a:p>
            <a:pPr>
              <a:buFontTx/>
              <a:buChar char="-"/>
            </a:pPr>
            <a:r>
              <a:rPr lang="en-US" sz="2400" dirty="0">
                <a:solidFill>
                  <a:schemeClr val="bg1">
                    <a:lumMod val="50000"/>
                  </a:schemeClr>
                </a:solidFill>
                <a:latin typeface="Kefa" panose="02000506000000020004" pitchFamily="2" charset="77"/>
              </a:rPr>
              <a:t>Label against each other’s model</a:t>
            </a:r>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62198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66109-A660-F84D-F108-20D97481F950}"/>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Kefa" panose="02000506000000020004" pitchFamily="2" charset="77"/>
                <a:ea typeface="Baskerville" panose="02020502070401020303" pitchFamily="18" charset="0"/>
              </a:rPr>
              <a:t>Problem</a:t>
            </a:r>
            <a:br>
              <a:rPr lang="en-US" dirty="0">
                <a:solidFill>
                  <a:srgbClr val="FFFFFF"/>
                </a:solidFill>
                <a:latin typeface="Kefa" panose="02000506000000020004" pitchFamily="2" charset="77"/>
                <a:ea typeface="Baskerville" panose="02020502070401020303" pitchFamily="18" charset="0"/>
              </a:rPr>
            </a:br>
            <a:r>
              <a:rPr lang="en-US" dirty="0">
                <a:solidFill>
                  <a:srgbClr val="FFFFFF"/>
                </a:solidFill>
                <a:latin typeface="Kefa" panose="02000506000000020004" pitchFamily="2" charset="77"/>
                <a:ea typeface="Baskerville" panose="02020502070401020303" pitchFamily="18" charset="0"/>
              </a:rPr>
              <a:t>Statement</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96BA0B-F82E-A8FC-4BE9-9B2A5D1631ED}"/>
              </a:ext>
            </a:extLst>
          </p:cNvPr>
          <p:cNvSpPr>
            <a:spLocks noGrp="1"/>
          </p:cNvSpPr>
          <p:nvPr>
            <p:ph idx="1"/>
          </p:nvPr>
        </p:nvSpPr>
        <p:spPr>
          <a:xfrm>
            <a:off x="4447308" y="636190"/>
            <a:ext cx="6906491" cy="5585619"/>
          </a:xfrm>
        </p:spPr>
        <p:txBody>
          <a:bodyPr anchor="ctr">
            <a:normAutofit/>
          </a:bodyPr>
          <a:lstStyle/>
          <a:p>
            <a:pPr marL="0" indent="0">
              <a:buNone/>
            </a:pPr>
            <a:r>
              <a:rPr lang="en-US" dirty="0">
                <a:solidFill>
                  <a:schemeClr val="bg1">
                    <a:lumMod val="50000"/>
                  </a:schemeClr>
                </a:solidFill>
                <a:latin typeface="Kefa" panose="02000506000000020004" pitchFamily="2" charset="77"/>
                <a:ea typeface="Baskerville" panose="02020502070401020303" pitchFamily="18" charset="0"/>
              </a:rPr>
              <a:t>SNS data serve as great resources for public opinions on different topics, don't have necessary y-labels to predict on. </a:t>
            </a:r>
          </a:p>
          <a:p>
            <a:pPr marL="0" indent="0">
              <a:buNone/>
            </a:pPr>
            <a:endParaRPr lang="en-US" b="1" dirty="0">
              <a:solidFill>
                <a:schemeClr val="bg1">
                  <a:lumMod val="50000"/>
                </a:schemeClr>
              </a:solidFill>
              <a:highlight>
                <a:srgbClr val="C0C0C0"/>
              </a:highlight>
              <a:latin typeface="Kefa" panose="02000506000000020004" pitchFamily="2" charset="77"/>
              <a:ea typeface="Baskerville" panose="02020502070401020303" pitchFamily="18" charset="0"/>
            </a:endParaRPr>
          </a:p>
          <a:p>
            <a:pPr marL="0" indent="0">
              <a:buNone/>
            </a:pPr>
            <a:r>
              <a:rPr lang="en-US" b="1" dirty="0">
                <a:solidFill>
                  <a:schemeClr val="bg1">
                    <a:lumMod val="50000"/>
                  </a:schemeClr>
                </a:solidFill>
                <a:latin typeface="Kefa" panose="02000506000000020004" pitchFamily="2" charset="77"/>
                <a:ea typeface="Baskerville" panose="02020502070401020303" pitchFamily="18" charset="0"/>
              </a:rPr>
              <a:t>The goal of this project is to find out an optimal labeling method for twitter posts regarding COVID19 vaccines to classify them into "pro-vaccination" vs "anti-vaccination".</a:t>
            </a:r>
          </a:p>
          <a:p>
            <a:endParaRPr lang="en-US" dirty="0"/>
          </a:p>
        </p:txBody>
      </p:sp>
    </p:spTree>
    <p:extLst>
      <p:ext uri="{BB962C8B-B14F-4D97-AF65-F5344CB8AC3E}">
        <p14:creationId xmlns:p14="http://schemas.microsoft.com/office/powerpoint/2010/main" val="407700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2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AEC5-B869-1CF0-078C-04EB6F2ED0FD}"/>
              </a:ext>
            </a:extLst>
          </p:cNvPr>
          <p:cNvSpPr>
            <a:spLocks noGrp="1"/>
          </p:cNvSpPr>
          <p:nvPr>
            <p:ph type="title"/>
          </p:nvPr>
        </p:nvSpPr>
        <p:spPr>
          <a:xfrm>
            <a:off x="1524000" y="5100818"/>
            <a:ext cx="9144000" cy="1099845"/>
          </a:xfrm>
        </p:spPr>
        <p:txBody>
          <a:bodyPr vert="horz" lIns="91440" tIns="45720" rIns="91440" bIns="45720" rtlCol="0" anchor="b">
            <a:normAutofit/>
          </a:bodyPr>
          <a:lstStyle/>
          <a:p>
            <a:pPr algn="ctr"/>
            <a:r>
              <a:rPr lang="en-US" sz="6000" dirty="0">
                <a:solidFill>
                  <a:schemeClr val="bg1"/>
                </a:solidFill>
                <a:latin typeface="Kefa" panose="02000506000000020004" pitchFamily="2" charset="77"/>
              </a:rPr>
              <a:t>Anti-vax vs Pro-vax</a:t>
            </a:r>
          </a:p>
        </p:txBody>
      </p:sp>
      <p:sp>
        <p:nvSpPr>
          <p:cNvPr id="50" name="Rectangle 20">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E7661BAF-DD98-F4A5-50F8-B84E785DB766}"/>
              </a:ext>
            </a:extLst>
          </p:cNvPr>
          <p:cNvPicPr>
            <a:picLocks noChangeAspect="1"/>
          </p:cNvPicPr>
          <p:nvPr/>
        </p:nvPicPr>
        <p:blipFill>
          <a:blip r:embed="rId3"/>
          <a:stretch>
            <a:fillRect/>
          </a:stretch>
        </p:blipFill>
        <p:spPr>
          <a:xfrm>
            <a:off x="641180" y="849661"/>
            <a:ext cx="4974336" cy="2872677"/>
          </a:xfrm>
          <a:prstGeom prst="rect">
            <a:avLst/>
          </a:prstGeom>
        </p:spPr>
      </p:pic>
      <p:sp>
        <p:nvSpPr>
          <p:cNvPr id="52"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78E67513-559F-25F6-CF81-9C944BFB0589}"/>
              </a:ext>
            </a:extLst>
          </p:cNvPr>
          <p:cNvPicPr>
            <a:picLocks noChangeAspect="1"/>
          </p:cNvPicPr>
          <p:nvPr/>
        </p:nvPicPr>
        <p:blipFill>
          <a:blip r:embed="rId4"/>
          <a:stretch>
            <a:fillRect/>
          </a:stretch>
        </p:blipFill>
        <p:spPr>
          <a:xfrm>
            <a:off x="6574365" y="1117032"/>
            <a:ext cx="4974336" cy="2337936"/>
          </a:xfrm>
          <a:prstGeom prst="rect">
            <a:avLst/>
          </a:prstGeom>
        </p:spPr>
      </p:pic>
    </p:spTree>
    <p:extLst>
      <p:ext uri="{BB962C8B-B14F-4D97-AF65-F5344CB8AC3E}">
        <p14:creationId xmlns:p14="http://schemas.microsoft.com/office/powerpoint/2010/main" val="287495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EEBCB-7878-13A5-35B9-763B11CD58F6}"/>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latin typeface="Kefa" panose="02000506000000020004" pitchFamily="2" charset="77"/>
              </a:rPr>
              <a:t>Labeling Methods</a:t>
            </a:r>
          </a:p>
        </p:txBody>
      </p:sp>
      <p:sp>
        <p:nvSpPr>
          <p:cNvPr id="22" name="Rectangle: Rounded Corners 2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27FE927A-48A2-C472-7945-DF050F45622D}"/>
              </a:ext>
            </a:extLst>
          </p:cNvPr>
          <p:cNvGraphicFramePr>
            <a:graphicFrameLocks noGrp="1"/>
          </p:cNvGraphicFramePr>
          <p:nvPr>
            <p:ph idx="1"/>
            <p:extLst>
              <p:ext uri="{D42A27DB-BD31-4B8C-83A1-F6EECF244321}">
                <p14:modId xmlns:p14="http://schemas.microsoft.com/office/powerpoint/2010/main" val="204285310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98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96E62A-CDEF-900C-FA73-9938AF3CAD5F}"/>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dirty="0" err="1">
                <a:solidFill>
                  <a:srgbClr val="FFFFFF"/>
                </a:solidFill>
                <a:latin typeface="Kefa" panose="02000506000000020004" pitchFamily="2" charset="77"/>
              </a:rPr>
              <a:t>Snorkel.ai</a:t>
            </a:r>
            <a:endParaRPr lang="en-US" sz="4800" kern="1200" dirty="0">
              <a:solidFill>
                <a:srgbClr val="FFFFFF"/>
              </a:solidFill>
              <a:latin typeface="Kefa" panose="02000506000000020004" pitchFamily="2" charset="77"/>
            </a:endParaRPr>
          </a:p>
        </p:txBody>
      </p:sp>
      <p:sp>
        <p:nvSpPr>
          <p:cNvPr id="2059"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2F13B-FF12-FCAB-C037-74719C572EFC}"/>
              </a:ext>
            </a:extLst>
          </p:cNvPr>
          <p:cNvSpPr txBox="1"/>
          <p:nvPr/>
        </p:nvSpPr>
        <p:spPr>
          <a:xfrm>
            <a:off x="4474462" y="630936"/>
            <a:ext cx="7074409" cy="146304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solidFill>
                  <a:srgbClr val="FFFFFF"/>
                </a:solidFill>
                <a:latin typeface="Kefa" panose="02000506000000020004" pitchFamily="2" charset="77"/>
              </a:rPr>
              <a:t>Labeling tool for unlabeled data</a:t>
            </a:r>
          </a:p>
          <a:p>
            <a:pPr marL="342900" indent="-228600">
              <a:lnSpc>
                <a:spcPct val="90000"/>
              </a:lnSpc>
              <a:spcAft>
                <a:spcPts val="600"/>
              </a:spcAft>
              <a:buFont typeface="Arial" panose="020B0604020202020204" pitchFamily="34" charset="0"/>
              <a:buChar char="•"/>
            </a:pPr>
            <a:r>
              <a:rPr lang="en-US" sz="2000" dirty="0">
                <a:solidFill>
                  <a:srgbClr val="FFFFFF"/>
                </a:solidFill>
                <a:latin typeface="Kefa" panose="02000506000000020004" pitchFamily="2" charset="77"/>
              </a:rPr>
              <a:t>Sets of rough rules that help classify between the texts</a:t>
            </a:r>
          </a:p>
          <a:p>
            <a:pPr marL="342900" indent="-228600">
              <a:lnSpc>
                <a:spcPct val="90000"/>
              </a:lnSpc>
              <a:spcAft>
                <a:spcPts val="600"/>
              </a:spcAft>
              <a:buFont typeface="Arial" panose="020B0604020202020204" pitchFamily="34" charset="0"/>
              <a:buChar char="•"/>
            </a:pPr>
            <a:r>
              <a:rPr lang="en-US" sz="2000" dirty="0">
                <a:solidFill>
                  <a:srgbClr val="FFFFFF"/>
                </a:solidFill>
                <a:latin typeface="Kefa" panose="02000506000000020004" pitchFamily="2" charset="77"/>
              </a:rPr>
              <a:t>Take a vote on the majority!</a:t>
            </a:r>
          </a:p>
          <a:p>
            <a:pPr marL="342900" indent="-228600">
              <a:lnSpc>
                <a:spcPct val="90000"/>
              </a:lnSpc>
              <a:spcAft>
                <a:spcPts val="600"/>
              </a:spcAft>
              <a:buFont typeface="Arial" panose="020B0604020202020204" pitchFamily="34" charset="0"/>
              <a:buChar char="•"/>
            </a:pPr>
            <a:r>
              <a:rPr lang="en-US" sz="2000" dirty="0">
                <a:solidFill>
                  <a:srgbClr val="FFFFFF"/>
                </a:solidFill>
                <a:latin typeface="Kefa" panose="02000506000000020004" pitchFamily="2" charset="77"/>
              </a:rPr>
              <a:t>Takes weight into consideration</a:t>
            </a:r>
          </a:p>
        </p:txBody>
      </p:sp>
      <p:pic>
        <p:nvPicPr>
          <p:cNvPr id="2050" name="Picture 2" descr="Image for post">
            <a:extLst>
              <a:ext uri="{FF2B5EF4-FFF2-40B4-BE49-F238E27FC236}">
                <a16:creationId xmlns:a16="http://schemas.microsoft.com/office/drawing/2014/main" id="{67D14753-E5EF-36D1-4A88-64DB0A5110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39917" y="2971800"/>
            <a:ext cx="7899973" cy="327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06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122D0-5E24-6AA5-566A-6D1601A037DB}"/>
              </a:ext>
            </a:extLst>
          </p:cNvPr>
          <p:cNvSpPr>
            <a:spLocks noGrp="1"/>
          </p:cNvSpPr>
          <p:nvPr>
            <p:ph type="title"/>
          </p:nvPr>
        </p:nvSpPr>
        <p:spPr>
          <a:xfrm>
            <a:off x="1171074" y="1396686"/>
            <a:ext cx="3240506" cy="4064628"/>
          </a:xfrm>
        </p:spPr>
        <p:txBody>
          <a:bodyPr>
            <a:normAutofit/>
          </a:bodyPr>
          <a:lstStyle/>
          <a:p>
            <a:r>
              <a:rPr lang="en-US">
                <a:solidFill>
                  <a:srgbClr val="FFFFFF"/>
                </a:solidFill>
              </a:rPr>
              <a:t>Datasets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80BDC4-7F4A-8B48-D965-98DA59CE7D71}"/>
              </a:ext>
            </a:extLst>
          </p:cNvPr>
          <p:cNvSpPr>
            <a:spLocks noGrp="1"/>
          </p:cNvSpPr>
          <p:nvPr>
            <p:ph idx="1"/>
          </p:nvPr>
        </p:nvSpPr>
        <p:spPr>
          <a:xfrm>
            <a:off x="5745555" y="1526033"/>
            <a:ext cx="5536397" cy="4212936"/>
          </a:xfrm>
        </p:spPr>
        <p:txBody>
          <a:bodyPr>
            <a:normAutofit fontScale="92500" lnSpcReduction="10000"/>
          </a:bodyPr>
          <a:lstStyle/>
          <a:p>
            <a:r>
              <a:rPr lang="en-US" sz="3500" dirty="0" err="1">
                <a:solidFill>
                  <a:schemeClr val="bg1">
                    <a:lumMod val="50000"/>
                  </a:schemeClr>
                </a:solidFill>
                <a:latin typeface="Kefa" panose="02000506000000020004" pitchFamily="2" charset="77"/>
              </a:rPr>
              <a:t>SNScrape</a:t>
            </a:r>
            <a:r>
              <a:rPr lang="en-US" sz="3500" dirty="0">
                <a:solidFill>
                  <a:schemeClr val="bg1">
                    <a:lumMod val="50000"/>
                  </a:schemeClr>
                </a:solidFill>
                <a:latin typeface="Kefa" panose="02000506000000020004" pitchFamily="2" charset="77"/>
              </a:rPr>
              <a:t> API</a:t>
            </a:r>
          </a:p>
          <a:p>
            <a:pPr marL="0" indent="0">
              <a:buNone/>
            </a:pPr>
            <a:endParaRPr lang="en-US" sz="3500" dirty="0">
              <a:solidFill>
                <a:schemeClr val="bg1">
                  <a:lumMod val="50000"/>
                </a:schemeClr>
              </a:solidFill>
              <a:latin typeface="Kefa" panose="02000506000000020004" pitchFamily="2" charset="77"/>
            </a:endParaRPr>
          </a:p>
          <a:p>
            <a:r>
              <a:rPr lang="en-US" sz="3500" dirty="0">
                <a:solidFill>
                  <a:schemeClr val="bg1">
                    <a:lumMod val="50000"/>
                  </a:schemeClr>
                </a:solidFill>
                <a:latin typeface="Kefa" panose="02000506000000020004" pitchFamily="2" charset="77"/>
              </a:rPr>
              <a:t>2 main datasets</a:t>
            </a:r>
          </a:p>
          <a:p>
            <a:endParaRPr lang="en-US" dirty="0">
              <a:solidFill>
                <a:schemeClr val="bg1">
                  <a:lumMod val="50000"/>
                </a:schemeClr>
              </a:solidFill>
              <a:latin typeface="Kefa" panose="02000506000000020004" pitchFamily="2" charset="77"/>
            </a:endParaRPr>
          </a:p>
          <a:p>
            <a:pPr>
              <a:buFontTx/>
              <a:buChar char="-"/>
            </a:pPr>
            <a:r>
              <a:rPr lang="en-US" dirty="0">
                <a:solidFill>
                  <a:schemeClr val="bg1">
                    <a:lumMod val="50000"/>
                  </a:schemeClr>
                </a:solidFill>
                <a:latin typeface="Kefa" panose="02000506000000020004" pitchFamily="2" charset="77"/>
              </a:rPr>
              <a:t>Unlabeled ( data scraped just with general covid19 vaccine topic)</a:t>
            </a:r>
          </a:p>
          <a:p>
            <a:pPr>
              <a:buFontTx/>
              <a:buChar char="-"/>
            </a:pPr>
            <a:endParaRPr lang="en-US" dirty="0">
              <a:solidFill>
                <a:schemeClr val="bg1">
                  <a:lumMod val="50000"/>
                </a:schemeClr>
              </a:solidFill>
              <a:latin typeface="Kefa" panose="02000506000000020004" pitchFamily="2" charset="77"/>
            </a:endParaRPr>
          </a:p>
          <a:p>
            <a:pPr>
              <a:buFontTx/>
              <a:buChar char="-"/>
            </a:pPr>
            <a:r>
              <a:rPr lang="en-US" dirty="0">
                <a:solidFill>
                  <a:schemeClr val="bg1">
                    <a:lumMod val="50000"/>
                  </a:schemeClr>
                </a:solidFill>
                <a:latin typeface="Kefa" panose="02000506000000020004" pitchFamily="2" charset="77"/>
              </a:rPr>
              <a:t>Hashtag labeled (data scraped based on parameters</a:t>
            </a:r>
          </a:p>
        </p:txBody>
      </p:sp>
    </p:spTree>
    <p:extLst>
      <p:ext uri="{BB962C8B-B14F-4D97-AF65-F5344CB8AC3E}">
        <p14:creationId xmlns:p14="http://schemas.microsoft.com/office/powerpoint/2010/main" val="271697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5" name="Table 14">
            <a:extLst>
              <a:ext uri="{FF2B5EF4-FFF2-40B4-BE49-F238E27FC236}">
                <a16:creationId xmlns:a16="http://schemas.microsoft.com/office/drawing/2014/main" id="{A2B62769-2E9C-7BE5-D5D9-94A7452F5062}"/>
              </a:ext>
            </a:extLst>
          </p:cNvPr>
          <p:cNvGraphicFramePr>
            <a:graphicFrameLocks noGrp="1"/>
          </p:cNvGraphicFramePr>
          <p:nvPr>
            <p:extLst>
              <p:ext uri="{D42A27DB-BD31-4B8C-83A1-F6EECF244321}">
                <p14:modId xmlns:p14="http://schemas.microsoft.com/office/powerpoint/2010/main" val="1491851112"/>
              </p:ext>
            </p:extLst>
          </p:nvPr>
        </p:nvGraphicFramePr>
        <p:xfrm>
          <a:off x="642938" y="555625"/>
          <a:ext cx="5414962" cy="4629150"/>
        </p:xfrm>
        <a:graphic>
          <a:graphicData uri="http://schemas.openxmlformats.org/drawingml/2006/table">
            <a:tbl>
              <a:tblPr firstRow="1" bandRow="1">
                <a:tableStyleId>{7DF18680-E054-41AD-8BC1-D1AEF772440D}</a:tableStyleId>
              </a:tblPr>
              <a:tblGrid>
                <a:gridCol w="3681371">
                  <a:extLst>
                    <a:ext uri="{9D8B030D-6E8A-4147-A177-3AD203B41FA5}">
                      <a16:colId xmlns:a16="http://schemas.microsoft.com/office/drawing/2014/main" val="2640701075"/>
                    </a:ext>
                  </a:extLst>
                </a:gridCol>
                <a:gridCol w="1733591">
                  <a:extLst>
                    <a:ext uri="{9D8B030D-6E8A-4147-A177-3AD203B41FA5}">
                      <a16:colId xmlns:a16="http://schemas.microsoft.com/office/drawing/2014/main" val="3228233261"/>
                    </a:ext>
                  </a:extLst>
                </a:gridCol>
              </a:tblGrid>
              <a:tr h="514350">
                <a:tc>
                  <a:txBody>
                    <a:bodyPr/>
                    <a:lstStyle/>
                    <a:p>
                      <a:r>
                        <a:rPr lang="en-US" sz="2000">
                          <a:solidFill>
                            <a:schemeClr val="bg1"/>
                          </a:solidFill>
                        </a:rPr>
                        <a:t>Pro_Vax</a:t>
                      </a:r>
                    </a:p>
                  </a:txBody>
                  <a:tcPr marL="133155" marR="133155" marT="66577" marB="66577"/>
                </a:tc>
                <a:tc>
                  <a:txBody>
                    <a:bodyPr/>
                    <a:lstStyle/>
                    <a:p>
                      <a:r>
                        <a:rPr lang="en-US" sz="2000">
                          <a:solidFill>
                            <a:schemeClr val="bg1"/>
                          </a:solidFill>
                        </a:rPr>
                        <a:t>n</a:t>
                      </a:r>
                    </a:p>
                  </a:txBody>
                  <a:tcPr marL="133155" marR="133155" marT="66577" marB="66577"/>
                </a:tc>
                <a:extLst>
                  <a:ext uri="{0D108BD9-81ED-4DB2-BD59-A6C34878D82A}">
                    <a16:rowId xmlns:a16="http://schemas.microsoft.com/office/drawing/2014/main" val="2801854599"/>
                  </a:ext>
                </a:extLst>
              </a:tr>
              <a:tr h="514350">
                <a:tc>
                  <a:txBody>
                    <a:bodyPr/>
                    <a:lstStyle/>
                    <a:p>
                      <a:r>
                        <a:rPr lang="en-US" sz="2000">
                          <a:solidFill>
                            <a:schemeClr val="bg1">
                              <a:lumMod val="50000"/>
                            </a:schemeClr>
                          </a:solidFill>
                        </a:rPr>
                        <a:t>Unite2FightCorona</a:t>
                      </a:r>
                    </a:p>
                  </a:txBody>
                  <a:tcPr marL="133155" marR="133155" marT="66577" marB="66577"/>
                </a:tc>
                <a:tc>
                  <a:txBody>
                    <a:bodyPr/>
                    <a:lstStyle/>
                    <a:p>
                      <a:r>
                        <a:rPr lang="en-US" sz="2000" dirty="0">
                          <a:solidFill>
                            <a:schemeClr val="bg1">
                              <a:lumMod val="50000"/>
                            </a:schemeClr>
                          </a:solidFill>
                        </a:rPr>
                        <a:t>1000</a:t>
                      </a:r>
                    </a:p>
                  </a:txBody>
                  <a:tcPr marL="133155" marR="133155" marT="66577" marB="66577"/>
                </a:tc>
                <a:extLst>
                  <a:ext uri="{0D108BD9-81ED-4DB2-BD59-A6C34878D82A}">
                    <a16:rowId xmlns:a16="http://schemas.microsoft.com/office/drawing/2014/main" val="40450212"/>
                  </a:ext>
                </a:extLst>
              </a:tr>
              <a:tr h="514350">
                <a:tc>
                  <a:txBody>
                    <a:bodyPr/>
                    <a:lstStyle/>
                    <a:p>
                      <a:r>
                        <a:rPr lang="en-US" sz="2000">
                          <a:solidFill>
                            <a:schemeClr val="bg1">
                              <a:lumMod val="50000"/>
                            </a:schemeClr>
                          </a:solidFill>
                        </a:rPr>
                        <a:t>StaySafe</a:t>
                      </a:r>
                    </a:p>
                  </a:txBody>
                  <a:tcPr marL="133155" marR="133155" marT="66577" marB="66577"/>
                </a:tc>
                <a:tc>
                  <a:txBody>
                    <a:bodyPr/>
                    <a:lstStyle/>
                    <a:p>
                      <a:r>
                        <a:rPr lang="en-US" sz="2000" dirty="0">
                          <a:solidFill>
                            <a:schemeClr val="bg1">
                              <a:lumMod val="50000"/>
                            </a:schemeClr>
                          </a:solidFill>
                        </a:rPr>
                        <a:t>679</a:t>
                      </a:r>
                    </a:p>
                  </a:txBody>
                  <a:tcPr marL="133155" marR="133155" marT="66577" marB="66577"/>
                </a:tc>
                <a:extLst>
                  <a:ext uri="{0D108BD9-81ED-4DB2-BD59-A6C34878D82A}">
                    <a16:rowId xmlns:a16="http://schemas.microsoft.com/office/drawing/2014/main" val="3525082477"/>
                  </a:ext>
                </a:extLst>
              </a:tr>
              <a:tr h="514350">
                <a:tc>
                  <a:txBody>
                    <a:bodyPr/>
                    <a:lstStyle/>
                    <a:p>
                      <a:r>
                        <a:rPr lang="en-US" sz="2000">
                          <a:solidFill>
                            <a:schemeClr val="bg1">
                              <a:lumMod val="50000"/>
                            </a:schemeClr>
                          </a:solidFill>
                        </a:rPr>
                        <a:t>GetVaccinated</a:t>
                      </a:r>
                    </a:p>
                  </a:txBody>
                  <a:tcPr marL="133155" marR="133155" marT="66577" marB="66577"/>
                </a:tc>
                <a:tc>
                  <a:txBody>
                    <a:bodyPr/>
                    <a:lstStyle/>
                    <a:p>
                      <a:r>
                        <a:rPr lang="en-US" sz="2000" dirty="0">
                          <a:solidFill>
                            <a:schemeClr val="bg1">
                              <a:lumMod val="50000"/>
                            </a:schemeClr>
                          </a:solidFill>
                        </a:rPr>
                        <a:t>473</a:t>
                      </a:r>
                    </a:p>
                  </a:txBody>
                  <a:tcPr marL="133155" marR="133155" marT="66577" marB="66577"/>
                </a:tc>
                <a:extLst>
                  <a:ext uri="{0D108BD9-81ED-4DB2-BD59-A6C34878D82A}">
                    <a16:rowId xmlns:a16="http://schemas.microsoft.com/office/drawing/2014/main" val="1269782428"/>
                  </a:ext>
                </a:extLst>
              </a:tr>
              <a:tr h="514350">
                <a:tc>
                  <a:txBody>
                    <a:bodyPr/>
                    <a:lstStyle/>
                    <a:p>
                      <a:r>
                        <a:rPr lang="en-US" sz="2000" dirty="0">
                          <a:solidFill>
                            <a:schemeClr val="bg1">
                              <a:lumMod val="50000"/>
                            </a:schemeClr>
                          </a:solidFill>
                        </a:rPr>
                        <a:t>Vaccinated</a:t>
                      </a:r>
                    </a:p>
                  </a:txBody>
                  <a:tcPr marL="133155" marR="133155" marT="66577" marB="66577"/>
                </a:tc>
                <a:tc>
                  <a:txBody>
                    <a:bodyPr/>
                    <a:lstStyle/>
                    <a:p>
                      <a:r>
                        <a:rPr lang="en-US" sz="2000" dirty="0">
                          <a:solidFill>
                            <a:schemeClr val="bg1">
                              <a:lumMod val="50000"/>
                            </a:schemeClr>
                          </a:solidFill>
                        </a:rPr>
                        <a:t>417</a:t>
                      </a:r>
                    </a:p>
                  </a:txBody>
                  <a:tcPr marL="133155" marR="133155" marT="66577" marB="66577"/>
                </a:tc>
                <a:extLst>
                  <a:ext uri="{0D108BD9-81ED-4DB2-BD59-A6C34878D82A}">
                    <a16:rowId xmlns:a16="http://schemas.microsoft.com/office/drawing/2014/main" val="3670704784"/>
                  </a:ext>
                </a:extLst>
              </a:tr>
              <a:tr h="514350">
                <a:tc>
                  <a:txBody>
                    <a:bodyPr/>
                    <a:lstStyle/>
                    <a:p>
                      <a:r>
                        <a:rPr lang="en-US" sz="2000">
                          <a:solidFill>
                            <a:schemeClr val="bg1">
                              <a:lumMod val="50000"/>
                            </a:schemeClr>
                          </a:solidFill>
                        </a:rPr>
                        <a:t>LargestVaccinationDrive</a:t>
                      </a:r>
                    </a:p>
                  </a:txBody>
                  <a:tcPr marL="133155" marR="133155" marT="66577" marB="66577"/>
                </a:tc>
                <a:tc>
                  <a:txBody>
                    <a:bodyPr/>
                    <a:lstStyle/>
                    <a:p>
                      <a:r>
                        <a:rPr lang="en-US" sz="2000" dirty="0">
                          <a:solidFill>
                            <a:schemeClr val="bg1">
                              <a:lumMod val="50000"/>
                            </a:schemeClr>
                          </a:solidFill>
                        </a:rPr>
                        <a:t>381</a:t>
                      </a:r>
                    </a:p>
                  </a:txBody>
                  <a:tcPr marL="133155" marR="133155" marT="66577" marB="66577"/>
                </a:tc>
                <a:extLst>
                  <a:ext uri="{0D108BD9-81ED-4DB2-BD59-A6C34878D82A}">
                    <a16:rowId xmlns:a16="http://schemas.microsoft.com/office/drawing/2014/main" val="1331512178"/>
                  </a:ext>
                </a:extLst>
              </a:tr>
              <a:tr h="514350">
                <a:tc>
                  <a:txBody>
                    <a:bodyPr/>
                    <a:lstStyle/>
                    <a:p>
                      <a:r>
                        <a:rPr lang="en-US" sz="2000">
                          <a:solidFill>
                            <a:schemeClr val="bg1">
                              <a:lumMod val="50000"/>
                            </a:schemeClr>
                          </a:solidFill>
                        </a:rPr>
                        <a:t>healthcare</a:t>
                      </a:r>
                    </a:p>
                  </a:txBody>
                  <a:tcPr marL="133155" marR="133155" marT="66577" marB="66577"/>
                </a:tc>
                <a:tc>
                  <a:txBody>
                    <a:bodyPr/>
                    <a:lstStyle/>
                    <a:p>
                      <a:r>
                        <a:rPr lang="en-US" sz="2000" dirty="0">
                          <a:solidFill>
                            <a:schemeClr val="bg1">
                              <a:lumMod val="50000"/>
                            </a:schemeClr>
                          </a:solidFill>
                        </a:rPr>
                        <a:t>360</a:t>
                      </a:r>
                    </a:p>
                  </a:txBody>
                  <a:tcPr marL="133155" marR="133155" marT="66577" marB="66577"/>
                </a:tc>
                <a:extLst>
                  <a:ext uri="{0D108BD9-81ED-4DB2-BD59-A6C34878D82A}">
                    <a16:rowId xmlns:a16="http://schemas.microsoft.com/office/drawing/2014/main" val="1667078519"/>
                  </a:ext>
                </a:extLst>
              </a:tr>
              <a:tr h="514350">
                <a:tc>
                  <a:txBody>
                    <a:bodyPr/>
                    <a:lstStyle/>
                    <a:p>
                      <a:r>
                        <a:rPr lang="en-US" sz="2000">
                          <a:solidFill>
                            <a:schemeClr val="bg1">
                              <a:lumMod val="50000"/>
                            </a:schemeClr>
                          </a:solidFill>
                        </a:rPr>
                        <a:t>COVIDisAirborne</a:t>
                      </a:r>
                    </a:p>
                  </a:txBody>
                  <a:tcPr marL="133155" marR="133155" marT="66577" marB="66577"/>
                </a:tc>
                <a:tc>
                  <a:txBody>
                    <a:bodyPr/>
                    <a:lstStyle/>
                    <a:p>
                      <a:r>
                        <a:rPr lang="en-US" sz="2000" dirty="0">
                          <a:solidFill>
                            <a:schemeClr val="bg1">
                              <a:lumMod val="50000"/>
                            </a:schemeClr>
                          </a:solidFill>
                        </a:rPr>
                        <a:t>337</a:t>
                      </a:r>
                    </a:p>
                  </a:txBody>
                  <a:tcPr marL="133155" marR="133155" marT="66577" marB="66577"/>
                </a:tc>
                <a:extLst>
                  <a:ext uri="{0D108BD9-81ED-4DB2-BD59-A6C34878D82A}">
                    <a16:rowId xmlns:a16="http://schemas.microsoft.com/office/drawing/2014/main" val="2116624964"/>
                  </a:ext>
                </a:extLst>
              </a:tr>
              <a:tr h="514350">
                <a:tc>
                  <a:txBody>
                    <a:bodyPr/>
                    <a:lstStyle/>
                    <a:p>
                      <a:r>
                        <a:rPr lang="en-US" sz="2000">
                          <a:solidFill>
                            <a:schemeClr val="bg1">
                              <a:lumMod val="50000"/>
                            </a:schemeClr>
                          </a:solidFill>
                        </a:rPr>
                        <a:t>COVIDAppropriateBehaviour</a:t>
                      </a:r>
                    </a:p>
                  </a:txBody>
                  <a:tcPr marL="133155" marR="133155" marT="66577" marB="66577"/>
                </a:tc>
                <a:tc>
                  <a:txBody>
                    <a:bodyPr/>
                    <a:lstStyle/>
                    <a:p>
                      <a:r>
                        <a:rPr lang="en-US" sz="2000" dirty="0">
                          <a:solidFill>
                            <a:schemeClr val="bg1">
                              <a:lumMod val="50000"/>
                            </a:schemeClr>
                          </a:solidFill>
                        </a:rPr>
                        <a:t>332</a:t>
                      </a:r>
                    </a:p>
                  </a:txBody>
                  <a:tcPr marL="133155" marR="133155" marT="66577" marB="66577"/>
                </a:tc>
                <a:extLst>
                  <a:ext uri="{0D108BD9-81ED-4DB2-BD59-A6C34878D82A}">
                    <a16:rowId xmlns:a16="http://schemas.microsoft.com/office/drawing/2014/main" val="575281992"/>
                  </a:ext>
                </a:extLst>
              </a:tr>
            </a:tbl>
          </a:graphicData>
        </a:graphic>
      </p:graphicFrame>
      <p:graphicFrame>
        <p:nvGraphicFramePr>
          <p:cNvPr id="14" name="Table 14">
            <a:extLst>
              <a:ext uri="{FF2B5EF4-FFF2-40B4-BE49-F238E27FC236}">
                <a16:creationId xmlns:a16="http://schemas.microsoft.com/office/drawing/2014/main" id="{57D0D34C-91DB-C89A-D310-7FC517A72104}"/>
              </a:ext>
            </a:extLst>
          </p:cNvPr>
          <p:cNvGraphicFramePr>
            <a:graphicFrameLocks noGrp="1"/>
          </p:cNvGraphicFramePr>
          <p:nvPr>
            <p:extLst>
              <p:ext uri="{D42A27DB-BD31-4B8C-83A1-F6EECF244321}">
                <p14:modId xmlns:p14="http://schemas.microsoft.com/office/powerpoint/2010/main" val="396633434"/>
              </p:ext>
            </p:extLst>
          </p:nvPr>
        </p:nvGraphicFramePr>
        <p:xfrm>
          <a:off x="6132513" y="555625"/>
          <a:ext cx="5414962" cy="4629150"/>
        </p:xfrm>
        <a:graphic>
          <a:graphicData uri="http://schemas.openxmlformats.org/drawingml/2006/table">
            <a:tbl>
              <a:tblPr firstRow="1" bandRow="1">
                <a:tableStyleId>{21E4AEA4-8DFA-4A89-87EB-49C32662AFE0}</a:tableStyleId>
              </a:tblPr>
              <a:tblGrid>
                <a:gridCol w="3684299">
                  <a:extLst>
                    <a:ext uri="{9D8B030D-6E8A-4147-A177-3AD203B41FA5}">
                      <a16:colId xmlns:a16="http://schemas.microsoft.com/office/drawing/2014/main" val="2640701075"/>
                    </a:ext>
                  </a:extLst>
                </a:gridCol>
                <a:gridCol w="1730663">
                  <a:extLst>
                    <a:ext uri="{9D8B030D-6E8A-4147-A177-3AD203B41FA5}">
                      <a16:colId xmlns:a16="http://schemas.microsoft.com/office/drawing/2014/main" val="3228233261"/>
                    </a:ext>
                  </a:extLst>
                </a:gridCol>
              </a:tblGrid>
              <a:tr h="514350">
                <a:tc>
                  <a:txBody>
                    <a:bodyPr/>
                    <a:lstStyle/>
                    <a:p>
                      <a:r>
                        <a:rPr lang="en-US" sz="2000">
                          <a:solidFill>
                            <a:schemeClr val="bg1"/>
                          </a:solidFill>
                        </a:rPr>
                        <a:t>Anti_Vax</a:t>
                      </a:r>
                    </a:p>
                  </a:txBody>
                  <a:tcPr marL="133155" marR="133155" marT="66577" marB="66577"/>
                </a:tc>
                <a:tc>
                  <a:txBody>
                    <a:bodyPr/>
                    <a:lstStyle/>
                    <a:p>
                      <a:r>
                        <a:rPr lang="en-US" sz="2000">
                          <a:solidFill>
                            <a:schemeClr val="bg1"/>
                          </a:solidFill>
                        </a:rPr>
                        <a:t>n</a:t>
                      </a:r>
                    </a:p>
                  </a:txBody>
                  <a:tcPr marL="133155" marR="133155" marT="66577" marB="66577"/>
                </a:tc>
                <a:extLst>
                  <a:ext uri="{0D108BD9-81ED-4DB2-BD59-A6C34878D82A}">
                    <a16:rowId xmlns:a16="http://schemas.microsoft.com/office/drawing/2014/main" val="2801854599"/>
                  </a:ext>
                </a:extLst>
              </a:tr>
              <a:tr h="514350">
                <a:tc>
                  <a:txBody>
                    <a:bodyPr/>
                    <a:lstStyle/>
                    <a:p>
                      <a:r>
                        <a:rPr lang="en-US" sz="2000">
                          <a:solidFill>
                            <a:schemeClr val="bg1">
                              <a:lumMod val="50000"/>
                            </a:schemeClr>
                          </a:solidFill>
                        </a:rPr>
                        <a:t>NoVaccineMandates</a:t>
                      </a:r>
                    </a:p>
                  </a:txBody>
                  <a:tcPr marL="133155" marR="133155" marT="66577" marB="66577"/>
                </a:tc>
                <a:tc>
                  <a:txBody>
                    <a:bodyPr/>
                    <a:lstStyle/>
                    <a:p>
                      <a:r>
                        <a:rPr lang="en-US" sz="2000">
                          <a:solidFill>
                            <a:schemeClr val="bg1">
                              <a:lumMod val="50000"/>
                            </a:schemeClr>
                          </a:solidFill>
                        </a:rPr>
                        <a:t>1060</a:t>
                      </a:r>
                    </a:p>
                  </a:txBody>
                  <a:tcPr marL="133155" marR="133155" marT="66577" marB="66577"/>
                </a:tc>
                <a:extLst>
                  <a:ext uri="{0D108BD9-81ED-4DB2-BD59-A6C34878D82A}">
                    <a16:rowId xmlns:a16="http://schemas.microsoft.com/office/drawing/2014/main" val="40450212"/>
                  </a:ext>
                </a:extLst>
              </a:tr>
              <a:tr h="514350">
                <a:tc>
                  <a:txBody>
                    <a:bodyPr/>
                    <a:lstStyle/>
                    <a:p>
                      <a:r>
                        <a:rPr lang="en-US" sz="2000">
                          <a:solidFill>
                            <a:schemeClr val="bg1">
                              <a:lumMod val="50000"/>
                            </a:schemeClr>
                          </a:solidFill>
                        </a:rPr>
                        <a:t>InformedConsent</a:t>
                      </a:r>
                    </a:p>
                  </a:txBody>
                  <a:tcPr marL="133155" marR="133155" marT="66577" marB="66577"/>
                </a:tc>
                <a:tc>
                  <a:txBody>
                    <a:bodyPr/>
                    <a:lstStyle/>
                    <a:p>
                      <a:r>
                        <a:rPr lang="en-US" sz="2000">
                          <a:solidFill>
                            <a:schemeClr val="bg1">
                              <a:lumMod val="50000"/>
                            </a:schemeClr>
                          </a:solidFill>
                        </a:rPr>
                        <a:t>748</a:t>
                      </a:r>
                    </a:p>
                  </a:txBody>
                  <a:tcPr marL="133155" marR="133155" marT="66577" marB="66577"/>
                </a:tc>
                <a:extLst>
                  <a:ext uri="{0D108BD9-81ED-4DB2-BD59-A6C34878D82A}">
                    <a16:rowId xmlns:a16="http://schemas.microsoft.com/office/drawing/2014/main" val="3525082477"/>
                  </a:ext>
                </a:extLst>
              </a:tr>
              <a:tr h="514350">
                <a:tc>
                  <a:txBody>
                    <a:bodyPr/>
                    <a:lstStyle/>
                    <a:p>
                      <a:r>
                        <a:rPr lang="en-US" sz="2000">
                          <a:solidFill>
                            <a:schemeClr val="bg1">
                              <a:lumMod val="50000"/>
                            </a:schemeClr>
                          </a:solidFill>
                        </a:rPr>
                        <a:t>MyBodyChoice</a:t>
                      </a:r>
                    </a:p>
                  </a:txBody>
                  <a:tcPr marL="133155" marR="133155" marT="66577" marB="66577"/>
                </a:tc>
                <a:tc>
                  <a:txBody>
                    <a:bodyPr/>
                    <a:lstStyle/>
                    <a:p>
                      <a:r>
                        <a:rPr lang="en-US" sz="2000">
                          <a:solidFill>
                            <a:schemeClr val="bg1">
                              <a:lumMod val="50000"/>
                            </a:schemeClr>
                          </a:solidFill>
                        </a:rPr>
                        <a:t>545</a:t>
                      </a:r>
                    </a:p>
                  </a:txBody>
                  <a:tcPr marL="133155" marR="133155" marT="66577" marB="66577"/>
                </a:tc>
                <a:extLst>
                  <a:ext uri="{0D108BD9-81ED-4DB2-BD59-A6C34878D82A}">
                    <a16:rowId xmlns:a16="http://schemas.microsoft.com/office/drawing/2014/main" val="1269782428"/>
                  </a:ext>
                </a:extLst>
              </a:tr>
              <a:tr h="514350">
                <a:tc>
                  <a:txBody>
                    <a:bodyPr/>
                    <a:lstStyle/>
                    <a:p>
                      <a:r>
                        <a:rPr lang="en-US" sz="2000">
                          <a:solidFill>
                            <a:schemeClr val="bg1">
                              <a:lumMod val="50000"/>
                            </a:schemeClr>
                          </a:solidFill>
                        </a:rPr>
                        <a:t>NoVaccinePassports</a:t>
                      </a:r>
                    </a:p>
                  </a:txBody>
                  <a:tcPr marL="133155" marR="133155" marT="66577" marB="66577"/>
                </a:tc>
                <a:tc>
                  <a:txBody>
                    <a:bodyPr/>
                    <a:lstStyle/>
                    <a:p>
                      <a:r>
                        <a:rPr lang="en-US" sz="2000">
                          <a:solidFill>
                            <a:schemeClr val="bg1">
                              <a:lumMod val="50000"/>
                            </a:schemeClr>
                          </a:solidFill>
                        </a:rPr>
                        <a:t>528</a:t>
                      </a:r>
                    </a:p>
                  </a:txBody>
                  <a:tcPr marL="133155" marR="133155" marT="66577" marB="66577"/>
                </a:tc>
                <a:extLst>
                  <a:ext uri="{0D108BD9-81ED-4DB2-BD59-A6C34878D82A}">
                    <a16:rowId xmlns:a16="http://schemas.microsoft.com/office/drawing/2014/main" val="3670704784"/>
                  </a:ext>
                </a:extLst>
              </a:tr>
              <a:tr h="514350">
                <a:tc>
                  <a:txBody>
                    <a:bodyPr/>
                    <a:lstStyle/>
                    <a:p>
                      <a:r>
                        <a:rPr lang="en-US" sz="2000">
                          <a:solidFill>
                            <a:schemeClr val="bg1">
                              <a:lumMod val="50000"/>
                            </a:schemeClr>
                          </a:solidFill>
                        </a:rPr>
                        <a:t>VaccineSideEffects</a:t>
                      </a:r>
                    </a:p>
                  </a:txBody>
                  <a:tcPr marL="133155" marR="133155" marT="66577" marB="66577"/>
                </a:tc>
                <a:tc>
                  <a:txBody>
                    <a:bodyPr/>
                    <a:lstStyle/>
                    <a:p>
                      <a:r>
                        <a:rPr lang="en-US" sz="2000">
                          <a:solidFill>
                            <a:schemeClr val="bg1">
                              <a:lumMod val="50000"/>
                            </a:schemeClr>
                          </a:solidFill>
                        </a:rPr>
                        <a:t>513</a:t>
                      </a:r>
                    </a:p>
                  </a:txBody>
                  <a:tcPr marL="133155" marR="133155" marT="66577" marB="66577"/>
                </a:tc>
                <a:extLst>
                  <a:ext uri="{0D108BD9-81ED-4DB2-BD59-A6C34878D82A}">
                    <a16:rowId xmlns:a16="http://schemas.microsoft.com/office/drawing/2014/main" val="1331512178"/>
                  </a:ext>
                </a:extLst>
              </a:tr>
              <a:tr h="514350">
                <a:tc>
                  <a:txBody>
                    <a:bodyPr/>
                    <a:lstStyle/>
                    <a:p>
                      <a:r>
                        <a:rPr lang="en-US" sz="2000">
                          <a:solidFill>
                            <a:schemeClr val="bg1">
                              <a:lumMod val="50000"/>
                            </a:schemeClr>
                          </a:solidFill>
                        </a:rPr>
                        <a:t>MedicalFreedom</a:t>
                      </a:r>
                    </a:p>
                  </a:txBody>
                  <a:tcPr marL="133155" marR="133155" marT="66577" marB="66577"/>
                </a:tc>
                <a:tc>
                  <a:txBody>
                    <a:bodyPr/>
                    <a:lstStyle/>
                    <a:p>
                      <a:r>
                        <a:rPr lang="en-US" sz="2000">
                          <a:solidFill>
                            <a:schemeClr val="bg1">
                              <a:lumMod val="50000"/>
                            </a:schemeClr>
                          </a:solidFill>
                        </a:rPr>
                        <a:t>503</a:t>
                      </a:r>
                    </a:p>
                  </a:txBody>
                  <a:tcPr marL="133155" marR="133155" marT="66577" marB="66577"/>
                </a:tc>
                <a:extLst>
                  <a:ext uri="{0D108BD9-81ED-4DB2-BD59-A6C34878D82A}">
                    <a16:rowId xmlns:a16="http://schemas.microsoft.com/office/drawing/2014/main" val="1667078519"/>
                  </a:ext>
                </a:extLst>
              </a:tr>
              <a:tr h="514350">
                <a:tc>
                  <a:txBody>
                    <a:bodyPr/>
                    <a:lstStyle/>
                    <a:p>
                      <a:r>
                        <a:rPr lang="en-US" sz="2000">
                          <a:solidFill>
                            <a:schemeClr val="bg1">
                              <a:lumMod val="50000"/>
                            </a:schemeClr>
                          </a:solidFill>
                        </a:rPr>
                        <a:t>IDoNotConsent</a:t>
                      </a:r>
                    </a:p>
                  </a:txBody>
                  <a:tcPr marL="133155" marR="133155" marT="66577" marB="66577"/>
                </a:tc>
                <a:tc>
                  <a:txBody>
                    <a:bodyPr/>
                    <a:lstStyle/>
                    <a:p>
                      <a:r>
                        <a:rPr lang="en-US" sz="2000">
                          <a:solidFill>
                            <a:schemeClr val="bg1">
                              <a:lumMod val="50000"/>
                            </a:schemeClr>
                          </a:solidFill>
                        </a:rPr>
                        <a:t>484</a:t>
                      </a:r>
                    </a:p>
                  </a:txBody>
                  <a:tcPr marL="133155" marR="133155" marT="66577" marB="66577"/>
                </a:tc>
                <a:extLst>
                  <a:ext uri="{0D108BD9-81ED-4DB2-BD59-A6C34878D82A}">
                    <a16:rowId xmlns:a16="http://schemas.microsoft.com/office/drawing/2014/main" val="2116624964"/>
                  </a:ext>
                </a:extLst>
              </a:tr>
              <a:tr h="514350">
                <a:tc>
                  <a:txBody>
                    <a:bodyPr/>
                    <a:lstStyle/>
                    <a:p>
                      <a:r>
                        <a:rPr lang="en-US" sz="2000">
                          <a:solidFill>
                            <a:schemeClr val="bg1">
                              <a:lumMod val="50000"/>
                            </a:schemeClr>
                          </a:solidFill>
                        </a:rPr>
                        <a:t>VaccineInjury</a:t>
                      </a:r>
                    </a:p>
                  </a:txBody>
                  <a:tcPr marL="133155" marR="133155" marT="66577" marB="66577"/>
                </a:tc>
                <a:tc>
                  <a:txBody>
                    <a:bodyPr/>
                    <a:lstStyle/>
                    <a:p>
                      <a:r>
                        <a:rPr lang="en-US" sz="2000">
                          <a:solidFill>
                            <a:schemeClr val="bg1">
                              <a:lumMod val="50000"/>
                            </a:schemeClr>
                          </a:solidFill>
                        </a:rPr>
                        <a:t>419</a:t>
                      </a:r>
                    </a:p>
                  </a:txBody>
                  <a:tcPr marL="133155" marR="133155" marT="66577" marB="66577"/>
                </a:tc>
                <a:extLst>
                  <a:ext uri="{0D108BD9-81ED-4DB2-BD59-A6C34878D82A}">
                    <a16:rowId xmlns:a16="http://schemas.microsoft.com/office/drawing/2014/main" val="575281992"/>
                  </a:ext>
                </a:extLst>
              </a:tr>
            </a:tbl>
          </a:graphicData>
        </a:graphic>
      </p:graphicFrame>
      <p:sp>
        <p:nvSpPr>
          <p:cNvPr id="2" name="Title 1">
            <a:extLst>
              <a:ext uri="{FF2B5EF4-FFF2-40B4-BE49-F238E27FC236}">
                <a16:creationId xmlns:a16="http://schemas.microsoft.com/office/drawing/2014/main" id="{9C9A1F50-1F4A-01FA-11D5-4F790EDBD5FA}"/>
              </a:ext>
            </a:extLst>
          </p:cNvPr>
          <p:cNvSpPr>
            <a:spLocks noGrp="1"/>
          </p:cNvSpPr>
          <p:nvPr>
            <p:ph type="title"/>
          </p:nvPr>
        </p:nvSpPr>
        <p:spPr>
          <a:xfrm>
            <a:off x="838200" y="5358141"/>
            <a:ext cx="10515600" cy="942664"/>
          </a:xfrm>
        </p:spPr>
        <p:txBody>
          <a:bodyPr vert="horz" lIns="91440" tIns="45720" rIns="91440" bIns="45720" rtlCol="0" anchor="ctr">
            <a:normAutofit fontScale="90000"/>
          </a:bodyPr>
          <a:lstStyle/>
          <a:p>
            <a:pPr algn="ctr"/>
            <a:r>
              <a:rPr lang="en-US" sz="4800" kern="1200" dirty="0">
                <a:solidFill>
                  <a:schemeClr val="bg1">
                    <a:lumMod val="50000"/>
                  </a:schemeClr>
                </a:solidFill>
                <a:latin typeface="Kefa" panose="02000506000000020004" pitchFamily="2" charset="77"/>
              </a:rPr>
              <a:t>Hashtag Labeled Data – Other Hashtags</a:t>
            </a:r>
          </a:p>
        </p:txBody>
      </p:sp>
    </p:spTree>
    <p:extLst>
      <p:ext uri="{BB962C8B-B14F-4D97-AF65-F5344CB8AC3E}">
        <p14:creationId xmlns:p14="http://schemas.microsoft.com/office/powerpoint/2010/main" val="331774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0452D-703F-960B-9034-E8DAB8BDBC33}"/>
              </a:ext>
            </a:extLst>
          </p:cNvPr>
          <p:cNvSpPr>
            <a:spLocks noGrp="1"/>
          </p:cNvSpPr>
          <p:nvPr>
            <p:ph type="title"/>
          </p:nvPr>
        </p:nvSpPr>
        <p:spPr>
          <a:xfrm>
            <a:off x="787162" y="5612646"/>
            <a:ext cx="10909640" cy="1065836"/>
          </a:xfrm>
        </p:spPr>
        <p:txBody>
          <a:bodyPr vert="horz" lIns="91440" tIns="45720" rIns="91440" bIns="45720" rtlCol="0" anchor="ctr">
            <a:normAutofit/>
          </a:bodyPr>
          <a:lstStyle/>
          <a:p>
            <a:pPr algn="ctr"/>
            <a:r>
              <a:rPr lang="en-US" sz="4800" dirty="0">
                <a:solidFill>
                  <a:schemeClr val="bg1">
                    <a:lumMod val="50000"/>
                  </a:schemeClr>
                </a:solidFill>
                <a:latin typeface="Kefa" panose="02000506000000020004" pitchFamily="2" charset="77"/>
              </a:rPr>
              <a:t>Hashtag Labeled - Bigrams</a:t>
            </a:r>
          </a:p>
        </p:txBody>
      </p:sp>
      <p:pic>
        <p:nvPicPr>
          <p:cNvPr id="6146" name="Picture 2">
            <a:extLst>
              <a:ext uri="{FF2B5EF4-FFF2-40B4-BE49-F238E27FC236}">
                <a16:creationId xmlns:a16="http://schemas.microsoft.com/office/drawing/2014/main" id="{1A210CD7-7080-BA60-06FF-0EF9B27E9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4605" y="1436066"/>
            <a:ext cx="5625767" cy="3422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2C19FBD-D77A-7A0B-E0A8-59257F282A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8699" y="1436067"/>
            <a:ext cx="5846130" cy="3422124"/>
          </a:xfrm>
          <a:prstGeom prst="rect">
            <a:avLst/>
          </a:prstGeom>
          <a:noFill/>
          <a:extLst>
            <a:ext uri="{909E8E84-426E-40DD-AFC4-6F175D3DCCD1}">
              <a14:hiddenFill xmlns:a14="http://schemas.microsoft.com/office/drawing/2010/main">
                <a:solidFill>
                  <a:srgbClr val="FFFFFF"/>
                </a:solidFill>
              </a14:hiddenFill>
            </a:ext>
          </a:extLst>
        </p:spPr>
      </p:pic>
      <p:sp>
        <p:nvSpPr>
          <p:cNvPr id="615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40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874054-136C-CC30-9255-9276D3805C20}"/>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latin typeface="Kefa" panose="02000506000000020004" pitchFamily="2" charset="77"/>
              </a:rPr>
              <a:t>Snorkel labeling function</a:t>
            </a:r>
          </a:p>
        </p:txBody>
      </p:sp>
      <p:graphicFrame>
        <p:nvGraphicFramePr>
          <p:cNvPr id="12" name="Content Placeholder 2">
            <a:extLst>
              <a:ext uri="{FF2B5EF4-FFF2-40B4-BE49-F238E27FC236}">
                <a16:creationId xmlns:a16="http://schemas.microsoft.com/office/drawing/2014/main" id="{F1A61F91-70F5-617A-4013-3C429E49083C}"/>
              </a:ext>
            </a:extLst>
          </p:cNvPr>
          <p:cNvGraphicFramePr>
            <a:graphicFrameLocks noGrp="1"/>
          </p:cNvGraphicFramePr>
          <p:nvPr>
            <p:ph idx="1"/>
            <p:extLst>
              <p:ext uri="{D42A27DB-BD31-4B8C-83A1-F6EECF244321}">
                <p14:modId xmlns:p14="http://schemas.microsoft.com/office/powerpoint/2010/main" val="210227537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3651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1090</Words>
  <Application>Microsoft Macintosh PowerPoint</Application>
  <PresentationFormat>Widescreen</PresentationFormat>
  <Paragraphs>155</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Kefa</vt:lpstr>
      <vt:lpstr>Office Theme</vt:lpstr>
      <vt:lpstr>COVID19 Vaccine Twitter Posts: Data Labeling and Text Classification</vt:lpstr>
      <vt:lpstr>Problem Statement</vt:lpstr>
      <vt:lpstr>Anti-vax vs Pro-vax</vt:lpstr>
      <vt:lpstr>Labeling Methods</vt:lpstr>
      <vt:lpstr>Snorkel.ai</vt:lpstr>
      <vt:lpstr>Datasets</vt:lpstr>
      <vt:lpstr>Hashtag Labeled Data – Other Hashtags</vt:lpstr>
      <vt:lpstr>Hashtag Labeled - Bigrams</vt:lpstr>
      <vt:lpstr>Snorkel labeling function</vt:lpstr>
      <vt:lpstr>Snorkel Results</vt:lpstr>
      <vt:lpstr>Model results – Hashtag Labeled</vt:lpstr>
      <vt:lpstr>Model results – Snorkel Labeled</vt:lpstr>
      <vt:lpstr>Conclusion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Twitter Posts: Data Labeling and Text Classification</dc:title>
  <dc:creator>Rhoeun Park</dc:creator>
  <cp:lastModifiedBy>Rhoeun Park</cp:lastModifiedBy>
  <cp:revision>1</cp:revision>
  <dcterms:created xsi:type="dcterms:W3CDTF">2022-08-16T19:38:57Z</dcterms:created>
  <dcterms:modified xsi:type="dcterms:W3CDTF">2022-08-16T22:33:44Z</dcterms:modified>
</cp:coreProperties>
</file>