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9" r:id="rId4"/>
    <p:sldId id="257" r:id="rId5"/>
    <p:sldId id="262" r:id="rId6"/>
    <p:sldId id="261" r:id="rId7"/>
    <p:sldId id="264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B33270-6BB7-4DB4-8FE6-58B63AD67E8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EFBB01A-F9DB-4F2A-AEF7-0212ED0D5D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-relational_database_management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72818" y="1746963"/>
            <a:ext cx="5699109" cy="1204306"/>
          </a:xfrm>
        </p:spPr>
        <p:txBody>
          <a:bodyPr/>
          <a:lstStyle/>
          <a:p>
            <a:r>
              <a:rPr lang="en-US" dirty="0" smtClean="0"/>
              <a:t>WORKING WITH Local Storage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Various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0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local storage? </a:t>
            </a:r>
          </a:p>
          <a:p>
            <a:pPr lvl="3"/>
            <a:r>
              <a:rPr lang="en-US" dirty="0" smtClean="0"/>
              <a:t>Creating and/or loading data to local browser</a:t>
            </a:r>
          </a:p>
          <a:p>
            <a:pPr lvl="3"/>
            <a:r>
              <a:rPr lang="en-US" dirty="0" smtClean="0"/>
              <a:t>Stored in key and value pairs</a:t>
            </a:r>
          </a:p>
          <a:p>
            <a:pPr lvl="3"/>
            <a:r>
              <a:rPr lang="en-US" dirty="0" smtClean="0"/>
              <a:t>Not popular - Inconsistent browser sizing constraints</a:t>
            </a:r>
          </a:p>
          <a:p>
            <a:pPr lvl="3"/>
            <a:r>
              <a:rPr lang="en-US" dirty="0" smtClean="0"/>
              <a:t>Amount of storage depends upon browser</a:t>
            </a:r>
          </a:p>
          <a:p>
            <a:pPr lvl="4"/>
            <a:r>
              <a:rPr lang="en-US" dirty="0" smtClean="0"/>
              <a:t>Storage 2.49-4.98MB of data </a:t>
            </a:r>
          </a:p>
          <a:p>
            <a:pPr lvl="3"/>
            <a:r>
              <a:rPr lang="en-US" dirty="0" err="1"/>
              <a:t>l</a:t>
            </a:r>
            <a:r>
              <a:rPr lang="en-US" dirty="0" err="1" smtClean="0"/>
              <a:t>ocalstorage</a:t>
            </a:r>
            <a:r>
              <a:rPr lang="en-US" dirty="0" smtClean="0"/>
              <a:t> does not like objects or arrays (see JSON for </a:t>
            </a:r>
            <a:r>
              <a:rPr lang="en-US" dirty="0" err="1" smtClean="0"/>
              <a:t>tranformation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and get methods are simple</a:t>
            </a:r>
          </a:p>
          <a:p>
            <a:pPr lvl="4"/>
            <a:r>
              <a:rPr lang="en-US" dirty="0"/>
              <a:t>Examples:</a:t>
            </a:r>
          </a:p>
          <a:p>
            <a:pPr marL="685800" lvl="4" indent="0">
              <a:buNone/>
            </a:pPr>
            <a:r>
              <a:rPr lang="en-US" b="1" dirty="0" err="1">
                <a:solidFill>
                  <a:srgbClr val="FF3300"/>
                </a:solidFill>
              </a:rPr>
              <a:t>localStorage.setItem</a:t>
            </a:r>
            <a:r>
              <a:rPr lang="en-US" b="1" dirty="0">
                <a:solidFill>
                  <a:srgbClr val="FF3300"/>
                </a:solidFill>
              </a:rPr>
              <a:t>("test", "Hello World!"); //It's saved! </a:t>
            </a:r>
            <a:r>
              <a:rPr lang="en-US" b="1" dirty="0" err="1">
                <a:solidFill>
                  <a:srgbClr val="FF3300"/>
                </a:solidFill>
              </a:rPr>
              <a:t>var</a:t>
            </a:r>
            <a:r>
              <a:rPr lang="en-US" b="1" dirty="0">
                <a:solidFill>
                  <a:srgbClr val="FF3300"/>
                </a:solidFill>
              </a:rPr>
              <a:t> test = </a:t>
            </a:r>
            <a:r>
              <a:rPr lang="en-US" b="1" dirty="0" err="1">
                <a:solidFill>
                  <a:srgbClr val="FF3300"/>
                </a:solidFill>
              </a:rPr>
              <a:t>localStorage.getItem</a:t>
            </a:r>
            <a:r>
              <a:rPr lang="en-US" b="1" dirty="0">
                <a:solidFill>
                  <a:srgbClr val="FF3300"/>
                </a:solidFill>
              </a:rPr>
              <a:t>("test"); //Let's grab it and save it to a variable console.log(test); //Logs "Hello World!“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6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Lists of values and even nested values stored on local server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Data can be created on the fly, pulled from the document, or pulled from a file.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Examples may include lists for dropdown boxes: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List of Countries, States, Cities, Towns, and Counties</a:t>
            </a:r>
          </a:p>
          <a:p>
            <a:pPr marL="685800" lvl="4" indent="0">
              <a:buNone/>
            </a:pPr>
            <a:r>
              <a:rPr lang="en-US" b="1" dirty="0" err="1">
                <a:solidFill>
                  <a:srgbClr val="FF3300"/>
                </a:solidFill>
              </a:rPr>
              <a:t>v</a:t>
            </a:r>
            <a:r>
              <a:rPr lang="en-US" b="1" dirty="0" err="1" smtClean="0">
                <a:solidFill>
                  <a:srgbClr val="FF3300"/>
                </a:solidFill>
              </a:rPr>
              <a:t>ar</a:t>
            </a:r>
            <a:r>
              <a:rPr lang="en-US" b="1" dirty="0" smtClean="0">
                <a:solidFill>
                  <a:srgbClr val="FF3300"/>
                </a:solidFill>
              </a:rPr>
              <a:t> states = ‘State: {“Alabama”, “Arizona”, “Arkansas”}’;</a:t>
            </a:r>
          </a:p>
          <a:p>
            <a:pPr marL="685800" lvl="4" indent="0">
              <a:buNone/>
            </a:pPr>
            <a:endParaRPr lang="en-US" b="1" dirty="0" smtClean="0">
              <a:solidFill>
                <a:srgbClr val="FF33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List of options </a:t>
            </a:r>
          </a:p>
          <a:p>
            <a:pPr marL="694944" lvl="4" indent="0">
              <a:buNone/>
            </a:pPr>
            <a:r>
              <a:rPr lang="en-US" b="1" dirty="0" err="1">
                <a:solidFill>
                  <a:srgbClr val="FF3300"/>
                </a:solidFill>
              </a:rPr>
              <a:t>v</a:t>
            </a:r>
            <a:r>
              <a:rPr lang="en-US" b="1" dirty="0" err="1" smtClean="0">
                <a:solidFill>
                  <a:srgbClr val="FF3300"/>
                </a:solidFill>
              </a:rPr>
              <a:t>ar</a:t>
            </a:r>
            <a:r>
              <a:rPr lang="en-US" b="1" dirty="0" smtClean="0">
                <a:solidFill>
                  <a:srgbClr val="FF3300"/>
                </a:solidFill>
              </a:rPr>
              <a:t> size = ‘{“Size”: {“X-Small”, “Small”, “Medium”, “Large”, “XL”, “XXL”}}’;</a:t>
            </a:r>
          </a:p>
          <a:p>
            <a:pPr marL="694944" lvl="4" indent="0">
              <a:buNone/>
            </a:pPr>
            <a:r>
              <a:rPr lang="en-US" b="1" dirty="0" err="1">
                <a:solidFill>
                  <a:srgbClr val="FF3300"/>
                </a:solidFill>
              </a:rPr>
              <a:t>v</a:t>
            </a:r>
            <a:r>
              <a:rPr lang="en-US" b="1" dirty="0" err="1" smtClean="0">
                <a:solidFill>
                  <a:srgbClr val="FF3300"/>
                </a:solidFill>
              </a:rPr>
              <a:t>ar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guestCount</a:t>
            </a:r>
            <a:r>
              <a:rPr lang="en-US" b="1" dirty="0" smtClean="0">
                <a:solidFill>
                  <a:srgbClr val="FF3300"/>
                </a:solidFill>
              </a:rPr>
              <a:t> = ‘{“</a:t>
            </a:r>
            <a:r>
              <a:rPr lang="en-US" b="1" dirty="0" err="1" smtClean="0">
                <a:solidFill>
                  <a:srgbClr val="FF3300"/>
                </a:solidFill>
              </a:rPr>
              <a:t>guestCount</a:t>
            </a:r>
            <a:r>
              <a:rPr lang="en-US" b="1" dirty="0" smtClean="0">
                <a:solidFill>
                  <a:srgbClr val="FF3300"/>
                </a:solidFill>
              </a:rPr>
              <a:t>”: {1, 2, 3, 4, 5, 6, 7, 8, 9, 10}}’;</a:t>
            </a:r>
          </a:p>
          <a:p>
            <a:pPr marL="694944" lvl="4" indent="0">
              <a:buNone/>
            </a:pPr>
            <a:r>
              <a:rPr lang="en-US" b="1" dirty="0" err="1" smtClean="0">
                <a:solidFill>
                  <a:srgbClr val="FF3300"/>
                </a:solidFill>
              </a:rPr>
              <a:t>var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 smtClean="0">
                <a:solidFill>
                  <a:srgbClr val="FF3300"/>
                </a:solidFill>
              </a:rPr>
              <a:t>ageRange</a:t>
            </a:r>
            <a:r>
              <a:rPr lang="en-US" b="1" dirty="0" smtClean="0">
                <a:solidFill>
                  <a:srgbClr val="FF3300"/>
                </a:solidFill>
              </a:rPr>
              <a:t>= “{Age: {“0-10”, “11-17”, “18-30”, “31-49”, “50-75”, “76-100”, “100+”}}’;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4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Local Storage (TEXT/Number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4" indent="-285750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b="1" dirty="0" smtClean="0"/>
              <a:t>Create data using </a:t>
            </a:r>
            <a:r>
              <a:rPr lang="en-US" b="1" dirty="0" err="1" smtClean="0"/>
              <a:t>localStorage.setItem</a:t>
            </a:r>
            <a:r>
              <a:rPr lang="en-US" b="1" dirty="0" smtClean="0"/>
              <a:t>()</a:t>
            </a:r>
          </a:p>
          <a:p>
            <a:pPr marL="0" lvl="4" indent="0">
              <a:spcBef>
                <a:spcPts val="800"/>
              </a:spcBef>
              <a:buClrTx/>
              <a:buNone/>
            </a:pPr>
            <a:r>
              <a:rPr lang="en-US" b="1" dirty="0" smtClean="0">
                <a:solidFill>
                  <a:srgbClr val="FF3300"/>
                </a:solidFill>
              </a:rPr>
              <a:t>	</a:t>
            </a:r>
            <a:r>
              <a:rPr lang="en-US" b="1" dirty="0" err="1" smtClean="0">
                <a:solidFill>
                  <a:srgbClr val="FF3300"/>
                </a:solidFill>
              </a:rPr>
              <a:t>localStorage.setItem</a:t>
            </a:r>
            <a:r>
              <a:rPr lang="en-US" b="1" dirty="0">
                <a:solidFill>
                  <a:srgbClr val="FF3300"/>
                </a:solidFill>
              </a:rPr>
              <a:t>("test", "Hello World!"); //It's saved! </a:t>
            </a:r>
            <a:r>
              <a:rPr lang="en-US" b="1" dirty="0" err="1">
                <a:solidFill>
                  <a:srgbClr val="FF3300"/>
                </a:solidFill>
              </a:rPr>
              <a:t>var</a:t>
            </a:r>
            <a:r>
              <a:rPr lang="en-US" b="1" dirty="0">
                <a:solidFill>
                  <a:srgbClr val="FF3300"/>
                </a:solidFill>
              </a:rPr>
              <a:t> test = </a:t>
            </a:r>
            <a:endParaRPr lang="en-US" b="1" dirty="0" smtClean="0">
              <a:solidFill>
                <a:srgbClr val="FF3300"/>
              </a:solidFill>
            </a:endParaRPr>
          </a:p>
          <a:p>
            <a:pPr marL="0" lvl="4" indent="0">
              <a:spcBef>
                <a:spcPts val="800"/>
              </a:spcBef>
              <a:buClrTx/>
              <a:buNone/>
            </a:pPr>
            <a:endParaRPr lang="en-US" b="1" dirty="0" smtClean="0"/>
          </a:p>
          <a:p>
            <a:pPr marL="285750" lvl="4" indent="-285750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b="1" dirty="0" smtClean="0"/>
              <a:t>Retrieve data </a:t>
            </a:r>
            <a:r>
              <a:rPr lang="en-US" b="1" dirty="0"/>
              <a:t>using </a:t>
            </a:r>
            <a:r>
              <a:rPr lang="en-US" b="1" dirty="0" err="1" smtClean="0"/>
              <a:t>localStorage.getItem</a:t>
            </a:r>
            <a:r>
              <a:rPr lang="en-US" b="1" dirty="0"/>
              <a:t>()</a:t>
            </a:r>
          </a:p>
          <a:p>
            <a:pPr marL="0" lvl="4" indent="0">
              <a:spcBef>
                <a:spcPts val="800"/>
              </a:spcBef>
              <a:buClrTx/>
              <a:buNone/>
            </a:pPr>
            <a:r>
              <a:rPr lang="en-US" b="1" dirty="0" smtClean="0">
                <a:solidFill>
                  <a:srgbClr val="FF3300"/>
                </a:solidFill>
              </a:rPr>
              <a:t>	</a:t>
            </a:r>
            <a:r>
              <a:rPr lang="en-US" b="1" dirty="0" err="1" smtClean="0">
                <a:solidFill>
                  <a:srgbClr val="FF3300"/>
                </a:solidFill>
              </a:rPr>
              <a:t>localStorage.getItem</a:t>
            </a:r>
            <a:r>
              <a:rPr lang="en-US" b="1" dirty="0">
                <a:solidFill>
                  <a:srgbClr val="FF3300"/>
                </a:solidFill>
              </a:rPr>
              <a:t>("test"); //Let's grab it and save it to a </a:t>
            </a:r>
            <a:r>
              <a:rPr lang="en-US" b="1" dirty="0" smtClean="0">
                <a:solidFill>
                  <a:srgbClr val="FF3300"/>
                </a:solidFill>
              </a:rPr>
              <a:t>variable</a:t>
            </a:r>
          </a:p>
          <a:p>
            <a:pPr marL="0" lvl="4" indent="0">
              <a:spcBef>
                <a:spcPts val="800"/>
              </a:spcBef>
              <a:buClrTx/>
              <a:buNone/>
            </a:pPr>
            <a:endParaRPr lang="en-US" b="1" dirty="0" smtClean="0">
              <a:solidFill>
                <a:srgbClr val="FF3300"/>
              </a:solidFill>
            </a:endParaRPr>
          </a:p>
          <a:p>
            <a:pPr marL="285750" lvl="4" indent="-285750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b="1" dirty="0" smtClean="0"/>
              <a:t>Output data using console.log()</a:t>
            </a:r>
            <a:endParaRPr lang="en-US" b="1" dirty="0"/>
          </a:p>
          <a:p>
            <a:pPr marL="0" lvl="4" indent="0">
              <a:spcBef>
                <a:spcPts val="800"/>
              </a:spcBef>
              <a:buClrTx/>
              <a:buNone/>
            </a:pPr>
            <a:r>
              <a:rPr lang="en-US" b="1" dirty="0" smtClean="0">
                <a:solidFill>
                  <a:srgbClr val="FF3300"/>
                </a:solidFill>
              </a:rPr>
              <a:t>	console.log(test</a:t>
            </a:r>
            <a:r>
              <a:rPr lang="en-US" b="1" dirty="0">
                <a:solidFill>
                  <a:srgbClr val="FF3300"/>
                </a:solidFill>
              </a:rPr>
              <a:t>); //Logs "Hello World!“</a:t>
            </a:r>
          </a:p>
          <a:p>
            <a:pPr marL="0" lvl="4" indent="0">
              <a:spcBef>
                <a:spcPts val="800"/>
              </a:spcBef>
              <a:buClrTx/>
              <a:buNone/>
            </a:pPr>
            <a:endParaRPr lang="en-US" b="1" dirty="0">
              <a:solidFill>
                <a:srgbClr val="FF3300"/>
              </a:solidFill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0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Local Storage FROM URL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 lnSpcReduction="10000"/>
          </a:bodyPr>
          <a:lstStyle/>
          <a:p>
            <a:pPr marL="285750" lvl="4" indent="-285750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b="1" dirty="0" smtClean="0"/>
              <a:t>Access URL using JSON response</a:t>
            </a:r>
          </a:p>
          <a:p>
            <a:pPr marL="722376" lvl="7" indent="0">
              <a:spcBef>
                <a:spcPts val="800"/>
              </a:spcBef>
              <a:buClrTx/>
              <a:buNone/>
            </a:pPr>
            <a:r>
              <a:rPr lang="en-US" b="1" dirty="0" err="1" smtClean="0">
                <a:solidFill>
                  <a:srgbClr val="FF3300"/>
                </a:solidFill>
              </a:rPr>
              <a:t>var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response = {"success" : true , "</a:t>
            </a:r>
            <a:r>
              <a:rPr lang="en-US" b="1" dirty="0" err="1">
                <a:solidFill>
                  <a:srgbClr val="FF3300"/>
                </a:solidFill>
              </a:rPr>
              <a:t>firstname</a:t>
            </a:r>
            <a:r>
              <a:rPr lang="en-US" b="1" dirty="0">
                <a:solidFill>
                  <a:srgbClr val="FF3300"/>
                </a:solidFill>
              </a:rPr>
              <a:t>" : "example" , "</a:t>
            </a:r>
            <a:r>
              <a:rPr lang="en-US" b="1" dirty="0" err="1">
                <a:solidFill>
                  <a:srgbClr val="FF3300"/>
                </a:solidFill>
              </a:rPr>
              <a:t>lastname</a:t>
            </a:r>
            <a:r>
              <a:rPr lang="en-US" b="1" dirty="0">
                <a:solidFill>
                  <a:srgbClr val="FF3300"/>
                </a:solidFill>
              </a:rPr>
              <a:t>" : "test" , "</a:t>
            </a:r>
            <a:r>
              <a:rPr lang="en-US" b="1" dirty="0" err="1">
                <a:solidFill>
                  <a:srgbClr val="FF3300"/>
                </a:solidFill>
              </a:rPr>
              <a:t>sid</a:t>
            </a:r>
            <a:r>
              <a:rPr lang="en-US" b="1" dirty="0">
                <a:solidFill>
                  <a:srgbClr val="FF3300"/>
                </a:solidFill>
              </a:rPr>
              <a:t>" : "5C9032F32394B345FC9EC526B101F40DFD0D9937B1094E9BE271D2045E8C9846"}; </a:t>
            </a:r>
            <a:endParaRPr lang="en-US" b="1" dirty="0" smtClean="0">
              <a:solidFill>
                <a:srgbClr val="FF3300"/>
              </a:solidFill>
            </a:endParaRPr>
          </a:p>
          <a:p>
            <a:pPr marL="722376" lvl="7" indent="0">
              <a:spcBef>
                <a:spcPts val="800"/>
              </a:spcBef>
              <a:buClrTx/>
              <a:buNone/>
            </a:pPr>
            <a:endParaRPr lang="en-US" b="1" dirty="0" smtClean="0">
              <a:solidFill>
                <a:srgbClr val="FF3300"/>
              </a:solidFill>
            </a:endParaRPr>
          </a:p>
          <a:p>
            <a:pPr marL="285750" lvl="4" indent="-285750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b="1" dirty="0" smtClean="0"/>
              <a:t>Set </a:t>
            </a:r>
            <a:r>
              <a:rPr lang="en-US" b="1" dirty="0" err="1" smtClean="0"/>
              <a:t>sid</a:t>
            </a:r>
            <a:r>
              <a:rPr lang="en-US" b="1" dirty="0" smtClean="0"/>
              <a:t> variable equal to </a:t>
            </a:r>
            <a:r>
              <a:rPr lang="en-US" b="1" dirty="0" err="1" smtClean="0"/>
              <a:t>response.sid</a:t>
            </a:r>
            <a:r>
              <a:rPr lang="en-US" b="1" dirty="0">
                <a:solidFill>
                  <a:srgbClr val="FF3300"/>
                </a:solidFill>
              </a:rPr>
              <a:t>	</a:t>
            </a:r>
          </a:p>
          <a:p>
            <a:pPr marL="722376" lvl="7" indent="0">
              <a:spcBef>
                <a:spcPts val="800"/>
              </a:spcBef>
              <a:buClrTx/>
              <a:buNone/>
            </a:pPr>
            <a:r>
              <a:rPr lang="en-US" b="1" dirty="0" err="1" smtClean="0">
                <a:solidFill>
                  <a:srgbClr val="FF3300"/>
                </a:solidFill>
              </a:rPr>
              <a:t>var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 err="1">
                <a:solidFill>
                  <a:srgbClr val="FF3300"/>
                </a:solidFill>
              </a:rPr>
              <a:t>sid</a:t>
            </a:r>
            <a:r>
              <a:rPr lang="en-US" b="1" dirty="0">
                <a:solidFill>
                  <a:srgbClr val="FF3300"/>
                </a:solidFill>
              </a:rPr>
              <a:t> = </a:t>
            </a:r>
            <a:r>
              <a:rPr lang="en-US" b="1" dirty="0" err="1">
                <a:solidFill>
                  <a:srgbClr val="FF3300"/>
                </a:solidFill>
              </a:rPr>
              <a:t>response.sid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endParaRPr lang="en-US" b="1" dirty="0" smtClean="0">
              <a:solidFill>
                <a:srgbClr val="FF3300"/>
              </a:solidFill>
            </a:endParaRPr>
          </a:p>
          <a:p>
            <a:pPr marL="722376" lvl="7" indent="0">
              <a:spcBef>
                <a:spcPts val="800"/>
              </a:spcBef>
              <a:buClrTx/>
              <a:buNone/>
            </a:pPr>
            <a:endParaRPr lang="en-US" b="1" dirty="0" smtClean="0">
              <a:solidFill>
                <a:srgbClr val="FF3300"/>
              </a:solidFill>
            </a:endParaRPr>
          </a:p>
          <a:p>
            <a:pPr marL="285750" lvl="4" indent="-285750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b="1" dirty="0" smtClean="0"/>
              <a:t>Store URL </a:t>
            </a:r>
            <a:r>
              <a:rPr lang="en-US" b="1" dirty="0" err="1" smtClean="0"/>
              <a:t>sid</a:t>
            </a:r>
            <a:r>
              <a:rPr lang="en-US" b="1" dirty="0" smtClean="0"/>
              <a:t> value in local storage</a:t>
            </a:r>
          </a:p>
          <a:p>
            <a:pPr marL="722376" lvl="7" indent="0">
              <a:spcBef>
                <a:spcPts val="800"/>
              </a:spcBef>
              <a:buClrTx/>
              <a:buNone/>
            </a:pPr>
            <a:r>
              <a:rPr lang="en-US" b="1" dirty="0" err="1" smtClean="0">
                <a:solidFill>
                  <a:srgbClr val="FF3300"/>
                </a:solidFill>
              </a:rPr>
              <a:t>localStorage.setItem</a:t>
            </a:r>
            <a:r>
              <a:rPr lang="en-US" b="1" dirty="0">
                <a:solidFill>
                  <a:srgbClr val="FF3300"/>
                </a:solidFill>
              </a:rPr>
              <a:t>("</a:t>
            </a:r>
            <a:r>
              <a:rPr lang="en-US" b="1" dirty="0" err="1">
                <a:solidFill>
                  <a:srgbClr val="FF3300"/>
                </a:solidFill>
              </a:rPr>
              <a:t>sid</a:t>
            </a:r>
            <a:r>
              <a:rPr lang="en-US" b="1" dirty="0">
                <a:solidFill>
                  <a:srgbClr val="FF3300"/>
                </a:solidFill>
              </a:rPr>
              <a:t>", </a:t>
            </a:r>
            <a:r>
              <a:rPr lang="en-US" b="1" dirty="0" err="1">
                <a:solidFill>
                  <a:srgbClr val="FF3300"/>
                </a:solidFill>
              </a:rPr>
              <a:t>sid</a:t>
            </a:r>
            <a:r>
              <a:rPr lang="en-US" b="1" dirty="0" smtClean="0">
                <a:solidFill>
                  <a:srgbClr val="FF3300"/>
                </a:solidFill>
              </a:rPr>
              <a:t>);</a:t>
            </a:r>
          </a:p>
          <a:p>
            <a:pPr marL="722376" lvl="7" indent="0">
              <a:spcBef>
                <a:spcPts val="800"/>
              </a:spcBef>
              <a:buClrTx/>
              <a:buNone/>
            </a:pPr>
            <a:endParaRPr lang="en-US" b="1" dirty="0" smtClean="0">
              <a:solidFill>
                <a:srgbClr val="FF3300"/>
              </a:solidFill>
            </a:endParaRPr>
          </a:p>
          <a:p>
            <a:pPr marL="285750" lvl="4" indent="-285750">
              <a:spcBef>
                <a:spcPts val="800"/>
              </a:spcBef>
              <a:buClrTx/>
              <a:buFont typeface="Wingdings" panose="05000000000000000000" pitchFamily="2" charset="2"/>
              <a:buChar char="Ø"/>
            </a:pPr>
            <a:r>
              <a:rPr lang="en-US" b="1" dirty="0" smtClean="0"/>
              <a:t>SAMPLE USE:: Validate security token exists for protected page.  </a:t>
            </a:r>
          </a:p>
          <a:p>
            <a:pPr marL="0" lvl="4" indent="0">
              <a:spcBef>
                <a:spcPts val="800"/>
              </a:spcBef>
              <a:buClrTx/>
              <a:buNone/>
            </a:pPr>
            <a:r>
              <a:rPr lang="en-US" b="1" dirty="0"/>
              <a:t>	</a:t>
            </a:r>
            <a:r>
              <a:rPr lang="en-US" b="1" dirty="0" smtClean="0"/>
              <a:t>	If not, send customer to login page.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5410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JSON assumes you know the structure of document, array, or object you are accessing.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4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JSON to Retrieve Objects/Arrays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100628"/>
            <a:ext cx="8092440" cy="38523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JSON is recursive and compatible with JavaScript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V</a:t>
            </a:r>
            <a:r>
              <a:rPr lang="en-US" dirty="0" smtClean="0"/>
              <a:t>alues repeated or a reoccurrence is recursive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Example1: List of arrays or nested arrays</a:t>
            </a:r>
          </a:p>
          <a:p>
            <a:pPr marL="932688" lvl="5" indent="0">
              <a:buNone/>
            </a:pPr>
            <a:r>
              <a:rPr lang="en-US" b="1" u="sng" dirty="0" smtClean="0"/>
              <a:t>Person Objects – Multiple occurrences such as phone book</a:t>
            </a:r>
          </a:p>
          <a:p>
            <a:pPr marL="932688" lvl="5" indent="0">
              <a:buNone/>
            </a:pPr>
            <a:r>
              <a:rPr lang="en-US" b="1" dirty="0" smtClean="0">
                <a:solidFill>
                  <a:srgbClr val="FF3300"/>
                </a:solidFill>
              </a:rPr>
              <a:t>          Name, title, address, home phone, and cell phone  </a:t>
            </a:r>
          </a:p>
          <a:p>
            <a:pPr marL="932688" lvl="5" indent="0">
              <a:buNone/>
            </a:pPr>
            <a:r>
              <a:rPr lang="en-US" b="1" dirty="0" smtClean="0">
                <a:solidFill>
                  <a:srgbClr val="FF3300"/>
                </a:solidFill>
              </a:rPr>
              <a:t>OR</a:t>
            </a:r>
          </a:p>
          <a:p>
            <a:pPr marL="932688" lvl="5" indent="0">
              <a:buNone/>
            </a:pPr>
            <a:r>
              <a:rPr lang="en-US" b="1" u="sng" dirty="0" smtClean="0"/>
              <a:t>Sets </a:t>
            </a:r>
            <a:r>
              <a:rPr lang="en-US" b="1" u="sng" dirty="0"/>
              <a:t>of Survey responses </a:t>
            </a:r>
          </a:p>
          <a:p>
            <a:pPr marL="932688" lvl="5" indent="0">
              <a:buNone/>
            </a:pPr>
            <a:r>
              <a:rPr lang="en-US" dirty="0" smtClean="0">
                <a:solidFill>
                  <a:srgbClr val="FF3300"/>
                </a:solidFill>
              </a:rPr>
              <a:t>           </a:t>
            </a:r>
            <a:r>
              <a:rPr lang="en-US" b="1" dirty="0" err="1" smtClean="0">
                <a:solidFill>
                  <a:srgbClr val="FF3300"/>
                </a:solidFill>
              </a:rPr>
              <a:t>var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survey = { survey1: [1,5,46], survey2: [0, 2, 44] }​​​​​​​; </a:t>
            </a:r>
          </a:p>
          <a:p>
            <a:pPr marL="932688" lvl="5" indent="0">
              <a:buNone/>
            </a:pPr>
            <a:r>
              <a:rPr lang="en-US" b="1" dirty="0" smtClean="0">
                <a:solidFill>
                  <a:srgbClr val="FF3300"/>
                </a:solidFill>
              </a:rPr>
              <a:t>OR</a:t>
            </a:r>
          </a:p>
          <a:p>
            <a:pPr marL="932688" lvl="5" indent="0">
              <a:buNone/>
            </a:pPr>
            <a:r>
              <a:rPr lang="en-US" b="1" u="sng" dirty="0" smtClean="0"/>
              <a:t>Multi-dimensional arrays</a:t>
            </a:r>
          </a:p>
          <a:p>
            <a:pPr marL="1417320" lvl="7" indent="0">
              <a:buNone/>
            </a:pPr>
            <a:r>
              <a:rPr lang="en-US" b="1" dirty="0" err="1" smtClean="0">
                <a:solidFill>
                  <a:srgbClr val="FF3300"/>
                </a:solidFill>
              </a:rPr>
              <a:t>var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a= [[1,2,3],["</a:t>
            </a:r>
            <a:r>
              <a:rPr lang="en-US" b="1" dirty="0" err="1">
                <a:solidFill>
                  <a:srgbClr val="FF3300"/>
                </a:solidFill>
              </a:rPr>
              <a:t>hello","world</a:t>
            </a:r>
            <a:r>
              <a:rPr lang="en-US" b="1" dirty="0">
                <a:solidFill>
                  <a:srgbClr val="FF3300"/>
                </a:solidFill>
              </a:rPr>
              <a:t>"]]; </a:t>
            </a:r>
            <a:r>
              <a:rPr lang="en-US" b="1" dirty="0" smtClean="0">
                <a:solidFill>
                  <a:srgbClr val="FF3300"/>
                </a:solidFill>
              </a:rPr>
              <a:t>      // </a:t>
            </a:r>
            <a:r>
              <a:rPr lang="en-US" b="1" dirty="0">
                <a:solidFill>
                  <a:srgbClr val="FF3300"/>
                </a:solidFill>
              </a:rPr>
              <a:t>multi </a:t>
            </a:r>
            <a:r>
              <a:rPr lang="en-US" b="1" dirty="0" err="1">
                <a:solidFill>
                  <a:srgbClr val="FF3300"/>
                </a:solidFill>
              </a:rPr>
              <a:t>dimentional</a:t>
            </a:r>
            <a:r>
              <a:rPr lang="en-US" b="1" dirty="0">
                <a:solidFill>
                  <a:srgbClr val="FF3300"/>
                </a:solidFill>
              </a:rPr>
              <a:t> array </a:t>
            </a:r>
            <a:endParaRPr lang="en-US" b="1" dirty="0" smtClean="0">
              <a:solidFill>
                <a:srgbClr val="FF3300"/>
              </a:solidFill>
            </a:endParaRPr>
          </a:p>
          <a:p>
            <a:pPr marL="1417320" lvl="7" indent="0">
              <a:buNone/>
            </a:pPr>
            <a:r>
              <a:rPr lang="en-US" b="1" dirty="0" smtClean="0">
                <a:solidFill>
                  <a:srgbClr val="FF3300"/>
                </a:solidFill>
              </a:rPr>
              <a:t>console.log(a</a:t>
            </a:r>
            <a:r>
              <a:rPr lang="en-US" b="1" dirty="0">
                <a:solidFill>
                  <a:srgbClr val="FF3300"/>
                </a:solidFill>
              </a:rPr>
              <a:t>); </a:t>
            </a:r>
            <a:endParaRPr lang="en-US" b="1" dirty="0" smtClean="0">
              <a:solidFill>
                <a:srgbClr val="FF3300"/>
              </a:solidFill>
            </a:endParaRPr>
          </a:p>
          <a:p>
            <a:pPr marL="1417320" lvl="7" indent="0">
              <a:buNone/>
            </a:pPr>
            <a:r>
              <a:rPr lang="en-US" b="1" dirty="0" err="1" smtClean="0">
                <a:solidFill>
                  <a:srgbClr val="FF3300"/>
                </a:solidFill>
              </a:rPr>
              <a:t>var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b = </a:t>
            </a:r>
            <a:r>
              <a:rPr lang="en-US" b="1" dirty="0" err="1">
                <a:solidFill>
                  <a:srgbClr val="FF3300"/>
                </a:solidFill>
              </a:rPr>
              <a:t>JSON.stringify</a:t>
            </a:r>
            <a:r>
              <a:rPr lang="en-US" b="1" dirty="0">
                <a:solidFill>
                  <a:srgbClr val="FF3300"/>
                </a:solidFill>
              </a:rPr>
              <a:t>(a); </a:t>
            </a:r>
            <a:r>
              <a:rPr lang="en-US" b="1" dirty="0" smtClean="0">
                <a:solidFill>
                  <a:srgbClr val="FF3300"/>
                </a:solidFill>
              </a:rPr>
              <a:t>                  // </a:t>
            </a:r>
            <a:r>
              <a:rPr lang="en-US" b="1" dirty="0">
                <a:solidFill>
                  <a:srgbClr val="FF3300"/>
                </a:solidFill>
              </a:rPr>
              <a:t>converting the array into a string </a:t>
            </a:r>
            <a:endParaRPr lang="en-US" b="1" dirty="0" smtClean="0">
              <a:solidFill>
                <a:srgbClr val="FF3300"/>
              </a:solidFill>
            </a:endParaRPr>
          </a:p>
          <a:p>
            <a:pPr marL="1417320" lvl="7" indent="0">
              <a:buNone/>
            </a:pPr>
            <a:r>
              <a:rPr lang="en-US" b="1" dirty="0" smtClean="0">
                <a:solidFill>
                  <a:srgbClr val="FF3300"/>
                </a:solidFill>
              </a:rPr>
              <a:t>console.log(b</a:t>
            </a:r>
            <a:r>
              <a:rPr lang="en-US" b="1" dirty="0">
                <a:solidFill>
                  <a:srgbClr val="FF3300"/>
                </a:solidFill>
              </a:rPr>
              <a:t>); </a:t>
            </a:r>
            <a:endParaRPr lang="en-US" b="1" dirty="0" smtClean="0">
              <a:solidFill>
                <a:srgbClr val="FF3300"/>
              </a:solidFill>
            </a:endParaRPr>
          </a:p>
          <a:p>
            <a:pPr marL="1417320" lvl="7" indent="0">
              <a:buNone/>
            </a:pPr>
            <a:r>
              <a:rPr lang="en-US" b="1" dirty="0" err="1" smtClean="0">
                <a:solidFill>
                  <a:srgbClr val="FF3300"/>
                </a:solidFill>
              </a:rPr>
              <a:t>localStorage.setItem</a:t>
            </a:r>
            <a:r>
              <a:rPr lang="en-US" b="1" dirty="0">
                <a:solidFill>
                  <a:srgbClr val="FF3300"/>
                </a:solidFill>
              </a:rPr>
              <a:t>("</a:t>
            </a:r>
            <a:r>
              <a:rPr lang="en-US" b="1" dirty="0" err="1">
                <a:solidFill>
                  <a:srgbClr val="FF3300"/>
                </a:solidFill>
              </a:rPr>
              <a:t>TestData</a:t>
            </a:r>
            <a:r>
              <a:rPr lang="en-US" b="1" dirty="0">
                <a:solidFill>
                  <a:srgbClr val="FF3300"/>
                </a:solidFill>
              </a:rPr>
              <a:t>",b); // storing the string in </a:t>
            </a:r>
            <a:r>
              <a:rPr lang="en-US" b="1" dirty="0" err="1">
                <a:solidFill>
                  <a:srgbClr val="FF3300"/>
                </a:solidFill>
              </a:rPr>
              <a:t>localstorage</a:t>
            </a:r>
            <a:r>
              <a:rPr lang="en-US" b="1" dirty="0">
                <a:solidFill>
                  <a:srgbClr val="FF3300"/>
                </a:solidFill>
              </a:rPr>
              <a:t> </a:t>
            </a:r>
            <a:endParaRPr lang="en-US" b="1" dirty="0" smtClean="0">
              <a:solidFill>
                <a:srgbClr val="FF3300"/>
              </a:solidFill>
            </a:endParaRPr>
          </a:p>
          <a:p>
            <a:pPr marL="1417320" lvl="7" indent="0">
              <a:buNone/>
            </a:pPr>
            <a:r>
              <a:rPr lang="en-US" b="1" dirty="0" err="1" smtClean="0">
                <a:solidFill>
                  <a:srgbClr val="FF3300"/>
                </a:solidFill>
              </a:rPr>
              <a:t>var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c= </a:t>
            </a:r>
            <a:r>
              <a:rPr lang="en-US" b="1" dirty="0" err="1">
                <a:solidFill>
                  <a:srgbClr val="FF3300"/>
                </a:solidFill>
              </a:rPr>
              <a:t>JSON.parse</a:t>
            </a:r>
            <a:r>
              <a:rPr lang="en-US" b="1" dirty="0">
                <a:solidFill>
                  <a:srgbClr val="FF3300"/>
                </a:solidFill>
              </a:rPr>
              <a:t>(</a:t>
            </a:r>
            <a:r>
              <a:rPr lang="en-US" b="1" dirty="0" err="1">
                <a:solidFill>
                  <a:srgbClr val="FF3300"/>
                </a:solidFill>
              </a:rPr>
              <a:t>localStorage.getItem</a:t>
            </a:r>
            <a:r>
              <a:rPr lang="en-US" b="1" dirty="0">
                <a:solidFill>
                  <a:srgbClr val="FF3300"/>
                </a:solidFill>
              </a:rPr>
              <a:t>("</a:t>
            </a:r>
            <a:r>
              <a:rPr lang="en-US" b="1" dirty="0" err="1">
                <a:solidFill>
                  <a:srgbClr val="FF3300"/>
                </a:solidFill>
              </a:rPr>
              <a:t>TestData</a:t>
            </a:r>
            <a:r>
              <a:rPr lang="en-US" b="1" dirty="0">
                <a:solidFill>
                  <a:srgbClr val="FF3300"/>
                </a:solidFill>
              </a:rPr>
              <a:t>")); //accessing the data from </a:t>
            </a:r>
            <a:r>
              <a:rPr lang="en-US" b="1" dirty="0" err="1">
                <a:solidFill>
                  <a:srgbClr val="FF3300"/>
                </a:solidFill>
              </a:rPr>
              <a:t>localstorgae</a:t>
            </a:r>
            <a:r>
              <a:rPr lang="en-US" b="1" dirty="0">
                <a:solidFill>
                  <a:srgbClr val="FF3300"/>
                </a:solidFill>
              </a:rPr>
              <a:t>. console.log(c);</a:t>
            </a:r>
            <a:endParaRPr lang="en-US" b="1" dirty="0" smtClean="0">
              <a:solidFill>
                <a:srgbClr val="FF3300"/>
              </a:solidFill>
            </a:endParaRPr>
          </a:p>
          <a:p>
            <a:pPr marL="0" indent="0"/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1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JSON to Retrieve Objects/Arrays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523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JSON is recursive and compatible with JavaScript</a:t>
            </a:r>
          </a:p>
          <a:p>
            <a:pPr marL="932688" lvl="5" indent="0">
              <a:buNone/>
            </a:pPr>
            <a:endParaRPr lang="en-US" b="1" dirty="0" smtClean="0">
              <a:solidFill>
                <a:srgbClr val="FF3300"/>
              </a:solidFill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Example2: </a:t>
            </a:r>
            <a:r>
              <a:rPr lang="en-US" dirty="0"/>
              <a:t>List of </a:t>
            </a:r>
            <a:r>
              <a:rPr lang="en-US" dirty="0" smtClean="0"/>
              <a:t>objects or nested objects</a:t>
            </a:r>
          </a:p>
          <a:p>
            <a:r>
              <a:rPr lang="en-US" sz="1400" dirty="0">
                <a:solidFill>
                  <a:srgbClr val="FF3300"/>
                </a:solidFill>
              </a:rPr>
              <a:t>	</a:t>
            </a:r>
            <a:r>
              <a:rPr lang="en-US" sz="1400" dirty="0" smtClean="0">
                <a:solidFill>
                  <a:srgbClr val="FF3300"/>
                </a:solidFill>
              </a:rPr>
              <a:t>	          </a:t>
            </a:r>
            <a:r>
              <a:rPr lang="en-US" sz="1400" dirty="0" err="1" smtClean="0">
                <a:solidFill>
                  <a:srgbClr val="FF3300"/>
                </a:solidFill>
              </a:rPr>
              <a:t>var</a:t>
            </a:r>
            <a:r>
              <a:rPr lang="en-US" sz="1400" dirty="0" smtClean="0">
                <a:solidFill>
                  <a:srgbClr val="FF3300"/>
                </a:solidFill>
              </a:rPr>
              <a:t> </a:t>
            </a:r>
            <a:r>
              <a:rPr lang="en-US" sz="1400" dirty="0">
                <a:solidFill>
                  <a:srgbClr val="FF3300"/>
                </a:solidFill>
              </a:rPr>
              <a:t>object = </a:t>
            </a:r>
            <a:r>
              <a:rPr lang="en-US" sz="1400" dirty="0" smtClean="0">
                <a:solidFill>
                  <a:srgbClr val="FF3300"/>
                </a:solidFill>
              </a:rPr>
              <a:t>{test</a:t>
            </a:r>
            <a:r>
              <a:rPr lang="en-US" sz="1400" dirty="0">
                <a:solidFill>
                  <a:srgbClr val="FF3300"/>
                </a:solidFill>
              </a:rPr>
              <a:t>: 1</a:t>
            </a:r>
            <a:r>
              <a:rPr lang="en-US" sz="1400" dirty="0" smtClean="0">
                <a:solidFill>
                  <a:srgbClr val="FF3300"/>
                </a:solidFill>
              </a:rPr>
              <a:t>,       //</a:t>
            </a:r>
            <a:r>
              <a:rPr lang="en-US" sz="1400" b="0" dirty="0" smtClean="0">
                <a:solidFill>
                  <a:srgbClr val="FF3300"/>
                </a:solidFill>
                <a:sym typeface="Wingdings" panose="05000000000000000000" pitchFamily="2" charset="2"/>
              </a:rPr>
              <a:t> 1</a:t>
            </a:r>
            <a:r>
              <a:rPr lang="en-US" sz="1400" b="0" baseline="30000" dirty="0" smtClean="0">
                <a:solidFill>
                  <a:srgbClr val="FF3300"/>
                </a:solidFill>
                <a:sym typeface="Wingdings" panose="05000000000000000000" pitchFamily="2" charset="2"/>
              </a:rPr>
              <a:t>st</a:t>
            </a:r>
            <a:r>
              <a:rPr lang="en-US" sz="1400" b="0" dirty="0" smtClean="0">
                <a:solidFill>
                  <a:srgbClr val="FF3300"/>
                </a:solidFill>
                <a:sym typeface="Wingdings" panose="05000000000000000000" pitchFamily="2" charset="2"/>
              </a:rPr>
              <a:t> object </a:t>
            </a:r>
            <a:endParaRPr lang="en-US" sz="1400" dirty="0">
              <a:solidFill>
                <a:srgbClr val="FF3300"/>
              </a:solidFill>
            </a:endParaRPr>
          </a:p>
          <a:p>
            <a:r>
              <a:rPr lang="en-US" sz="1400" dirty="0" smtClean="0">
                <a:solidFill>
                  <a:srgbClr val="FF3300"/>
                </a:solidFill>
              </a:rPr>
              <a:t>		          </a:t>
            </a:r>
            <a:r>
              <a:rPr lang="en-US" sz="1400" dirty="0" err="1" smtClean="0">
                <a:solidFill>
                  <a:srgbClr val="FF3300"/>
                </a:solidFill>
              </a:rPr>
              <a:t>secondTest</a:t>
            </a:r>
            <a:r>
              <a:rPr lang="en-US" sz="1400" dirty="0">
                <a:solidFill>
                  <a:srgbClr val="FF3300"/>
                </a:solidFill>
              </a:rPr>
              <a:t>: {fries: 11, chicken: 2</a:t>
            </a:r>
            <a:r>
              <a:rPr lang="en-US" sz="1400" dirty="0" smtClean="0">
                <a:solidFill>
                  <a:srgbClr val="FF3300"/>
                </a:solidFill>
              </a:rPr>
              <a:t>},  //</a:t>
            </a:r>
            <a:r>
              <a:rPr lang="en-US" sz="1400" b="0" dirty="0" smtClean="0">
                <a:solidFill>
                  <a:srgbClr val="FF3300"/>
                </a:solidFill>
                <a:sym typeface="Wingdings" panose="05000000000000000000" pitchFamily="2" charset="2"/>
              </a:rPr>
              <a:t> 2</a:t>
            </a:r>
            <a:r>
              <a:rPr lang="en-US" sz="1400" b="0" baseline="30000" dirty="0" smtClean="0">
                <a:solidFill>
                  <a:srgbClr val="FF3300"/>
                </a:solidFill>
                <a:sym typeface="Wingdings" panose="05000000000000000000" pitchFamily="2" charset="2"/>
              </a:rPr>
              <a:t>nd</a:t>
            </a:r>
            <a:r>
              <a:rPr lang="en-US" sz="1400" b="0" dirty="0" smtClean="0">
                <a:solidFill>
                  <a:srgbClr val="FF3300"/>
                </a:solidFill>
                <a:sym typeface="Wingdings" panose="05000000000000000000" pitchFamily="2" charset="2"/>
              </a:rPr>
              <a:t> Object </a:t>
            </a:r>
            <a:endParaRPr lang="en-US" sz="1400" dirty="0">
              <a:solidFill>
                <a:srgbClr val="FF3300"/>
              </a:solidFill>
            </a:endParaRPr>
          </a:p>
          <a:p>
            <a:r>
              <a:rPr lang="en-US" sz="1400" dirty="0" smtClean="0">
                <a:solidFill>
                  <a:srgbClr val="FF3300"/>
                </a:solidFill>
              </a:rPr>
              <a:t>		           }</a:t>
            </a:r>
          </a:p>
          <a:p>
            <a:r>
              <a:rPr lang="en-US" sz="1400" dirty="0">
                <a:solidFill>
                  <a:srgbClr val="FF3300"/>
                </a:solidFill>
              </a:rPr>
              <a:t>	</a:t>
            </a:r>
            <a:r>
              <a:rPr lang="en-US" sz="1400" dirty="0" smtClean="0">
                <a:solidFill>
                  <a:srgbClr val="FF3300"/>
                </a:solidFill>
              </a:rPr>
              <a:t>	          </a:t>
            </a:r>
            <a:r>
              <a:rPr lang="en-US" sz="1400" dirty="0" err="1" smtClean="0">
                <a:solidFill>
                  <a:srgbClr val="FF3300"/>
                </a:solidFill>
              </a:rPr>
              <a:t>object.secondTest.fries</a:t>
            </a:r>
            <a:r>
              <a:rPr lang="en-US" sz="1400" dirty="0" smtClean="0">
                <a:solidFill>
                  <a:srgbClr val="FF3300"/>
                </a:solidFill>
              </a:rPr>
              <a:t>  //</a:t>
            </a:r>
            <a:r>
              <a:rPr lang="en-US" sz="1400" b="0" dirty="0" smtClean="0">
                <a:solidFill>
                  <a:srgbClr val="FF3300"/>
                </a:solidFill>
                <a:sym typeface="Wingdings" panose="05000000000000000000" pitchFamily="2" charset="2"/>
              </a:rPr>
              <a:t> Access nested object by name </a:t>
            </a:r>
            <a:r>
              <a:rPr lang="en-US" sz="1400" b="0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x.x.x</a:t>
            </a:r>
            <a:endParaRPr lang="en-US" sz="1400" b="0" dirty="0">
              <a:solidFill>
                <a:srgbClr val="FF3300"/>
              </a:solidFill>
            </a:endParaRPr>
          </a:p>
          <a:p>
            <a:pPr marL="0" indent="0"/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3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JSON to Retrieve from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Another method to retrieve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Load the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3300"/>
                </a:solidFill>
              </a:rPr>
              <a:t>var</a:t>
            </a:r>
            <a:r>
              <a:rPr lang="en-US" dirty="0" smtClean="0">
                <a:solidFill>
                  <a:srgbClr val="FF3300"/>
                </a:solidFill>
              </a:rPr>
              <a:t> doc = </a:t>
            </a:r>
            <a:r>
              <a:rPr lang="en-US" dirty="0" err="1" smtClean="0">
                <a:solidFill>
                  <a:srgbClr val="FF3300"/>
                </a:solidFill>
              </a:rPr>
              <a:t>abc.responseText</a:t>
            </a:r>
            <a:r>
              <a:rPr lang="en-US" dirty="0" smtClean="0">
                <a:solidFill>
                  <a:srgbClr val="FF3300"/>
                </a:solidFill>
              </a:rPr>
              <a:t>;</a:t>
            </a:r>
          </a:p>
          <a:p>
            <a:endParaRPr lang="en-US" dirty="0" smtClean="0">
              <a:solidFill>
                <a:srgbClr val="FF33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Transform it into JavaScript using </a:t>
            </a:r>
            <a:r>
              <a:rPr lang="en-US" dirty="0" err="1" smtClean="0"/>
              <a:t>eval</a:t>
            </a:r>
            <a:r>
              <a:rPr lang="en-US" dirty="0" smtClean="0"/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3300"/>
                </a:solidFill>
              </a:rPr>
              <a:t>var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jdoc</a:t>
            </a:r>
            <a:r>
              <a:rPr lang="en-US" dirty="0" smtClean="0">
                <a:solidFill>
                  <a:srgbClr val="FF3300"/>
                </a:solidFill>
              </a:rPr>
              <a:t> = </a:t>
            </a:r>
            <a:r>
              <a:rPr lang="en-US" dirty="0" err="1" smtClean="0">
                <a:solidFill>
                  <a:srgbClr val="FF3300"/>
                </a:solidFill>
              </a:rPr>
              <a:t>eval</a:t>
            </a:r>
            <a:r>
              <a:rPr lang="en-US" dirty="0" smtClean="0">
                <a:solidFill>
                  <a:srgbClr val="FF3300"/>
                </a:solidFill>
              </a:rPr>
              <a:t>(‘(‘+ doc + ‘)’);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JSON to Retrieve Objects/Arrays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JSON can be stored in  PostgreSQL database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 tooltip="Object-relational database management system"/>
              </a:rPr>
              <a:t> object-relational </a:t>
            </a:r>
            <a:r>
              <a:rPr lang="en-US" dirty="0">
                <a:hlinkClick r:id="rId2" tooltip="Object-relational database management system"/>
              </a:rPr>
              <a:t>database management system</a:t>
            </a:r>
            <a:r>
              <a:rPr lang="en-US" dirty="0"/>
              <a:t> (ORDBMS</a:t>
            </a:r>
            <a:r>
              <a:rPr lang="en-US" dirty="0" smtClean="0"/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Databases include: Azure, Oracle, etc.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W3C standard exist for JSON form data 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6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537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WORKING WITH Local Storage </vt:lpstr>
      <vt:lpstr>Local Storage</vt:lpstr>
      <vt:lpstr>Local Storage</vt:lpstr>
      <vt:lpstr>CREATE Local Storage (TEXT/Number data)</vt:lpstr>
      <vt:lpstr>LOAD Local Storage FROM URL RESPONSE</vt:lpstr>
      <vt:lpstr>USING JSON to Retrieve Objects/Arrays</vt:lpstr>
      <vt:lpstr>USING JSON to Retrieve Objects/Arrays</vt:lpstr>
      <vt:lpstr>USING JSON to Retrieve from Response</vt:lpstr>
      <vt:lpstr>USING JSON to Retrieve Objects/Arrays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18</cp:revision>
  <dcterms:created xsi:type="dcterms:W3CDTF">2017-10-03T03:40:00Z</dcterms:created>
  <dcterms:modified xsi:type="dcterms:W3CDTF">2017-10-03T07:50:52Z</dcterms:modified>
</cp:coreProperties>
</file>