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Shape 5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094467" cy="6851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3" y="21764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8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400" cy="908050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8" y="14288"/>
              <a:ext cx="376238" cy="1801813"/>
            </a:xfrm>
            <a:custGeom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5" cy="1425575"/>
            </a:xfrm>
            <a:custGeom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400" cy="91281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8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100" cy="522288"/>
            </a:xfrm>
            <a:custGeom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400" cy="908050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8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8" y="15541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8" y="5622925"/>
              <a:ext cx="338138" cy="1216025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3" cy="157163"/>
            </a:xfrm>
            <a:custGeom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8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3"/>
              <a:ext cx="133350" cy="266700"/>
            </a:xfrm>
            <a:custGeom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50" cy="269875"/>
            </a:xfrm>
            <a:custGeom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8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3" cy="1558925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800" cy="17780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3" y="1801813"/>
              <a:ext cx="214313" cy="755650"/>
            </a:xfrm>
            <a:custGeom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3" y="2547938"/>
              <a:ext cx="166688" cy="160338"/>
            </a:xfrm>
            <a:custGeom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3" y="4763"/>
              <a:ext cx="638175" cy="40259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3" y="1382713"/>
              <a:ext cx="142875" cy="47625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3" y="1849438"/>
              <a:ext cx="109538" cy="107950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8" y="3417888"/>
              <a:ext cx="142875" cy="474663"/>
            </a:xfrm>
            <a:custGeom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8" cy="109538"/>
            </a:xfrm>
            <a:custGeom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8" cy="109538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3" y="5041900"/>
              <a:ext cx="371475" cy="1801813"/>
            </a:xfrm>
            <a:custGeom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3" y="448151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8"/>
              <a:ext cx="347663" cy="2860675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3" y="3806825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3" y="486727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8" y="5422900"/>
              <a:ext cx="371475" cy="1425575"/>
            </a:xfrm>
            <a:custGeom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8"/>
              <a:ext cx="152400" cy="912813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8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100" cy="527050"/>
            </a:xfrm>
            <a:custGeom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3"/>
              <a:ext cx="157163" cy="147638"/>
            </a:xfrm>
            <a:custGeom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3" y="5103813"/>
              <a:ext cx="185738" cy="185738"/>
            </a:xfrm>
            <a:custGeom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85" name="Shape 185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08000" lvl="0" marL="0" marR="0" rtl="0" algn="r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</a:pPr>
            <a:r>
              <a:rPr b="0" lang="en-US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08000" lvl="0" marL="0" marR="0" rtl="0" algn="r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</a:pPr>
            <a:r>
              <a:rPr b="0" lang="en-US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0" name="Shape 21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0" name="Shape 16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Shape 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094467" cy="6851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1876422" y="1175656"/>
            <a:ext cx="8791575" cy="27338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81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MANIPULATING</a:t>
            </a:r>
            <a:br>
              <a:rPr b="0" i="0" lang="en-US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CSS CLASS PROPERTIES USING JAVASCRIPT</a:t>
            </a:r>
          </a:p>
        </p:txBody>
      </p:sp>
      <p:sp>
        <p:nvSpPr>
          <p:cNvPr id="235" name="Shape 235"/>
          <p:cNvSpPr txBox="1"/>
          <p:nvPr>
            <p:ph idx="1" type="subTitle"/>
          </p:nvPr>
        </p:nvSpPr>
        <p:spPr>
          <a:xfrm>
            <a:off x="1876422" y="3825974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MIKE SUMMERS</a:t>
            </a:r>
          </a:p>
          <a:p>
            <a:pPr indent="-317500" lvl="0" marL="0" marR="0" rtl="0" algn="l">
              <a:lnSpc>
                <a:spcPct val="110000"/>
              </a:lnSpc>
              <a:spcBef>
                <a:spcPts val="1000"/>
              </a:spcBef>
              <a:buClr>
                <a:schemeClr val="dk1"/>
              </a:buClr>
              <a:buSzPct val="125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CIT 261: 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HTML DOM ALLOWS JAVASCRIPT TO CHANGE THE STYLE OF HTML ELEMENTS.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 change the style of an HTML element, use this syntax:</a:t>
            </a:r>
            <a:b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document.getElementById(</a:t>
            </a:r>
            <a:r>
              <a:rPr b="1" i="1" lang="en-US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id</a:t>
            </a:r>
            <a:r>
              <a:rPr b="1" i="0" lang="en-US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).style.</a:t>
            </a:r>
            <a:r>
              <a:rPr b="1" i="1" lang="en-US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property </a:t>
            </a:r>
            <a:r>
              <a:rPr b="1" i="0" lang="en-US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=</a:t>
            </a:r>
            <a:r>
              <a:rPr b="1" i="1" lang="en-US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new style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4497355" y="4581330"/>
            <a:ext cx="5980922" cy="1455575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A623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1141413" y="15198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SIMPLE DEMO: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141413" y="1138335"/>
            <a:ext cx="9905999" cy="3806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050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&lt;html&gt;</a:t>
            </a:r>
            <a:b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   &lt;body&gt;</a:t>
            </a:r>
            <a:b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        &lt;p id=“myP"&gt;I will be red!&lt;/p&gt;</a:t>
            </a:r>
            <a:b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        &lt;script&gt;</a:t>
            </a:r>
            <a:b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             document.getElementById(“myP").style.color = “red";</a:t>
            </a:r>
            <a:b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        &lt;/script&gt;</a:t>
            </a:r>
            <a:b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   &lt;/body&gt;</a:t>
            </a:r>
            <a:b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&lt;/html&gt;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870578" y="4935894"/>
            <a:ext cx="366693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I will be red!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483357" y="4083623"/>
            <a:ext cx="22206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Output: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828821" y="775927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BREAKDOWN: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867748" y="1754155"/>
            <a:ext cx="10179664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5400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document.getElementById(</a:t>
            </a:r>
            <a:r>
              <a:rPr b="1" i="1" lang="en-US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r>
              <a:rPr b="1" i="1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myID</a:t>
            </a:r>
            <a:r>
              <a:rPr b="1" i="1" lang="en-US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r>
              <a:rPr b="1" i="0" lang="en-US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).style.</a:t>
            </a:r>
            <a:r>
              <a:rPr b="1" i="1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fontSize</a:t>
            </a:r>
            <a:r>
              <a:rPr b="1" i="1" lang="en-US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 </a:t>
            </a:r>
            <a:r>
              <a:rPr b="1" i="0" lang="en-US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=</a:t>
            </a:r>
            <a:r>
              <a:rPr b="1" i="1" lang="en-US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“</a:t>
            </a:r>
            <a:r>
              <a:rPr b="1" i="1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12px</a:t>
            </a:r>
            <a:r>
              <a:rPr b="1" i="1" lang="en-US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  <p:cxnSp>
        <p:nvCxnSpPr>
          <p:cNvPr id="257" name="Shape 257"/>
          <p:cNvCxnSpPr/>
          <p:nvPr/>
        </p:nvCxnSpPr>
        <p:spPr>
          <a:xfrm flipH="1" rot="10800000">
            <a:off x="3928188" y="2379306"/>
            <a:ext cx="1853632" cy="656148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58" name="Shape 258"/>
          <p:cNvSpPr txBox="1"/>
          <p:nvPr/>
        </p:nvSpPr>
        <p:spPr>
          <a:xfrm>
            <a:off x="1152332" y="2799184"/>
            <a:ext cx="328437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Identify target element by ID</a:t>
            </a:r>
          </a:p>
        </p:txBody>
      </p:sp>
      <p:cxnSp>
        <p:nvCxnSpPr>
          <p:cNvPr id="259" name="Shape 259"/>
          <p:cNvCxnSpPr/>
          <p:nvPr/>
        </p:nvCxnSpPr>
        <p:spPr>
          <a:xfrm flipH="1" rot="10800000">
            <a:off x="7137918" y="2344989"/>
            <a:ext cx="905066" cy="1125999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60" name="Shape 260"/>
          <p:cNvSpPr txBox="1"/>
          <p:nvPr/>
        </p:nvSpPr>
        <p:spPr>
          <a:xfrm>
            <a:off x="4418044" y="3410626"/>
            <a:ext cx="337926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Choose which Style Object Property to manipulate</a:t>
            </a:r>
          </a:p>
        </p:txBody>
      </p:sp>
      <p:cxnSp>
        <p:nvCxnSpPr>
          <p:cNvPr id="261" name="Shape 261"/>
          <p:cNvCxnSpPr/>
          <p:nvPr/>
        </p:nvCxnSpPr>
        <p:spPr>
          <a:xfrm flipH="1" rot="10800000">
            <a:off x="9498563" y="2341826"/>
            <a:ext cx="528830" cy="1780514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62" name="Shape 262"/>
          <p:cNvSpPr txBox="1"/>
          <p:nvPr/>
        </p:nvSpPr>
        <p:spPr>
          <a:xfrm>
            <a:off x="8144834" y="4195456"/>
            <a:ext cx="33792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Put the new Value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1141413" y="618518"/>
            <a:ext cx="9905998" cy="771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EFFICIENT CODING: PASSING IN VALUES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96653" y="1698171"/>
            <a:ext cx="10795518" cy="3433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2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&lt;script&gt;</a:t>
            </a:r>
            <a:br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   function changeColor(</a:t>
            </a:r>
            <a:r>
              <a:rPr b="0" i="0" lang="en-US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myValue</a:t>
            </a:r>
            <a:r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Questrial"/>
                <a:ea typeface="Questrial"/>
                <a:cs typeface="Questrial"/>
                <a:sym typeface="Questrial"/>
              </a:rPr>
              <a:t>myProperty</a:t>
            </a:r>
            <a:r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 {</a:t>
            </a:r>
          </a:p>
          <a:p>
            <a:pPr indent="-2222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        document.getElementById("myDiv").style[</a:t>
            </a:r>
            <a:r>
              <a:rPr b="0" i="0" lang="en-US" sz="2800" u="none" cap="none" strike="noStrike">
                <a:solidFill>
                  <a:srgbClr val="FFFF00"/>
                </a:solidFill>
                <a:latin typeface="Questrial"/>
                <a:ea typeface="Questrial"/>
                <a:cs typeface="Questrial"/>
                <a:sym typeface="Questrial"/>
              </a:rPr>
              <a:t>myProperty</a:t>
            </a:r>
            <a:r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] = </a:t>
            </a:r>
            <a:r>
              <a:rPr b="0" i="0" lang="en-US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myValue</a:t>
            </a:r>
            <a:r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;</a:t>
            </a:r>
          </a:p>
          <a:p>
            <a:pPr indent="-2222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   }</a:t>
            </a:r>
          </a:p>
          <a:p>
            <a:pPr indent="-222250" lvl="0" marL="0" marR="0" rtl="0" algn="l">
              <a:lnSpc>
                <a:spcPct val="10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&lt;/script&gt;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642241" y="4901004"/>
            <a:ext cx="109043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&lt;A HREF="#“ onclick="changeColor('</a:t>
            </a: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#003366</a:t>
            </a:r>
            <a:r>
              <a:rPr lang="en-U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', '</a:t>
            </a:r>
            <a:r>
              <a:rPr lang="en-US" sz="2400">
                <a:solidFill>
                  <a:srgbClr val="FFFF00"/>
                </a:solidFill>
                <a:latin typeface="Questrial"/>
                <a:ea typeface="Questrial"/>
                <a:cs typeface="Questrial"/>
                <a:sym typeface="Questrial"/>
              </a:rPr>
              <a:t>backgroundColor</a:t>
            </a:r>
            <a:r>
              <a:rPr lang="en-U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’)”&gt;click&lt;/A&gt;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