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2" r:id="rId5"/>
    <p:sldId id="264" r:id="rId6"/>
    <p:sldId id="261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Working with DOM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Manipulating DOM elements</a:t>
            </a:r>
          </a:p>
        </p:txBody>
      </p:sp>
    </p:spTree>
    <p:extLst>
      <p:ext uri="{BB962C8B-B14F-4D97-AF65-F5344CB8AC3E}">
        <p14:creationId xmlns:p14="http://schemas.microsoft.com/office/powerpoint/2010/main" val="3284323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and Deleting Elements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5624996"/>
              </p:ext>
            </p:extLst>
          </p:nvPr>
        </p:nvGraphicFramePr>
        <p:xfrm>
          <a:off x="677863" y="1802298"/>
          <a:ext cx="8996224" cy="3396288"/>
        </p:xfrm>
        <a:graphic>
          <a:graphicData uri="http://schemas.openxmlformats.org/drawingml/2006/table">
            <a:tbl>
              <a:tblPr/>
              <a:tblGrid>
                <a:gridCol w="4498112">
                  <a:extLst>
                    <a:ext uri="{9D8B030D-6E8A-4147-A177-3AD203B41FA5}">
                      <a16:colId xmlns:a16="http://schemas.microsoft.com/office/drawing/2014/main" val="960954229"/>
                    </a:ext>
                  </a:extLst>
                </a:gridCol>
                <a:gridCol w="4498112">
                  <a:extLst>
                    <a:ext uri="{9D8B030D-6E8A-4147-A177-3AD203B41FA5}">
                      <a16:colId xmlns:a16="http://schemas.microsoft.com/office/drawing/2014/main" val="3571012813"/>
                    </a:ext>
                  </a:extLst>
                </a:gridCol>
              </a:tblGrid>
              <a:tr h="566048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Method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569959"/>
                  </a:ext>
                </a:extLst>
              </a:tr>
              <a:tr h="566048">
                <a:tc>
                  <a:txBody>
                    <a:bodyPr/>
                    <a:lstStyle/>
                    <a:p>
                      <a:r>
                        <a:rPr lang="en-US" dirty="0" err="1"/>
                        <a:t>document.createElement</a:t>
                      </a:r>
                      <a:r>
                        <a:rPr lang="en-US" dirty="0"/>
                        <a:t>(</a:t>
                      </a:r>
                      <a:r>
                        <a:rPr lang="en-US" i="1" dirty="0"/>
                        <a:t>element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Create an HTML element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5296189"/>
                  </a:ext>
                </a:extLst>
              </a:tr>
              <a:tr h="566048">
                <a:tc>
                  <a:txBody>
                    <a:bodyPr/>
                    <a:lstStyle/>
                    <a:p>
                      <a:r>
                        <a:rPr lang="en-US"/>
                        <a:t>document.removeChild(</a:t>
                      </a:r>
                      <a:r>
                        <a:rPr lang="en-US" i="1"/>
                        <a:t>element</a:t>
                      </a:r>
                      <a:r>
                        <a:rPr lang="en-US"/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Remove an HTML element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8391282"/>
                  </a:ext>
                </a:extLst>
              </a:tr>
              <a:tr h="566048">
                <a:tc>
                  <a:txBody>
                    <a:bodyPr/>
                    <a:lstStyle/>
                    <a:p>
                      <a:r>
                        <a:rPr lang="en-US"/>
                        <a:t>document.appendChild(</a:t>
                      </a:r>
                      <a:r>
                        <a:rPr lang="en-US" i="1"/>
                        <a:t>element</a:t>
                      </a:r>
                      <a:r>
                        <a:rPr lang="en-US"/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Add an HTML element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6678483"/>
                  </a:ext>
                </a:extLst>
              </a:tr>
              <a:tr h="566048">
                <a:tc>
                  <a:txBody>
                    <a:bodyPr/>
                    <a:lstStyle/>
                    <a:p>
                      <a:r>
                        <a:rPr lang="en-US"/>
                        <a:t>document.replaceChild(</a:t>
                      </a:r>
                      <a:r>
                        <a:rPr lang="en-US" i="1"/>
                        <a:t>element</a:t>
                      </a:r>
                      <a:r>
                        <a:rPr lang="en-US"/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Replace an HTML element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3883741"/>
                  </a:ext>
                </a:extLst>
              </a:tr>
              <a:tr h="566048">
                <a:tc>
                  <a:txBody>
                    <a:bodyPr/>
                    <a:lstStyle/>
                    <a:p>
                      <a:r>
                        <a:rPr lang="en-US"/>
                        <a:t>document.write(</a:t>
                      </a:r>
                      <a:r>
                        <a:rPr lang="en-US" i="1"/>
                        <a:t>text</a:t>
                      </a:r>
                      <a:r>
                        <a:rPr lang="en-US"/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Write into the HTML output stream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2050444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78200" b="0" i="0" u="none" strike="noStrike" cap="none" normalizeH="0" baseline="0">
              <a:ln>
                <a:noFill/>
              </a:ln>
              <a:solidFill>
                <a:srgbClr val="676767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209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5305"/>
          </a:xfrm>
        </p:spPr>
        <p:txBody>
          <a:bodyPr/>
          <a:lstStyle/>
          <a:p>
            <a:r>
              <a:rPr lang="en-US" dirty="0"/>
              <a:t>What is first?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create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45921"/>
            <a:ext cx="6584857" cy="4395442"/>
          </a:xfrm>
        </p:spPr>
        <p:txBody>
          <a:bodyPr/>
          <a:lstStyle/>
          <a:p>
            <a:r>
              <a:rPr lang="en-US" dirty="0"/>
              <a:t>Document Object Model (DOM)</a:t>
            </a:r>
          </a:p>
          <a:p>
            <a:pPr lvl="1"/>
            <a:r>
              <a:rPr lang="en-US" sz="1800" dirty="0"/>
              <a:t>1</a:t>
            </a:r>
            <a:r>
              <a:rPr lang="en-US" sz="1800" baseline="30000" dirty="0"/>
              <a:t>st</a:t>
            </a:r>
            <a:r>
              <a:rPr lang="en-US" sz="1800" dirty="0"/>
              <a:t> Create a element node</a:t>
            </a:r>
          </a:p>
          <a:p>
            <a:pPr lvl="1"/>
            <a:r>
              <a:rPr lang="en-US" sz="1800" dirty="0"/>
              <a:t>Once created:</a:t>
            </a:r>
          </a:p>
          <a:p>
            <a:pPr lvl="2"/>
            <a:r>
              <a:rPr lang="en-US" sz="1800" dirty="0"/>
              <a:t>Add (</a:t>
            </a:r>
            <a:r>
              <a:rPr lang="en-US" sz="1800" dirty="0" err="1"/>
              <a:t>appendChild</a:t>
            </a:r>
            <a:r>
              <a:rPr lang="en-US" sz="1800" dirty="0"/>
              <a:t>)</a:t>
            </a:r>
          </a:p>
          <a:p>
            <a:pPr lvl="2"/>
            <a:r>
              <a:rPr lang="en-US" sz="1800" dirty="0"/>
              <a:t>Remove (</a:t>
            </a:r>
            <a:r>
              <a:rPr lang="en-US" sz="1800" dirty="0" err="1"/>
              <a:t>removeChild</a:t>
            </a:r>
            <a:r>
              <a:rPr lang="en-US" sz="1800" dirty="0"/>
              <a:t>)</a:t>
            </a:r>
          </a:p>
          <a:p>
            <a:pPr lvl="2"/>
            <a:r>
              <a:rPr lang="en-US" sz="1800" dirty="0"/>
              <a:t>Move or reposition (</a:t>
            </a:r>
            <a:r>
              <a:rPr lang="en-US" sz="1800" dirty="0" err="1"/>
              <a:t>insertBefore</a:t>
            </a:r>
            <a:r>
              <a:rPr lang="en-US" sz="1800" dirty="0"/>
              <a:t> or </a:t>
            </a:r>
            <a:r>
              <a:rPr lang="en-US" sz="1800" dirty="0" err="1"/>
              <a:t>insertAfter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45495" y="1952895"/>
            <a:ext cx="6400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var</a:t>
            </a:r>
            <a:r>
              <a:rPr lang="en-US" dirty="0">
                <a:solidFill>
                  <a:srgbClr val="FF0000"/>
                </a:solidFill>
              </a:rPr>
              <a:t> para = </a:t>
            </a:r>
            <a:r>
              <a:rPr lang="en-US" dirty="0" err="1">
                <a:solidFill>
                  <a:srgbClr val="FF0000"/>
                </a:solidFill>
              </a:rPr>
              <a:t>document.createElement</a:t>
            </a:r>
            <a:r>
              <a:rPr lang="en-US" dirty="0">
                <a:solidFill>
                  <a:srgbClr val="FF0000"/>
                </a:solidFill>
              </a:rPr>
              <a:t>("p");</a:t>
            </a:r>
          </a:p>
          <a:p>
            <a:r>
              <a:rPr lang="en-US" dirty="0" err="1">
                <a:solidFill>
                  <a:srgbClr val="FF0000"/>
                </a:solidFill>
              </a:rPr>
              <a:t>var</a:t>
            </a:r>
            <a:r>
              <a:rPr lang="en-US" dirty="0">
                <a:solidFill>
                  <a:srgbClr val="FF0000"/>
                </a:solidFill>
              </a:rPr>
              <a:t> node = </a:t>
            </a:r>
            <a:r>
              <a:rPr lang="en-US" dirty="0" err="1">
                <a:solidFill>
                  <a:srgbClr val="FF0000"/>
                </a:solidFill>
              </a:rPr>
              <a:t>document.createTextNode</a:t>
            </a:r>
            <a:r>
              <a:rPr lang="en-US" dirty="0">
                <a:solidFill>
                  <a:srgbClr val="FF0000"/>
                </a:solidFill>
              </a:rPr>
              <a:t>("This is new.");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18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5305"/>
          </a:xfrm>
        </p:spPr>
        <p:txBody>
          <a:bodyPr/>
          <a:lstStyle/>
          <a:p>
            <a:r>
              <a:rPr lang="en-US" dirty="0"/>
              <a:t>What is next?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append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45921"/>
            <a:ext cx="8596668" cy="4395442"/>
          </a:xfrm>
        </p:spPr>
        <p:txBody>
          <a:bodyPr/>
          <a:lstStyle/>
          <a:p>
            <a:r>
              <a:rPr lang="en-US" dirty="0"/>
              <a:t>Create element(element node) first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273" y="2036980"/>
            <a:ext cx="5896709" cy="405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531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5305"/>
          </a:xfrm>
        </p:spPr>
        <p:txBody>
          <a:bodyPr/>
          <a:lstStyle/>
          <a:p>
            <a:r>
              <a:rPr lang="en-US" dirty="0"/>
              <a:t>What is next?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Access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45921"/>
            <a:ext cx="8596668" cy="4395442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getElementById</a:t>
            </a:r>
            <a:r>
              <a:rPr lang="en-US" dirty="0"/>
              <a:t> to find the parent</a:t>
            </a:r>
          </a:p>
          <a:p>
            <a:r>
              <a:rPr lang="en-US" dirty="0"/>
              <a:t>Use </a:t>
            </a:r>
            <a:r>
              <a:rPr lang="en-US" dirty="0" err="1"/>
              <a:t>getElementById</a:t>
            </a:r>
            <a:r>
              <a:rPr lang="en-US" dirty="0"/>
              <a:t> to find the child</a:t>
            </a:r>
          </a:p>
          <a:p>
            <a:endParaRPr lang="en-US" dirty="0"/>
          </a:p>
          <a:p>
            <a:pPr marL="400050" lvl="1" indent="0">
              <a:buNone/>
            </a:pPr>
            <a:r>
              <a:rPr lang="en-US" sz="1800" dirty="0" err="1">
                <a:solidFill>
                  <a:srgbClr val="FF0000"/>
                </a:solidFill>
              </a:rPr>
              <a:t>var</a:t>
            </a:r>
            <a:r>
              <a:rPr lang="en-US" sz="1800" dirty="0">
                <a:solidFill>
                  <a:srgbClr val="FF0000"/>
                </a:solidFill>
              </a:rPr>
              <a:t> element = </a:t>
            </a:r>
            <a:r>
              <a:rPr lang="en-US" sz="1800" dirty="0" err="1">
                <a:solidFill>
                  <a:srgbClr val="FF0000"/>
                </a:solidFill>
              </a:rPr>
              <a:t>document.getElementById</a:t>
            </a:r>
            <a:r>
              <a:rPr lang="en-US" sz="1800" dirty="0">
                <a:solidFill>
                  <a:srgbClr val="FF0000"/>
                </a:solidFill>
              </a:rPr>
              <a:t>("div1");</a:t>
            </a:r>
          </a:p>
          <a:p>
            <a:pPr marL="400050" lvl="1" indent="0">
              <a:buNone/>
            </a:pPr>
            <a:r>
              <a:rPr lang="en-US" sz="1800" dirty="0" err="1">
                <a:solidFill>
                  <a:srgbClr val="FF0000"/>
                </a:solidFill>
              </a:rPr>
              <a:t>var</a:t>
            </a:r>
            <a:r>
              <a:rPr lang="en-US" sz="1800" dirty="0">
                <a:solidFill>
                  <a:srgbClr val="FF0000"/>
                </a:solidFill>
              </a:rPr>
              <a:t> child = </a:t>
            </a:r>
            <a:r>
              <a:rPr lang="en-US" sz="1800" dirty="0" err="1">
                <a:solidFill>
                  <a:srgbClr val="FF0000"/>
                </a:solidFill>
              </a:rPr>
              <a:t>document.getElementById</a:t>
            </a:r>
            <a:r>
              <a:rPr lang="en-US" sz="1800" dirty="0">
                <a:solidFill>
                  <a:srgbClr val="FF0000"/>
                </a:solidFill>
              </a:rPr>
              <a:t>("p1");</a:t>
            </a:r>
          </a:p>
          <a:p>
            <a:endParaRPr lang="en-US" dirty="0"/>
          </a:p>
          <a:p>
            <a:r>
              <a:rPr lang="en-US" dirty="0"/>
              <a:t>Then you can have fun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04211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5305"/>
          </a:xfrm>
        </p:spPr>
        <p:txBody>
          <a:bodyPr/>
          <a:lstStyle/>
          <a:p>
            <a:r>
              <a:rPr lang="en-US" dirty="0"/>
              <a:t>What is next?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Now you can reposition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45921"/>
            <a:ext cx="8596668" cy="4395442"/>
          </a:xfrm>
        </p:spPr>
        <p:txBody>
          <a:bodyPr/>
          <a:lstStyle/>
          <a:p>
            <a:r>
              <a:rPr lang="en-US" dirty="0"/>
              <a:t>Create element(element node) first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077" y="2195512"/>
            <a:ext cx="7222148" cy="40841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5077" y="4969565"/>
            <a:ext cx="7532332" cy="1603513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86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5305"/>
          </a:xfrm>
        </p:spPr>
        <p:txBody>
          <a:bodyPr/>
          <a:lstStyle/>
          <a:p>
            <a:r>
              <a:rPr lang="en-US" dirty="0"/>
              <a:t>What is it good for?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45921"/>
            <a:ext cx="8596668" cy="4395442"/>
          </a:xfrm>
        </p:spPr>
        <p:txBody>
          <a:bodyPr/>
          <a:lstStyle/>
          <a:p>
            <a:pPr lvl="1"/>
            <a:r>
              <a:rPr lang="en-US" sz="1800" dirty="0"/>
              <a:t>Examples:</a:t>
            </a:r>
          </a:p>
          <a:p>
            <a:pPr lvl="2"/>
            <a:r>
              <a:rPr lang="en-US" sz="1800" dirty="0"/>
              <a:t>Adding text content</a:t>
            </a:r>
          </a:p>
          <a:p>
            <a:pPr lvl="2"/>
            <a:r>
              <a:rPr lang="en-US" sz="1800" dirty="0"/>
              <a:t>Removing images</a:t>
            </a:r>
          </a:p>
          <a:p>
            <a:pPr lvl="2"/>
            <a:r>
              <a:rPr lang="en-US" sz="1800" dirty="0"/>
              <a:t>Moving tables or content around</a:t>
            </a:r>
          </a:p>
          <a:p>
            <a:pPr lvl="2"/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118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5305"/>
          </a:xfrm>
        </p:spPr>
        <p:txBody>
          <a:bodyPr/>
          <a:lstStyle/>
          <a:p>
            <a:r>
              <a:rPr lang="en-US" dirty="0"/>
              <a:t>Other options? 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5581" y="1531665"/>
            <a:ext cx="8106569" cy="406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4495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130</TotalTime>
  <Words>207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Segoe UI</vt:lpstr>
      <vt:lpstr>Trebuchet MS</vt:lpstr>
      <vt:lpstr>Wingdings 3</vt:lpstr>
      <vt:lpstr>Facet</vt:lpstr>
      <vt:lpstr>Working with DOM</vt:lpstr>
      <vt:lpstr>Adding and Deleting Elements</vt:lpstr>
      <vt:lpstr>What is first? create</vt:lpstr>
      <vt:lpstr>What is next? append</vt:lpstr>
      <vt:lpstr>What is next? Access</vt:lpstr>
      <vt:lpstr>What is next? Now you can reposition</vt:lpstr>
      <vt:lpstr>What is it good for?</vt:lpstr>
      <vt:lpstr>Other options?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DOM</dc:title>
  <dc:creator>Ronda Hollander</dc:creator>
  <cp:lastModifiedBy>Ronda Hollander</cp:lastModifiedBy>
  <cp:revision>4</cp:revision>
  <dcterms:created xsi:type="dcterms:W3CDTF">2017-10-13T01:34:39Z</dcterms:created>
  <dcterms:modified xsi:type="dcterms:W3CDTF">2017-10-13T03:45:38Z</dcterms:modified>
</cp:coreProperties>
</file>